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11" r:id="rId5"/>
  </p:sldMasterIdLst>
  <p:notesMasterIdLst>
    <p:notesMasterId r:id="rId95"/>
  </p:notesMasterIdLst>
  <p:sldIdLst>
    <p:sldId id="322" r:id="rId6"/>
    <p:sldId id="321" r:id="rId7"/>
    <p:sldId id="3021" r:id="rId8"/>
    <p:sldId id="2998" r:id="rId9"/>
    <p:sldId id="3019" r:id="rId10"/>
    <p:sldId id="3001" r:id="rId11"/>
    <p:sldId id="2999" r:id="rId12"/>
    <p:sldId id="3002" r:id="rId13"/>
    <p:sldId id="3000" r:id="rId14"/>
    <p:sldId id="3004" r:id="rId15"/>
    <p:sldId id="3018" r:id="rId16"/>
    <p:sldId id="3003" r:id="rId17"/>
    <p:sldId id="3009" r:id="rId18"/>
    <p:sldId id="3010" r:id="rId19"/>
    <p:sldId id="3008" r:id="rId20"/>
    <p:sldId id="3007" r:id="rId21"/>
    <p:sldId id="3006" r:id="rId22"/>
    <p:sldId id="3005" r:id="rId23"/>
    <p:sldId id="3011" r:id="rId24"/>
    <p:sldId id="3012" r:id="rId25"/>
    <p:sldId id="3014" r:id="rId26"/>
    <p:sldId id="3013" r:id="rId27"/>
    <p:sldId id="3027" r:id="rId28"/>
    <p:sldId id="3020" r:id="rId29"/>
    <p:sldId id="3022" r:id="rId30"/>
    <p:sldId id="256" r:id="rId31"/>
    <p:sldId id="257" r:id="rId32"/>
    <p:sldId id="258" r:id="rId33"/>
    <p:sldId id="276" r:id="rId34"/>
    <p:sldId id="273" r:id="rId35"/>
    <p:sldId id="274" r:id="rId36"/>
    <p:sldId id="3023" r:id="rId37"/>
    <p:sldId id="266" r:id="rId38"/>
    <p:sldId id="265" r:id="rId39"/>
    <p:sldId id="267" r:id="rId40"/>
    <p:sldId id="284" r:id="rId41"/>
    <p:sldId id="259" r:id="rId42"/>
    <p:sldId id="3024" r:id="rId43"/>
    <p:sldId id="277" r:id="rId44"/>
    <p:sldId id="260" r:id="rId45"/>
    <p:sldId id="311" r:id="rId46"/>
    <p:sldId id="289" r:id="rId47"/>
    <p:sldId id="278" r:id="rId48"/>
    <p:sldId id="261" r:id="rId49"/>
    <p:sldId id="279" r:id="rId50"/>
    <p:sldId id="282" r:id="rId51"/>
    <p:sldId id="280" r:id="rId52"/>
    <p:sldId id="281" r:id="rId53"/>
    <p:sldId id="283" r:id="rId54"/>
    <p:sldId id="294" r:id="rId55"/>
    <p:sldId id="286" r:id="rId56"/>
    <p:sldId id="314" r:id="rId57"/>
    <p:sldId id="287" r:id="rId58"/>
    <p:sldId id="295" r:id="rId59"/>
    <p:sldId id="290" r:id="rId60"/>
    <p:sldId id="323" r:id="rId61"/>
    <p:sldId id="324" r:id="rId62"/>
    <p:sldId id="325" r:id="rId63"/>
    <p:sldId id="296" r:id="rId64"/>
    <p:sldId id="288" r:id="rId65"/>
    <p:sldId id="298" r:id="rId66"/>
    <p:sldId id="315" r:id="rId67"/>
    <p:sldId id="317" r:id="rId68"/>
    <p:sldId id="326" r:id="rId69"/>
    <p:sldId id="318" r:id="rId70"/>
    <p:sldId id="316" r:id="rId71"/>
    <p:sldId id="3025" r:id="rId72"/>
    <p:sldId id="269" r:id="rId73"/>
    <p:sldId id="262" r:id="rId74"/>
    <p:sldId id="302" r:id="rId75"/>
    <p:sldId id="303" r:id="rId76"/>
    <p:sldId id="312" r:id="rId77"/>
    <p:sldId id="313" r:id="rId78"/>
    <p:sldId id="319" r:id="rId79"/>
    <p:sldId id="320" r:id="rId80"/>
    <p:sldId id="299" r:id="rId81"/>
    <p:sldId id="300" r:id="rId82"/>
    <p:sldId id="304" r:id="rId83"/>
    <p:sldId id="305" r:id="rId84"/>
    <p:sldId id="268" r:id="rId85"/>
    <p:sldId id="263" r:id="rId86"/>
    <p:sldId id="301" r:id="rId87"/>
    <p:sldId id="310" r:id="rId88"/>
    <p:sldId id="308" r:id="rId89"/>
    <p:sldId id="309" r:id="rId90"/>
    <p:sldId id="306" r:id="rId91"/>
    <p:sldId id="307" r:id="rId92"/>
    <p:sldId id="3028" r:id="rId93"/>
    <p:sldId id="275" r:id="rId9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7A41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395"/>
  </p:normalViewPr>
  <p:slideViewPr>
    <p:cSldViewPr snapToGrid="0">
      <p:cViewPr varScale="1">
        <p:scale>
          <a:sx n="114" d="100"/>
          <a:sy n="114" d="100"/>
        </p:scale>
        <p:origin x="414" y="102"/>
      </p:cViewPr>
      <p:guideLst/>
    </p:cSldViewPr>
  </p:slideViewPr>
  <p:outlineViewPr>
    <p:cViewPr>
      <p:scale>
        <a:sx n="33" d="100"/>
        <a:sy n="33" d="100"/>
      </p:scale>
      <p:origin x="0" y="-1696"/>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oke Falbo" userId="3c679df6-cc43-4e34-ac6d-c9f403527618" providerId="ADAL" clId="{3B3A75B9-A804-4EC7-BA87-3759572CB67D}"/>
    <pc:docChg chg="undo custSel modSld">
      <pc:chgData name="Brooke Falbo" userId="3c679df6-cc43-4e34-ac6d-c9f403527618" providerId="ADAL" clId="{3B3A75B9-A804-4EC7-BA87-3759572CB67D}" dt="2022-03-02T13:41:17.344" v="72" actId="20577"/>
      <pc:docMkLst>
        <pc:docMk/>
      </pc:docMkLst>
      <pc:sldChg chg="modSp mod">
        <pc:chgData name="Brooke Falbo" userId="3c679df6-cc43-4e34-ac6d-c9f403527618" providerId="ADAL" clId="{3B3A75B9-A804-4EC7-BA87-3759572CB67D}" dt="2022-03-02T13:41:17.344" v="72" actId="20577"/>
        <pc:sldMkLst>
          <pc:docMk/>
          <pc:sldMk cId="2256356136" sldId="3028"/>
        </pc:sldMkLst>
        <pc:spChg chg="mod">
          <ac:chgData name="Brooke Falbo" userId="3c679df6-cc43-4e34-ac6d-c9f403527618" providerId="ADAL" clId="{3B3A75B9-A804-4EC7-BA87-3759572CB67D}" dt="2022-03-02T13:39:17.718" v="19" actId="20577"/>
          <ac:spMkLst>
            <pc:docMk/>
            <pc:sldMk cId="2256356136" sldId="3028"/>
            <ac:spMk id="5" creationId="{88F0D996-3170-4CE0-91F6-AA28E372CA34}"/>
          </ac:spMkLst>
        </pc:spChg>
        <pc:spChg chg="mod">
          <ac:chgData name="Brooke Falbo" userId="3c679df6-cc43-4e34-ac6d-c9f403527618" providerId="ADAL" clId="{3B3A75B9-A804-4EC7-BA87-3759572CB67D}" dt="2022-03-02T13:41:17.344" v="72" actId="20577"/>
          <ac:spMkLst>
            <pc:docMk/>
            <pc:sldMk cId="2256356136" sldId="3028"/>
            <ac:spMk id="6" creationId="{A24D7E84-D9B8-41A3-91CD-511A8B489F4C}"/>
          </ac:spMkLst>
        </pc:spChg>
        <pc:spChg chg="mod">
          <ac:chgData name="Brooke Falbo" userId="3c679df6-cc43-4e34-ac6d-c9f403527618" providerId="ADAL" clId="{3B3A75B9-A804-4EC7-BA87-3759572CB67D}" dt="2022-03-02T13:39:25.843" v="29" actId="20577"/>
          <ac:spMkLst>
            <pc:docMk/>
            <pc:sldMk cId="2256356136" sldId="3028"/>
            <ac:spMk id="7" creationId="{EFD243B4-6199-4E50-9EA7-AFB813D3B2A5}"/>
          </ac:spMkLst>
        </pc:spChg>
        <pc:spChg chg="mod">
          <ac:chgData name="Brooke Falbo" userId="3c679df6-cc43-4e34-ac6d-c9f403527618" providerId="ADAL" clId="{3B3A75B9-A804-4EC7-BA87-3759572CB67D}" dt="2022-03-02T13:40:28.458" v="36"/>
          <ac:spMkLst>
            <pc:docMk/>
            <pc:sldMk cId="2256356136" sldId="3028"/>
            <ac:spMk id="8" creationId="{5C6C16E0-D3DB-4363-827F-2060E6041AB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7C0E98E-675A-4340-A4A8-77129BA20767}" type="datetimeFigureOut">
              <a:rPr lang="en-US" smtClean="0"/>
              <a:t>3/2/2022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DC97EDA-3EE1-433D-89ED-BE6F36B75B15}" type="slidenum">
              <a:rPr lang="en-US" smtClean="0"/>
              <a:t>‹#›</a:t>
            </a:fld>
            <a:endParaRPr lang="en-US"/>
          </a:p>
        </p:txBody>
      </p:sp>
    </p:spTree>
    <p:extLst>
      <p:ext uri="{BB962C8B-B14F-4D97-AF65-F5344CB8AC3E}">
        <p14:creationId xmlns:p14="http://schemas.microsoft.com/office/powerpoint/2010/main" val="2988635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C97EDA-3EE1-433D-89ED-BE6F36B75B15}" type="slidenum">
              <a:rPr lang="en-US" smtClean="0"/>
              <a:t>1</a:t>
            </a:fld>
            <a:endParaRPr lang="en-US"/>
          </a:p>
        </p:txBody>
      </p:sp>
    </p:spTree>
    <p:extLst>
      <p:ext uri="{BB962C8B-B14F-4D97-AF65-F5344CB8AC3E}">
        <p14:creationId xmlns:p14="http://schemas.microsoft.com/office/powerpoint/2010/main" val="1668384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65" indent="-176665">
              <a:buFont typeface="Arial" panose="020B0604020202020204" pitchFamily="34" charset="0"/>
              <a:buChar char="•"/>
            </a:pPr>
            <a:r>
              <a:rPr lang="en-US" dirty="0"/>
              <a:t>A factor of students with greater needs? More supports required? A change is special ed laws and regulations over the 11-year period?</a:t>
            </a:r>
          </a:p>
          <a:p>
            <a:pPr marL="176665" indent="-176665">
              <a:buFont typeface="Arial" panose="020B0604020202020204" pitchFamily="34" charset="0"/>
              <a:buChar char="•"/>
            </a:pPr>
            <a:r>
              <a:rPr lang="en-US" dirty="0"/>
              <a:t>How does this compare to the increase in non- spec ed expenses over the same period?</a:t>
            </a:r>
          </a:p>
          <a:p>
            <a:pPr marL="176665" indent="-176665">
              <a:buFont typeface="Arial" panose="020B0604020202020204" pitchFamily="34" charset="0"/>
              <a:buChar char="•"/>
            </a:pPr>
            <a:r>
              <a:rPr lang="en-US" dirty="0"/>
              <a:t>What has the change been in per spec ed pupil spending over the same time period?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5A805-6641-4C3E-A1A7-C70ABEDA14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670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Tree>
    <p:extLst>
      <p:ext uri="{BB962C8B-B14F-4D97-AF65-F5344CB8AC3E}">
        <p14:creationId xmlns:p14="http://schemas.microsoft.com/office/powerpoint/2010/main" val="1768057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1671"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fld id="{CD72A35B-9536-EB41-8F1A-696732FBBC03}" type="datetime4">
              <a:rPr lang="en-US" smtClean="0"/>
              <a:t>March 2, 2022</a:t>
            </a:fld>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©2021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DATE:		MONTH XX, XXXX</a:t>
            </a:r>
          </a:p>
          <a:p>
            <a:pPr lvl="0"/>
            <a:r>
              <a:rPr lang="en-US" dirty="0"/>
              <a:t>PRESENTED TO:	FIRSTNAME LASTNAME</a:t>
            </a:r>
          </a:p>
          <a:p>
            <a:pPr lvl="0"/>
            <a:r>
              <a:rPr lang="en-US" dirty="0"/>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dirty="0"/>
              <a:t>Click to insert partner logo.</a:t>
            </a:r>
          </a:p>
        </p:txBody>
      </p:sp>
      <p:sp>
        <p:nvSpPr>
          <p:cNvPr id="10"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bg2"/>
                </a:solidFill>
              </a:defRPr>
            </a:lvl1pPr>
          </a:lstStyle>
          <a:p>
            <a:r>
              <a:rPr lang="en-US" dirty="0"/>
              <a:t>Title of Presentation</a:t>
            </a:r>
            <a:br>
              <a:rPr lang="en-US" dirty="0"/>
            </a:br>
            <a:r>
              <a:rPr lang="en-US" dirty="0"/>
              <a:t>Second Line Optional</a:t>
            </a:r>
          </a:p>
        </p:txBody>
      </p:sp>
      <p:sp>
        <p:nvSpPr>
          <p:cNvPr id="18"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Subhead Optional</a:t>
            </a:r>
          </a:p>
          <a:p>
            <a:r>
              <a:rPr lang="en-US" dirty="0"/>
              <a:t>Second Line Optional</a:t>
            </a:r>
          </a:p>
        </p:txBody>
      </p:sp>
    </p:spTree>
    <p:extLst>
      <p:ext uri="{BB962C8B-B14F-4D97-AF65-F5344CB8AC3E}">
        <p14:creationId xmlns:p14="http://schemas.microsoft.com/office/powerpoint/2010/main" val="1712907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3" name="Date Placeholder 2"/>
          <p:cNvSpPr>
            <a:spLocks noGrp="1"/>
          </p:cNvSpPr>
          <p:nvPr>
            <p:ph type="dt" sz="half" idx="10"/>
          </p:nvPr>
        </p:nvSpPr>
        <p:spPr>
          <a:xfrm>
            <a:off x="3474720" y="6400800"/>
            <a:ext cx="2438400" cy="182880"/>
          </a:xfrm>
        </p:spPr>
        <p:txBody>
          <a:bodyPr/>
          <a:lstStyle/>
          <a:p>
            <a:fld id="{23EAFE29-AD5A-144F-B665-A07F289B7A78}" type="datetime4">
              <a:rPr lang="en-US" smtClean="0"/>
              <a:t>March 2, 2022</a:t>
            </a:fld>
            <a:endParaRPr lang="en-US" dirty="0"/>
          </a:p>
        </p:txBody>
      </p:sp>
      <p:sp>
        <p:nvSpPr>
          <p:cNvPr id="4" name="Footer Placeholder 3"/>
          <p:cNvSpPr>
            <a:spLocks noGrp="1"/>
          </p:cNvSpPr>
          <p:nvPr>
            <p:ph type="ftr" sz="quarter" idx="11"/>
          </p:nvPr>
        </p:nvSpPr>
        <p:spPr>
          <a:xfrm>
            <a:off x="731520" y="6400800"/>
            <a:ext cx="2743200" cy="182880"/>
          </a:xfrm>
        </p:spPr>
        <p:txBody>
          <a:bodyPr/>
          <a:lstStyle/>
          <a:p>
            <a:r>
              <a:rPr lang="en-US"/>
              <a:t>©2021 Frontline Education Confidential &amp; Proprietary</a:t>
            </a:r>
            <a:endParaRPr lang="en-US" dirty="0"/>
          </a:p>
        </p:txBody>
      </p:sp>
      <p:sp>
        <p:nvSpPr>
          <p:cNvPr id="9" name="TextBox 8"/>
          <p:cNvSpPr txBox="1"/>
          <p:nvPr userDrawn="1"/>
        </p:nvSpPr>
        <p:spPr>
          <a:xfrm>
            <a:off x="731520" y="914400"/>
            <a:ext cx="3162300" cy="797654"/>
          </a:xfrm>
          <a:prstGeom prst="rect">
            <a:avLst/>
          </a:prstGeom>
        </p:spPr>
        <p:txBody>
          <a:bodyPr vert="horz" lIns="0" tIns="0" rIns="0" bIns="0" rtlCol="0" anchor="t" anchorCtr="0">
            <a:normAutofit/>
          </a:bodyPr>
          <a:lstStyle>
            <a:lvl1pPr>
              <a:lnSpc>
                <a:spcPts val="5500"/>
              </a:lnSpc>
              <a:spcBef>
                <a:spcPct val="0"/>
              </a:spcBef>
              <a:buNone/>
              <a:defRPr sz="5000" baseline="0">
                <a:solidFill>
                  <a:schemeClr val="tx2"/>
                </a:solidFill>
                <a:latin typeface="Karbon Slab Stencil Regular" pitchFamily="50" charset="0"/>
                <a:ea typeface="+mj-ea"/>
                <a:cs typeface="+mj-cs"/>
              </a:defRPr>
            </a:lvl1pPr>
          </a:lstStyle>
          <a:p>
            <a:pPr lvl="0"/>
            <a:r>
              <a:rPr lang="en-US" dirty="0"/>
              <a:t>Agenda</a:t>
            </a:r>
          </a:p>
        </p:txBody>
      </p:sp>
      <p:sp>
        <p:nvSpPr>
          <p:cNvPr id="11" name="Text Placeholder 10"/>
          <p:cNvSpPr>
            <a:spLocks noGrp="1"/>
          </p:cNvSpPr>
          <p:nvPr>
            <p:ph type="body" sz="quarter" idx="13" hasCustomPrompt="1"/>
          </p:nvPr>
        </p:nvSpPr>
        <p:spPr>
          <a:xfrm>
            <a:off x="5296829" y="1206500"/>
            <a:ext cx="6133171" cy="4711700"/>
          </a:xfrm>
        </p:spPr>
        <p:txBody>
          <a:bodyPr>
            <a:noAutofit/>
          </a:bodyPr>
          <a:lstStyle>
            <a:lvl1pPr marL="0" marR="0" indent="0" algn="l" defTabSz="914400" rtl="0" eaLnBrk="1" fontAlgn="auto" latinLnBrk="0" hangingPunct="1">
              <a:lnSpc>
                <a:spcPts val="2500"/>
              </a:lnSpc>
              <a:spcBef>
                <a:spcPts val="0"/>
              </a:spcBef>
              <a:spcAft>
                <a:spcPts val="0"/>
              </a:spcAft>
              <a:buClr>
                <a:schemeClr val="bg2"/>
              </a:buClr>
              <a:buSzTx/>
              <a:buFont typeface="Arial" panose="020B0604020202020204" pitchFamily="34" charset="0"/>
              <a:buNone/>
              <a:tabLst/>
              <a:defRPr sz="2500" baseline="0">
                <a:latin typeface="Lato Light" panose="020F0302020204030203" pitchFamily="34" charset="0"/>
              </a:defRPr>
            </a:lvl1pPr>
            <a:lvl2pPr marL="0" indent="0">
              <a:lnSpc>
                <a:spcPts val="2500"/>
              </a:lnSpc>
              <a:spcBef>
                <a:spcPts val="0"/>
              </a:spcBef>
              <a:spcAft>
                <a:spcPts val="0"/>
              </a:spcAft>
              <a:buNone/>
              <a:defRPr lang="en-US" sz="2500" i="1" kern="1200" dirty="0" smtClean="0">
                <a:solidFill>
                  <a:schemeClr val="tx1"/>
                </a:solidFill>
                <a:latin typeface="Lato Light" panose="020F0302020204030203" pitchFamily="34" charset="0"/>
                <a:ea typeface="+mn-ea"/>
                <a:cs typeface="+mn-cs"/>
              </a:defRPr>
            </a:lvl2pPr>
            <a:lvl3pPr marL="914400" indent="0">
              <a:buNone/>
              <a:defRPr>
                <a:latin typeface="Lato Light" panose="020F0302020204030203" pitchFamily="34" charset="0"/>
              </a:defRPr>
            </a:lvl3pPr>
            <a:lvl4pPr marL="1371600" indent="0">
              <a:buNone/>
              <a:defRPr>
                <a:latin typeface="Lato Light" panose="020F0302020204030203" pitchFamily="34" charset="0"/>
              </a:defRPr>
            </a:lvl4pPr>
            <a:lvl5pPr marL="1828800" indent="0">
              <a:buNone/>
              <a:defRPr>
                <a:latin typeface="Lato Light" panose="020F0302020204030203" pitchFamily="34" charset="0"/>
              </a:defRPr>
            </a:lvl5pPr>
          </a:lstStyle>
          <a:p>
            <a:pPr lvl="0"/>
            <a:r>
              <a:rPr lang="en-US" dirty="0"/>
              <a:t>Section Title One</a:t>
            </a:r>
          </a:p>
          <a:p>
            <a:pPr lvl="1"/>
            <a:endParaRPr lang="en-US" dirty="0"/>
          </a:p>
          <a:p>
            <a:pPr lvl="0"/>
            <a:r>
              <a:rPr lang="en-US" dirty="0"/>
              <a:t>Section Title Two</a:t>
            </a:r>
          </a:p>
          <a:p>
            <a:pPr lvl="1"/>
            <a:endParaRPr lang="en-US" dirty="0"/>
          </a:p>
          <a:p>
            <a:pPr lvl="0"/>
            <a:r>
              <a:rPr lang="en-US" dirty="0"/>
              <a:t>Section Title Three</a:t>
            </a:r>
          </a:p>
          <a:p>
            <a:pPr lvl="1"/>
            <a:endParaRPr lang="en-US" dirty="0"/>
          </a:p>
          <a:p>
            <a:pPr lvl="0"/>
            <a:r>
              <a:rPr lang="en-US" dirty="0"/>
              <a:t>Section Title Four</a:t>
            </a:r>
          </a:p>
          <a:p>
            <a:pPr lvl="1"/>
            <a:endParaRPr lang="en-US" dirty="0"/>
          </a:p>
          <a:p>
            <a:pPr lvl="0"/>
            <a:r>
              <a:rPr lang="en-US" dirty="0"/>
              <a:t>Section Title Five</a:t>
            </a:r>
          </a:p>
          <a:p>
            <a:pPr lvl="0"/>
            <a:endParaRPr lang="en-US" dirty="0"/>
          </a:p>
          <a:p>
            <a:pPr lvl="0"/>
            <a:r>
              <a:rPr lang="en-US" dirty="0"/>
              <a:t>Section Title Six</a:t>
            </a:r>
          </a:p>
          <a:p>
            <a:pPr lvl="1"/>
            <a:endParaRPr lang="en-US" dirty="0"/>
          </a:p>
          <a:p>
            <a:pPr lvl="0"/>
            <a:r>
              <a:rPr lang="en-US" dirty="0"/>
              <a:t>Section Title Seven</a:t>
            </a:r>
          </a:p>
          <a:p>
            <a:pPr lvl="1"/>
            <a:endParaRPr lang="en-US" dirty="0"/>
          </a:p>
          <a:p>
            <a:pPr lvl="0"/>
            <a:r>
              <a:rPr lang="en-US" dirty="0"/>
              <a:t>Section Title Eight</a:t>
            </a:r>
          </a:p>
        </p:txBody>
      </p:sp>
      <p:sp>
        <p:nvSpPr>
          <p:cNvPr id="26" name="Text Placeholder 6"/>
          <p:cNvSpPr>
            <a:spLocks noGrp="1"/>
          </p:cNvSpPr>
          <p:nvPr>
            <p:ph type="body" sz="quarter" idx="25" hasCustomPrompt="1"/>
          </p:nvPr>
        </p:nvSpPr>
        <p:spPr>
          <a:xfrm>
            <a:off x="4525136" y="1115322"/>
            <a:ext cx="475488" cy="475488"/>
          </a:xfrm>
          <a:prstGeom prst="ellipse">
            <a:avLst/>
          </a:prstGeom>
          <a:solidFill>
            <a:schemeClr val="bg2"/>
          </a:solidFill>
        </p:spPr>
        <p:txBody>
          <a:bodyPr anchor="b" anchorCtr="0"/>
          <a:lstStyle>
            <a:lvl1pPr marL="0" indent="0" algn="ctr">
              <a:buNone/>
              <a:defRPr lang="en-US" sz="2000" b="1" kern="1200" spc="100" baseline="0" dirty="0" smtClean="0">
                <a:solidFill>
                  <a:schemeClr val="bg1"/>
                </a:solidFill>
                <a:latin typeface="Karbon Slab Stencil Bold" pitchFamily="50" charset="0"/>
                <a:ea typeface="+mn-ea"/>
                <a:cs typeface="+mn-cs"/>
              </a:defRPr>
            </a:lvl1pPr>
          </a:lstStyle>
          <a:p>
            <a:pPr lvl="0"/>
            <a:r>
              <a:rPr lang="en-US" dirty="0"/>
              <a:t>01</a:t>
            </a:r>
          </a:p>
        </p:txBody>
      </p:sp>
      <p:sp>
        <p:nvSpPr>
          <p:cNvPr id="27" name="Text Placeholder 6"/>
          <p:cNvSpPr>
            <a:spLocks noGrp="1"/>
          </p:cNvSpPr>
          <p:nvPr>
            <p:ph type="body" sz="quarter" idx="26" hasCustomPrompt="1"/>
          </p:nvPr>
        </p:nvSpPr>
        <p:spPr>
          <a:xfrm>
            <a:off x="4525136" y="3660358"/>
            <a:ext cx="475488" cy="475488"/>
          </a:xfrm>
          <a:prstGeom prst="ellipse">
            <a:avLst/>
          </a:prstGeom>
          <a:solidFill>
            <a:schemeClr val="bg2"/>
          </a:solidFill>
        </p:spPr>
        <p:txBody>
          <a:bodyPr anchor="b" anchorCtr="0"/>
          <a:lstStyle>
            <a:lvl1pPr marL="0" indent="0" algn="ctr">
              <a:buNone/>
              <a:defRPr lang="en-US" sz="2000" b="1" kern="1200" spc="100" baseline="0" dirty="0" smtClean="0">
                <a:solidFill>
                  <a:schemeClr val="bg1"/>
                </a:solidFill>
                <a:latin typeface="Karbon Slab Stencil Bold" pitchFamily="50" charset="0"/>
                <a:ea typeface="+mn-ea"/>
                <a:cs typeface="+mn-cs"/>
              </a:defRPr>
            </a:lvl1pPr>
          </a:lstStyle>
          <a:p>
            <a:pPr lvl="0"/>
            <a:r>
              <a:rPr lang="en-US" dirty="0"/>
              <a:t>05</a:t>
            </a:r>
          </a:p>
        </p:txBody>
      </p:sp>
      <p:sp>
        <p:nvSpPr>
          <p:cNvPr id="28" name="Text Placeholder 6"/>
          <p:cNvSpPr>
            <a:spLocks noGrp="1"/>
          </p:cNvSpPr>
          <p:nvPr>
            <p:ph type="body" sz="quarter" idx="27" hasCustomPrompt="1"/>
          </p:nvPr>
        </p:nvSpPr>
        <p:spPr>
          <a:xfrm>
            <a:off x="4525136" y="3024099"/>
            <a:ext cx="475488" cy="475488"/>
          </a:xfrm>
          <a:prstGeom prst="ellipse">
            <a:avLst/>
          </a:prstGeom>
          <a:solidFill>
            <a:schemeClr val="bg2"/>
          </a:solidFill>
        </p:spPr>
        <p:txBody>
          <a:bodyPr anchor="b" anchorCtr="0"/>
          <a:lstStyle>
            <a:lvl1pPr marL="0" indent="0" algn="ctr">
              <a:buNone/>
              <a:defRPr lang="en-US" sz="2000" b="1" kern="1200" spc="100" baseline="0" dirty="0" smtClean="0">
                <a:solidFill>
                  <a:schemeClr val="bg1"/>
                </a:solidFill>
                <a:latin typeface="Karbon Slab Stencil Bold" pitchFamily="50" charset="0"/>
                <a:ea typeface="+mn-ea"/>
                <a:cs typeface="+mn-cs"/>
              </a:defRPr>
            </a:lvl1pPr>
          </a:lstStyle>
          <a:p>
            <a:pPr lvl="0"/>
            <a:r>
              <a:rPr lang="en-US" dirty="0"/>
              <a:t>04</a:t>
            </a:r>
          </a:p>
        </p:txBody>
      </p:sp>
      <p:sp>
        <p:nvSpPr>
          <p:cNvPr id="29" name="Text Placeholder 6"/>
          <p:cNvSpPr>
            <a:spLocks noGrp="1"/>
          </p:cNvSpPr>
          <p:nvPr>
            <p:ph type="body" sz="quarter" idx="28" hasCustomPrompt="1"/>
          </p:nvPr>
        </p:nvSpPr>
        <p:spPr>
          <a:xfrm>
            <a:off x="4525136" y="2387840"/>
            <a:ext cx="475488" cy="475488"/>
          </a:xfrm>
          <a:prstGeom prst="ellipse">
            <a:avLst/>
          </a:prstGeom>
          <a:solidFill>
            <a:schemeClr val="bg2"/>
          </a:solidFill>
        </p:spPr>
        <p:txBody>
          <a:bodyPr anchor="b" anchorCtr="0"/>
          <a:lstStyle>
            <a:lvl1pPr marL="0" indent="0" algn="ctr">
              <a:buNone/>
              <a:defRPr lang="en-US" sz="2000" b="1" kern="1200" spc="100" baseline="0" dirty="0" smtClean="0">
                <a:solidFill>
                  <a:schemeClr val="bg1"/>
                </a:solidFill>
                <a:latin typeface="Karbon Slab Stencil Bold" pitchFamily="50" charset="0"/>
                <a:ea typeface="+mn-ea"/>
                <a:cs typeface="+mn-cs"/>
              </a:defRPr>
            </a:lvl1pPr>
          </a:lstStyle>
          <a:p>
            <a:pPr lvl="0"/>
            <a:r>
              <a:rPr lang="en-US" dirty="0"/>
              <a:t>03</a:t>
            </a:r>
          </a:p>
        </p:txBody>
      </p:sp>
      <p:sp>
        <p:nvSpPr>
          <p:cNvPr id="30" name="Text Placeholder 6"/>
          <p:cNvSpPr>
            <a:spLocks noGrp="1"/>
          </p:cNvSpPr>
          <p:nvPr>
            <p:ph type="body" sz="quarter" idx="29" hasCustomPrompt="1"/>
          </p:nvPr>
        </p:nvSpPr>
        <p:spPr>
          <a:xfrm>
            <a:off x="4525136" y="1751581"/>
            <a:ext cx="475488" cy="475488"/>
          </a:xfrm>
          <a:prstGeom prst="ellipse">
            <a:avLst/>
          </a:prstGeom>
          <a:solidFill>
            <a:schemeClr val="bg2"/>
          </a:solidFill>
        </p:spPr>
        <p:txBody>
          <a:bodyPr anchor="b" anchorCtr="0"/>
          <a:lstStyle>
            <a:lvl1pPr marL="0" indent="0" algn="ctr">
              <a:buNone/>
              <a:defRPr lang="en-US" sz="2000" b="1" kern="1200" spc="100" baseline="0" dirty="0" smtClean="0">
                <a:solidFill>
                  <a:schemeClr val="bg1"/>
                </a:solidFill>
                <a:latin typeface="Karbon Slab Stencil Bold" pitchFamily="50" charset="0"/>
                <a:ea typeface="+mn-ea"/>
                <a:cs typeface="+mn-cs"/>
              </a:defRPr>
            </a:lvl1pPr>
          </a:lstStyle>
          <a:p>
            <a:pPr lvl="0"/>
            <a:r>
              <a:rPr lang="en-US" dirty="0"/>
              <a:t>02</a:t>
            </a:r>
          </a:p>
        </p:txBody>
      </p:sp>
      <p:sp>
        <p:nvSpPr>
          <p:cNvPr id="32" name="Text Placeholder 6"/>
          <p:cNvSpPr>
            <a:spLocks noGrp="1"/>
          </p:cNvSpPr>
          <p:nvPr>
            <p:ph type="body" sz="quarter" idx="30" hasCustomPrompt="1"/>
          </p:nvPr>
        </p:nvSpPr>
        <p:spPr>
          <a:xfrm>
            <a:off x="4525136" y="5569134"/>
            <a:ext cx="475488" cy="475488"/>
          </a:xfrm>
          <a:prstGeom prst="ellipse">
            <a:avLst/>
          </a:prstGeom>
          <a:solidFill>
            <a:schemeClr val="bg2"/>
          </a:solidFill>
        </p:spPr>
        <p:txBody>
          <a:bodyPr anchor="b" anchorCtr="0"/>
          <a:lstStyle>
            <a:lvl1pPr marL="0" indent="0" algn="ctr">
              <a:buNone/>
              <a:defRPr lang="en-US" sz="2000" b="1" kern="1200" spc="100" baseline="0" dirty="0" smtClean="0">
                <a:solidFill>
                  <a:schemeClr val="bg1"/>
                </a:solidFill>
                <a:latin typeface="Karbon Slab Stencil Bold" pitchFamily="50" charset="0"/>
                <a:ea typeface="+mn-ea"/>
                <a:cs typeface="+mn-cs"/>
              </a:defRPr>
            </a:lvl1pPr>
          </a:lstStyle>
          <a:p>
            <a:pPr lvl="0"/>
            <a:r>
              <a:rPr lang="en-US" dirty="0"/>
              <a:t>08</a:t>
            </a:r>
          </a:p>
        </p:txBody>
      </p:sp>
      <p:sp>
        <p:nvSpPr>
          <p:cNvPr id="33" name="Text Placeholder 6"/>
          <p:cNvSpPr>
            <a:spLocks noGrp="1"/>
          </p:cNvSpPr>
          <p:nvPr>
            <p:ph type="body" sz="quarter" idx="31" hasCustomPrompt="1"/>
          </p:nvPr>
        </p:nvSpPr>
        <p:spPr>
          <a:xfrm>
            <a:off x="4525136" y="4932876"/>
            <a:ext cx="475488" cy="475488"/>
          </a:xfrm>
          <a:prstGeom prst="ellipse">
            <a:avLst/>
          </a:prstGeom>
          <a:solidFill>
            <a:schemeClr val="bg2"/>
          </a:solidFill>
        </p:spPr>
        <p:txBody>
          <a:bodyPr anchor="b" anchorCtr="0"/>
          <a:lstStyle>
            <a:lvl1pPr marL="0" indent="0" algn="ctr">
              <a:buNone/>
              <a:defRPr lang="en-US" sz="2000" b="1" kern="1200" spc="100" baseline="0" dirty="0" smtClean="0">
                <a:solidFill>
                  <a:schemeClr val="bg1"/>
                </a:solidFill>
                <a:latin typeface="Karbon Slab Stencil Bold" pitchFamily="50" charset="0"/>
                <a:ea typeface="+mn-ea"/>
                <a:cs typeface="+mn-cs"/>
              </a:defRPr>
            </a:lvl1pPr>
          </a:lstStyle>
          <a:p>
            <a:pPr lvl="0"/>
            <a:r>
              <a:rPr lang="en-US" dirty="0"/>
              <a:t>07</a:t>
            </a:r>
          </a:p>
        </p:txBody>
      </p:sp>
      <p:sp>
        <p:nvSpPr>
          <p:cNvPr id="34" name="Text Placeholder 6"/>
          <p:cNvSpPr>
            <a:spLocks noGrp="1"/>
          </p:cNvSpPr>
          <p:nvPr>
            <p:ph type="body" sz="quarter" idx="32" hasCustomPrompt="1"/>
          </p:nvPr>
        </p:nvSpPr>
        <p:spPr>
          <a:xfrm>
            <a:off x="4525136" y="4296617"/>
            <a:ext cx="475488" cy="475488"/>
          </a:xfrm>
          <a:prstGeom prst="ellipse">
            <a:avLst/>
          </a:prstGeom>
          <a:solidFill>
            <a:schemeClr val="bg2"/>
          </a:solidFill>
        </p:spPr>
        <p:txBody>
          <a:bodyPr anchor="b" anchorCtr="0"/>
          <a:lstStyle>
            <a:lvl1pPr marL="0" indent="0" algn="ctr">
              <a:buNone/>
              <a:defRPr lang="en-US" sz="2000" b="1" kern="1200" spc="100" baseline="0" dirty="0" smtClean="0">
                <a:solidFill>
                  <a:schemeClr val="bg1"/>
                </a:solidFill>
                <a:latin typeface="Karbon Slab Stencil Bold" pitchFamily="50" charset="0"/>
                <a:ea typeface="+mn-ea"/>
                <a:cs typeface="+mn-cs"/>
              </a:defRPr>
            </a:lvl1pPr>
          </a:lstStyle>
          <a:p>
            <a:pPr lvl="0"/>
            <a:r>
              <a:rPr lang="en-US" dirty="0"/>
              <a:t>06</a:t>
            </a:r>
          </a:p>
        </p:txBody>
      </p:sp>
      <p:sp>
        <p:nvSpPr>
          <p:cNvPr id="16"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1291410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3" name="Date Placeholder 2"/>
          <p:cNvSpPr>
            <a:spLocks noGrp="1"/>
          </p:cNvSpPr>
          <p:nvPr>
            <p:ph type="dt" sz="half" idx="10"/>
          </p:nvPr>
        </p:nvSpPr>
        <p:spPr>
          <a:xfrm>
            <a:off x="3474720" y="6400800"/>
            <a:ext cx="2438400" cy="182880"/>
          </a:xfrm>
        </p:spPr>
        <p:txBody>
          <a:bodyPr/>
          <a:lstStyle/>
          <a:p>
            <a:fld id="{D83A1DAA-4705-1E40-AFC8-CB2078E5FF76}" type="datetime4">
              <a:rPr lang="en-US" smtClean="0"/>
              <a:t>March 2, 2022</a:t>
            </a:fld>
            <a:endParaRPr lang="en-US" dirty="0"/>
          </a:p>
        </p:txBody>
      </p:sp>
      <p:sp>
        <p:nvSpPr>
          <p:cNvPr id="4" name="Footer Placeholder 3"/>
          <p:cNvSpPr>
            <a:spLocks noGrp="1"/>
          </p:cNvSpPr>
          <p:nvPr>
            <p:ph type="ftr" sz="quarter" idx="11"/>
          </p:nvPr>
        </p:nvSpPr>
        <p:spPr>
          <a:xfrm>
            <a:off x="731520" y="6400800"/>
            <a:ext cx="2743200" cy="182880"/>
          </a:xfrm>
        </p:spPr>
        <p:txBody>
          <a:bodyPr/>
          <a:lstStyle/>
          <a:p>
            <a:r>
              <a:rPr lang="en-US"/>
              <a:t>©2021 Frontline Education Confidential &amp; Proprietary</a:t>
            </a:r>
            <a:endParaRPr lang="en-US" dirty="0"/>
          </a:p>
        </p:txBody>
      </p:sp>
      <p:sp>
        <p:nvSpPr>
          <p:cNvPr id="5"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
        <p:nvSpPr>
          <p:cNvPr id="9" name="TextBox 8"/>
          <p:cNvSpPr txBox="1"/>
          <p:nvPr userDrawn="1"/>
        </p:nvSpPr>
        <p:spPr>
          <a:xfrm>
            <a:off x="731520" y="914400"/>
            <a:ext cx="3162300" cy="797654"/>
          </a:xfrm>
          <a:prstGeom prst="rect">
            <a:avLst/>
          </a:prstGeom>
        </p:spPr>
        <p:txBody>
          <a:bodyPr vert="horz" lIns="0" tIns="0" rIns="0" bIns="0" rtlCol="0" anchor="t" anchorCtr="0">
            <a:normAutofit/>
          </a:bodyPr>
          <a:lstStyle>
            <a:lvl1pPr>
              <a:lnSpc>
                <a:spcPts val="5500"/>
              </a:lnSpc>
              <a:spcBef>
                <a:spcPct val="0"/>
              </a:spcBef>
              <a:buNone/>
              <a:defRPr sz="5000" baseline="0">
                <a:solidFill>
                  <a:schemeClr val="tx2"/>
                </a:solidFill>
                <a:latin typeface="Karbon Slab Stencil Regular" pitchFamily="50" charset="0"/>
                <a:ea typeface="+mj-ea"/>
                <a:cs typeface="+mj-cs"/>
              </a:defRPr>
            </a:lvl1pPr>
          </a:lstStyle>
          <a:p>
            <a:pPr lvl="0"/>
            <a:r>
              <a:rPr lang="en-US" dirty="0"/>
              <a:t>Agenda</a:t>
            </a:r>
          </a:p>
        </p:txBody>
      </p:sp>
      <p:sp>
        <p:nvSpPr>
          <p:cNvPr id="11" name="Text Placeholder 10"/>
          <p:cNvSpPr>
            <a:spLocks noGrp="1"/>
          </p:cNvSpPr>
          <p:nvPr>
            <p:ph type="body" sz="quarter" idx="13" hasCustomPrompt="1"/>
          </p:nvPr>
        </p:nvSpPr>
        <p:spPr>
          <a:xfrm>
            <a:off x="5296829" y="1206500"/>
            <a:ext cx="6133171" cy="4711700"/>
          </a:xfrm>
        </p:spPr>
        <p:txBody>
          <a:bodyPr/>
          <a:lstStyle>
            <a:lvl1pPr marL="0" marR="0" indent="0" algn="l" defTabSz="914400" rtl="0" eaLnBrk="1" fontAlgn="auto" latinLnBrk="0" hangingPunct="1">
              <a:lnSpc>
                <a:spcPct val="90000"/>
              </a:lnSpc>
              <a:spcBef>
                <a:spcPts val="0"/>
              </a:spcBef>
              <a:spcAft>
                <a:spcPts val="0"/>
              </a:spcAft>
              <a:buClr>
                <a:schemeClr val="bg2"/>
              </a:buClr>
              <a:buSzTx/>
              <a:buFont typeface="Arial" panose="020B0604020202020204" pitchFamily="34" charset="0"/>
              <a:buNone/>
              <a:tabLst/>
              <a:defRPr baseline="0">
                <a:latin typeface="Lato Light" panose="020F0302020204030203" pitchFamily="34" charset="0"/>
              </a:defRPr>
            </a:lvl1pPr>
            <a:lvl2pPr marL="0" indent="0">
              <a:spcBef>
                <a:spcPts val="0"/>
              </a:spcBef>
              <a:spcAft>
                <a:spcPts val="2400"/>
              </a:spcAft>
              <a:buNone/>
              <a:defRPr lang="en-US" sz="1800" i="1" kern="1200" dirty="0" smtClean="0">
                <a:solidFill>
                  <a:schemeClr val="tx1"/>
                </a:solidFill>
                <a:latin typeface="Lato Light" panose="020F0302020204030203" pitchFamily="34" charset="0"/>
                <a:ea typeface="+mn-ea"/>
                <a:cs typeface="+mn-cs"/>
              </a:defRPr>
            </a:lvl2pPr>
            <a:lvl3pPr marL="914400" indent="0">
              <a:buNone/>
              <a:defRPr>
                <a:latin typeface="Lato Light" panose="020F0302020204030203" pitchFamily="34" charset="0"/>
              </a:defRPr>
            </a:lvl3pPr>
            <a:lvl4pPr marL="1371600" indent="0">
              <a:buNone/>
              <a:defRPr>
                <a:latin typeface="Lato Light" panose="020F0302020204030203" pitchFamily="34" charset="0"/>
              </a:defRPr>
            </a:lvl4pPr>
            <a:lvl5pPr marL="1828800" indent="0">
              <a:buNone/>
              <a:defRPr>
                <a:latin typeface="Lato Light" panose="020F0302020204030203" pitchFamily="34" charset="0"/>
              </a:defRPr>
            </a:lvl5pPr>
          </a:lstStyle>
          <a:p>
            <a:pPr lvl="0"/>
            <a:r>
              <a:rPr lang="en-US" dirty="0"/>
              <a:t>Section Title One</a:t>
            </a:r>
          </a:p>
          <a:p>
            <a:pPr lvl="1"/>
            <a:r>
              <a:rPr lang="en-US" dirty="0"/>
              <a:t>Subtitle Optional</a:t>
            </a:r>
          </a:p>
          <a:p>
            <a:pPr lvl="0"/>
            <a:r>
              <a:rPr lang="en-US" dirty="0"/>
              <a:t>Section Title Two</a:t>
            </a:r>
          </a:p>
          <a:p>
            <a:pPr lvl="1"/>
            <a:r>
              <a:rPr lang="en-US" dirty="0"/>
              <a:t>Subtitle Optional</a:t>
            </a:r>
          </a:p>
          <a:p>
            <a:pPr lvl="0"/>
            <a:r>
              <a:rPr lang="en-US" dirty="0"/>
              <a:t>Section Title Three</a:t>
            </a:r>
          </a:p>
          <a:p>
            <a:pPr lvl="1"/>
            <a:r>
              <a:rPr lang="en-US" dirty="0"/>
              <a:t>Subtitle Optional</a:t>
            </a:r>
          </a:p>
          <a:p>
            <a:pPr lvl="0"/>
            <a:r>
              <a:rPr lang="en-US" dirty="0"/>
              <a:t>Section Title Four</a:t>
            </a:r>
          </a:p>
          <a:p>
            <a:pPr lvl="1"/>
            <a:r>
              <a:rPr lang="en-US" dirty="0"/>
              <a:t>Subtitle Optional</a:t>
            </a:r>
          </a:p>
          <a:p>
            <a:pPr lvl="0"/>
            <a:r>
              <a:rPr lang="en-US" dirty="0"/>
              <a:t>Section Title Five</a:t>
            </a:r>
          </a:p>
          <a:p>
            <a:pPr marL="0" marR="0" lvl="1" indent="0" algn="l" defTabSz="914400" rtl="0" eaLnBrk="1" fontAlgn="auto" latinLnBrk="0" hangingPunct="1">
              <a:lnSpc>
                <a:spcPct val="90000"/>
              </a:lnSpc>
              <a:spcBef>
                <a:spcPts val="0"/>
              </a:spcBef>
              <a:spcAft>
                <a:spcPts val="0"/>
              </a:spcAft>
              <a:buClr>
                <a:schemeClr val="bg2"/>
              </a:buClr>
              <a:buSzTx/>
              <a:buFont typeface="Lato" panose="020F0502020204030203" pitchFamily="34" charset="0"/>
              <a:buNone/>
              <a:tabLst/>
              <a:defRPr/>
            </a:pPr>
            <a:r>
              <a:rPr lang="en-US" dirty="0"/>
              <a:t>Subtitle Optional</a:t>
            </a:r>
          </a:p>
        </p:txBody>
      </p:sp>
      <p:sp>
        <p:nvSpPr>
          <p:cNvPr id="17" name="Text Placeholder 6"/>
          <p:cNvSpPr>
            <a:spLocks noGrp="1"/>
          </p:cNvSpPr>
          <p:nvPr>
            <p:ph type="body" sz="quarter" idx="25" hasCustomPrompt="1"/>
          </p:nvPr>
        </p:nvSpPr>
        <p:spPr>
          <a:xfrm>
            <a:off x="4525136" y="1138182"/>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Bold" pitchFamily="50" charset="0"/>
                <a:ea typeface="+mn-ea"/>
                <a:cs typeface="+mn-cs"/>
              </a:defRPr>
            </a:lvl1pPr>
          </a:lstStyle>
          <a:p>
            <a:pPr lvl="0"/>
            <a:r>
              <a:rPr lang="en-US" dirty="0"/>
              <a:t>01</a:t>
            </a:r>
          </a:p>
        </p:txBody>
      </p:sp>
      <p:sp>
        <p:nvSpPr>
          <p:cNvPr id="19" name="Text Placeholder 6"/>
          <p:cNvSpPr>
            <a:spLocks noGrp="1"/>
          </p:cNvSpPr>
          <p:nvPr>
            <p:ph type="body" sz="quarter" idx="26" hasCustomPrompt="1"/>
          </p:nvPr>
        </p:nvSpPr>
        <p:spPr>
          <a:xfrm>
            <a:off x="4525136" y="4691857"/>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Bold" pitchFamily="50" charset="0"/>
                <a:ea typeface="+mn-ea"/>
                <a:cs typeface="+mn-cs"/>
              </a:defRPr>
            </a:lvl1pPr>
          </a:lstStyle>
          <a:p>
            <a:pPr lvl="0"/>
            <a:r>
              <a:rPr lang="en-US" dirty="0"/>
              <a:t>05</a:t>
            </a:r>
          </a:p>
        </p:txBody>
      </p:sp>
      <p:sp>
        <p:nvSpPr>
          <p:cNvPr id="21" name="Text Placeholder 6"/>
          <p:cNvSpPr>
            <a:spLocks noGrp="1"/>
          </p:cNvSpPr>
          <p:nvPr>
            <p:ph type="body" sz="quarter" idx="27" hasCustomPrompt="1"/>
          </p:nvPr>
        </p:nvSpPr>
        <p:spPr>
          <a:xfrm>
            <a:off x="4525136" y="3803439"/>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Bold" pitchFamily="50" charset="0"/>
                <a:ea typeface="+mn-ea"/>
                <a:cs typeface="+mn-cs"/>
              </a:defRPr>
            </a:lvl1pPr>
          </a:lstStyle>
          <a:p>
            <a:pPr lvl="0"/>
            <a:r>
              <a:rPr lang="en-US" dirty="0"/>
              <a:t>04</a:t>
            </a:r>
          </a:p>
        </p:txBody>
      </p:sp>
      <p:sp>
        <p:nvSpPr>
          <p:cNvPr id="23" name="Text Placeholder 6"/>
          <p:cNvSpPr>
            <a:spLocks noGrp="1"/>
          </p:cNvSpPr>
          <p:nvPr>
            <p:ph type="body" sz="quarter" idx="28" hasCustomPrompt="1"/>
          </p:nvPr>
        </p:nvSpPr>
        <p:spPr>
          <a:xfrm>
            <a:off x="4525136" y="2915020"/>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Bold" pitchFamily="50" charset="0"/>
                <a:ea typeface="+mn-ea"/>
                <a:cs typeface="+mn-cs"/>
              </a:defRPr>
            </a:lvl1pPr>
          </a:lstStyle>
          <a:p>
            <a:pPr lvl="0"/>
            <a:r>
              <a:rPr lang="en-US" dirty="0"/>
              <a:t>03</a:t>
            </a:r>
          </a:p>
        </p:txBody>
      </p:sp>
      <p:sp>
        <p:nvSpPr>
          <p:cNvPr id="25" name="Text Placeholder 6"/>
          <p:cNvSpPr>
            <a:spLocks noGrp="1"/>
          </p:cNvSpPr>
          <p:nvPr>
            <p:ph type="body" sz="quarter" idx="29" hasCustomPrompt="1"/>
          </p:nvPr>
        </p:nvSpPr>
        <p:spPr>
          <a:xfrm>
            <a:off x="4525136" y="2026601"/>
            <a:ext cx="475488" cy="475488"/>
          </a:xfrm>
          <a:prstGeom prst="ellipse">
            <a:avLst/>
          </a:prstGeom>
          <a:solidFill>
            <a:schemeClr val="bg2"/>
          </a:solidFill>
        </p:spPr>
        <p:txBody>
          <a:bodyPr anchor="ctr" anchorCtr="0"/>
          <a:lstStyle>
            <a:lvl1pPr marL="0" indent="0" algn="ctr">
              <a:buNone/>
              <a:defRPr lang="en-US" sz="2000" b="1" kern="1200" spc="100" baseline="0" dirty="0" smtClean="0">
                <a:solidFill>
                  <a:schemeClr val="bg1"/>
                </a:solidFill>
                <a:latin typeface="Karbon Slab Stencil Bold" pitchFamily="50" charset="0"/>
                <a:ea typeface="+mn-ea"/>
                <a:cs typeface="+mn-cs"/>
              </a:defRPr>
            </a:lvl1pPr>
          </a:lstStyle>
          <a:p>
            <a:pPr lvl="0"/>
            <a:r>
              <a:rPr lang="en-US" dirty="0"/>
              <a:t>02</a:t>
            </a:r>
          </a:p>
        </p:txBody>
      </p:sp>
    </p:spTree>
    <p:extLst>
      <p:ext uri="{BB962C8B-B14F-4D97-AF65-F5344CB8AC3E}">
        <p14:creationId xmlns:p14="http://schemas.microsoft.com/office/powerpoint/2010/main" val="1765666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dirty="0"/>
              <a:t>Title of Section</a:t>
            </a:r>
            <a:br>
              <a:rPr lang="en-US" dirty="0"/>
            </a:br>
            <a:r>
              <a:rPr lang="en-US" dirty="0"/>
              <a:t>Second Line Optional</a:t>
            </a:r>
          </a:p>
        </p:txBody>
      </p:sp>
      <p:sp>
        <p:nvSpPr>
          <p:cNvPr id="4" name="Date Placeholder 3"/>
          <p:cNvSpPr>
            <a:spLocks noGrp="1"/>
          </p:cNvSpPr>
          <p:nvPr>
            <p:ph type="dt" sz="half" idx="10"/>
          </p:nvPr>
        </p:nvSpPr>
        <p:spPr/>
        <p:txBody>
          <a:bodyPr/>
          <a:lstStyle/>
          <a:p>
            <a:fld id="{952961EA-32B0-0846-B607-4D17AFFF9DB8}"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spTree>
    <p:extLst>
      <p:ext uri="{BB962C8B-B14F-4D97-AF65-F5344CB8AC3E}">
        <p14:creationId xmlns:p14="http://schemas.microsoft.com/office/powerpoint/2010/main" val="1298144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dirty="0"/>
              <a:t>Title of Section</a:t>
            </a:r>
            <a:br>
              <a:rPr lang="en-US" dirty="0"/>
            </a:br>
            <a:r>
              <a:rPr lang="en-US" dirty="0"/>
              <a:t>Second Line Optional</a:t>
            </a:r>
          </a:p>
        </p:txBody>
      </p:sp>
      <p:sp>
        <p:nvSpPr>
          <p:cNvPr id="4" name="Date Placeholder 3"/>
          <p:cNvSpPr>
            <a:spLocks noGrp="1"/>
          </p:cNvSpPr>
          <p:nvPr>
            <p:ph type="dt" sz="half" idx="10"/>
          </p:nvPr>
        </p:nvSpPr>
        <p:spPr/>
        <p:txBody>
          <a:bodyPr/>
          <a:lstStyle/>
          <a:p>
            <a:fld id="{04DD90D1-C9D3-144C-8102-45E7F418354D}"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spTree>
    <p:extLst>
      <p:ext uri="{BB962C8B-B14F-4D97-AF65-F5344CB8AC3E}">
        <p14:creationId xmlns:p14="http://schemas.microsoft.com/office/powerpoint/2010/main" val="221271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dirty="0"/>
              <a:t>Title of Section</a:t>
            </a:r>
            <a:br>
              <a:rPr lang="en-US" dirty="0"/>
            </a:br>
            <a:r>
              <a:rPr lang="en-US" dirty="0"/>
              <a:t>Second Line Optional</a:t>
            </a:r>
          </a:p>
        </p:txBody>
      </p:sp>
      <p:sp>
        <p:nvSpPr>
          <p:cNvPr id="4" name="Date Placeholder 3"/>
          <p:cNvSpPr>
            <a:spLocks noGrp="1"/>
          </p:cNvSpPr>
          <p:nvPr>
            <p:ph type="dt" sz="half" idx="10"/>
          </p:nvPr>
        </p:nvSpPr>
        <p:spPr/>
        <p:txBody>
          <a:bodyPr/>
          <a:lstStyle/>
          <a:p>
            <a:fld id="{D8E3EA4F-E809-694F-B9E2-F5B50F0FA6EC}"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spTree>
    <p:extLst>
      <p:ext uri="{BB962C8B-B14F-4D97-AF65-F5344CB8AC3E}">
        <p14:creationId xmlns:p14="http://schemas.microsoft.com/office/powerpoint/2010/main" val="1803536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dirty="0"/>
              <a:t>Title of Section</a:t>
            </a:r>
            <a:br>
              <a:rPr lang="en-US" dirty="0"/>
            </a:br>
            <a:r>
              <a:rPr lang="en-US" dirty="0"/>
              <a:t>Second Line Optional</a:t>
            </a:r>
          </a:p>
        </p:txBody>
      </p:sp>
      <p:sp>
        <p:nvSpPr>
          <p:cNvPr id="4" name="Date Placeholder 3"/>
          <p:cNvSpPr>
            <a:spLocks noGrp="1"/>
          </p:cNvSpPr>
          <p:nvPr>
            <p:ph type="dt" sz="half" idx="10"/>
          </p:nvPr>
        </p:nvSpPr>
        <p:spPr/>
        <p:txBody>
          <a:bodyPr/>
          <a:lstStyle/>
          <a:p>
            <a:fld id="{8B5DA7F8-8C03-6B4B-B57A-FD76CF7BA827}"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spTree>
    <p:extLst>
      <p:ext uri="{BB962C8B-B14F-4D97-AF65-F5344CB8AC3E}">
        <p14:creationId xmlns:p14="http://schemas.microsoft.com/office/powerpoint/2010/main" val="472281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Section Divider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2"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dirty="0"/>
              <a:t>Title of Section</a:t>
            </a:r>
            <a:br>
              <a:rPr lang="en-US" dirty="0"/>
            </a:br>
            <a:r>
              <a:rPr lang="en-US" dirty="0"/>
              <a:t>Second Line Optional</a:t>
            </a:r>
          </a:p>
        </p:txBody>
      </p:sp>
      <p:sp>
        <p:nvSpPr>
          <p:cNvPr id="4" name="Date Placeholder 3"/>
          <p:cNvSpPr>
            <a:spLocks noGrp="1"/>
          </p:cNvSpPr>
          <p:nvPr>
            <p:ph type="dt" sz="half" idx="10"/>
          </p:nvPr>
        </p:nvSpPr>
        <p:spPr/>
        <p:txBody>
          <a:bodyPr/>
          <a:lstStyle/>
          <a:p>
            <a:fld id="{A18E367E-BEB4-4347-B5DB-61845979FAF1}"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8"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tx1">
                    <a:tint val="7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spTree>
    <p:extLst>
      <p:ext uri="{BB962C8B-B14F-4D97-AF65-F5344CB8AC3E}">
        <p14:creationId xmlns:p14="http://schemas.microsoft.com/office/powerpoint/2010/main" val="1379115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6">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4" name="Date Placeholder 3"/>
          <p:cNvSpPr>
            <a:spLocks noGrp="1"/>
          </p:cNvSpPr>
          <p:nvPr>
            <p:ph type="dt" sz="half" idx="10"/>
          </p:nvPr>
        </p:nvSpPr>
        <p:spPr/>
        <p:txBody>
          <a:bodyPr/>
          <a:lstStyle/>
          <a:p>
            <a:fld id="{3AB3B8C3-3250-3D42-8F92-B07E72B36136}"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1"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tx2"/>
                </a:solidFill>
              </a:defRPr>
            </a:lvl1pPr>
          </a:lstStyle>
          <a:p>
            <a:r>
              <a:rPr lang="en-US" dirty="0"/>
              <a:t>Title of Section</a:t>
            </a:r>
            <a:br>
              <a:rPr lang="en-US" dirty="0"/>
            </a:br>
            <a:r>
              <a:rPr lang="en-US" dirty="0"/>
              <a:t>Second Line Optional</a:t>
            </a:r>
          </a:p>
        </p:txBody>
      </p:sp>
      <p:sp>
        <p:nvSpPr>
          <p:cNvPr id="12" name="Text Placeholder 2"/>
          <p:cNvSpPr>
            <a:spLocks noGrp="1"/>
          </p:cNvSpPr>
          <p:nvPr>
            <p:ph type="body" idx="1" hasCustomPrompt="1"/>
          </p:nvPr>
        </p:nvSpPr>
        <p:spPr>
          <a:xfrm>
            <a:off x="731520" y="4047487"/>
            <a:ext cx="8568597" cy="390294"/>
          </a:xfrm>
        </p:spPr>
        <p:txBody>
          <a:bodyPr/>
          <a:lstStyle>
            <a:lvl1pPr marL="0" indent="0">
              <a:buNone/>
              <a:defRPr sz="2400">
                <a:solidFill>
                  <a:schemeClr val="bg1">
                    <a:lumMod val="95000"/>
                  </a:schemeClr>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spTree>
    <p:extLst>
      <p:ext uri="{BB962C8B-B14F-4D97-AF65-F5344CB8AC3E}">
        <p14:creationId xmlns:p14="http://schemas.microsoft.com/office/powerpoint/2010/main" val="945019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7">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0D75FF5D-FA24-7047-94E7-D1AAC5A21282}"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2" name="Text Placeholder 2"/>
          <p:cNvSpPr>
            <a:spLocks noGrp="1"/>
          </p:cNvSpPr>
          <p:nvPr>
            <p:ph type="body" idx="13" hasCustomPrompt="1"/>
          </p:nvPr>
        </p:nvSpPr>
        <p:spPr>
          <a:xfrm>
            <a:off x="731520" y="4047487"/>
            <a:ext cx="8568597" cy="390294"/>
          </a:xfrm>
        </p:spPr>
        <p:txBody>
          <a:bodyPr/>
          <a:lstStyle>
            <a:lvl1pPr marL="0" indent="0">
              <a:buNone/>
              <a:defRPr sz="2400">
                <a:solidFill>
                  <a:schemeClr val="accent2"/>
                </a:solidFill>
                <a:latin typeface="Lato Light" panose="020F030202020403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Optional</a:t>
            </a:r>
          </a:p>
        </p:txBody>
      </p:sp>
      <p:sp>
        <p:nvSpPr>
          <p:cNvPr id="13" name="Title 1"/>
          <p:cNvSpPr>
            <a:spLocks noGrp="1"/>
          </p:cNvSpPr>
          <p:nvPr>
            <p:ph type="title" hasCustomPrompt="1"/>
          </p:nvPr>
        </p:nvSpPr>
        <p:spPr>
          <a:xfrm>
            <a:off x="731520" y="2597830"/>
            <a:ext cx="8568597" cy="1449656"/>
          </a:xfrm>
        </p:spPr>
        <p:txBody>
          <a:bodyPr anchor="ctr" anchorCtr="0">
            <a:noAutofit/>
          </a:bodyPr>
          <a:lstStyle>
            <a:lvl1pPr>
              <a:lnSpc>
                <a:spcPts val="5000"/>
              </a:lnSpc>
              <a:defRPr sz="5000">
                <a:solidFill>
                  <a:schemeClr val="bg2"/>
                </a:solidFill>
              </a:defRPr>
            </a:lvl1pPr>
          </a:lstStyle>
          <a:p>
            <a:r>
              <a:rPr lang="en-US" dirty="0"/>
              <a:t>Title of Section</a:t>
            </a:r>
            <a:br>
              <a:rPr lang="en-US" dirty="0"/>
            </a:br>
            <a:r>
              <a:rPr lang="en-US" dirty="0"/>
              <a:t>Second Line Optional</a:t>
            </a:r>
          </a:p>
        </p:txBody>
      </p:sp>
    </p:spTree>
    <p:extLst>
      <p:ext uri="{BB962C8B-B14F-4D97-AF65-F5344CB8AC3E}">
        <p14:creationId xmlns:p14="http://schemas.microsoft.com/office/powerpoint/2010/main" val="2602900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Tree>
    <p:extLst>
      <p:ext uri="{BB962C8B-B14F-4D97-AF65-F5344CB8AC3E}">
        <p14:creationId xmlns:p14="http://schemas.microsoft.com/office/powerpoint/2010/main" val="288582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731520" y="480218"/>
            <a:ext cx="5008880" cy="1066800"/>
          </a:xfrm>
        </p:spPr>
        <p:txBody>
          <a:bodyPr>
            <a:noAutofit/>
          </a:bodyPr>
          <a:lstStyle>
            <a:lvl1pPr>
              <a:defRPr/>
            </a:lvl1pPr>
          </a:lstStyle>
          <a:p>
            <a:r>
              <a:rPr lang="en-US" dirty="0"/>
              <a:t>Text &amp; Photo Header</a:t>
            </a:r>
            <a:br>
              <a:rPr lang="en-US" dirty="0"/>
            </a:br>
            <a:r>
              <a:rPr lang="en-US" dirty="0"/>
              <a:t>Second Line Optional</a:t>
            </a:r>
          </a:p>
        </p:txBody>
      </p:sp>
      <p:sp>
        <p:nvSpPr>
          <p:cNvPr id="3" name="Content Placeholder 2"/>
          <p:cNvSpPr>
            <a:spLocks noGrp="1"/>
          </p:cNvSpPr>
          <p:nvPr>
            <p:ph idx="1"/>
          </p:nvPr>
        </p:nvSpPr>
        <p:spPr>
          <a:xfrm>
            <a:off x="731521" y="2286000"/>
            <a:ext cx="5008879" cy="3840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474720" y="6400800"/>
            <a:ext cx="2265680" cy="182880"/>
          </a:xfrm>
        </p:spPr>
        <p:txBody>
          <a:bodyPr/>
          <a:lstStyle/>
          <a:p>
            <a:fld id="{8E0B047C-8571-6545-AF0F-613C10EBB4BF}"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1" name="Picture Placeholder 10"/>
          <p:cNvSpPr>
            <a:spLocks noGrp="1"/>
          </p:cNvSpPr>
          <p:nvPr>
            <p:ph type="pic" sz="quarter" idx="13" hasCustomPrompt="1"/>
          </p:nvPr>
        </p:nvSpPr>
        <p:spPr>
          <a:xfrm>
            <a:off x="6096000" y="0"/>
            <a:ext cx="6096000" cy="6858000"/>
          </a:xfrm>
        </p:spPr>
        <p:txBody>
          <a:bodyPr anchor="ctr" anchorCtr="0"/>
          <a:lstStyle>
            <a:lvl1pPr marL="0" indent="0" algn="ctr">
              <a:buNone/>
              <a:defRPr baseline="0">
                <a:solidFill>
                  <a:schemeClr val="bg1"/>
                </a:solidFill>
                <a:latin typeface="Lato Black" panose="020F0A02020204030203" pitchFamily="34" charset="0"/>
              </a:defRPr>
            </a:lvl1pPr>
          </a:lstStyle>
          <a:p>
            <a:r>
              <a:rPr lang="en-US" dirty="0"/>
              <a:t>Click to insert photo.</a:t>
            </a:r>
          </a:p>
        </p:txBody>
      </p:sp>
    </p:spTree>
    <p:extLst>
      <p:ext uri="{BB962C8B-B14F-4D97-AF65-F5344CB8AC3E}">
        <p14:creationId xmlns:p14="http://schemas.microsoft.com/office/powerpoint/2010/main" val="612139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Two Photo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86C1EDBC-6B9F-1540-B3D1-2CDF465322DE}"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11" name="Picture Placeholder 10"/>
          <p:cNvSpPr>
            <a:spLocks noGrp="1"/>
          </p:cNvSpPr>
          <p:nvPr>
            <p:ph type="pic" sz="quarter" idx="13" hasCustomPrompt="1"/>
          </p:nvPr>
        </p:nvSpPr>
        <p:spPr>
          <a:xfrm>
            <a:off x="6096000" y="3581400"/>
            <a:ext cx="6096000" cy="3276600"/>
          </a:xfrm>
        </p:spPr>
        <p:txBody>
          <a:bodyPr anchor="ctr" anchorCtr="0"/>
          <a:lstStyle>
            <a:lvl1pPr marL="0" indent="0" algn="ctr">
              <a:buNone/>
              <a:defRPr baseline="0">
                <a:solidFill>
                  <a:schemeClr val="bg1"/>
                </a:solidFill>
                <a:latin typeface="Lato Black" panose="020F0A02020204030203" pitchFamily="34" charset="0"/>
              </a:defRPr>
            </a:lvl1pPr>
          </a:lstStyle>
          <a:p>
            <a:r>
              <a:rPr lang="en-US" dirty="0"/>
              <a:t>Click to insert photo.</a:t>
            </a:r>
          </a:p>
        </p:txBody>
      </p:sp>
      <p:sp>
        <p:nvSpPr>
          <p:cNvPr id="10" name="Picture Placeholder 10"/>
          <p:cNvSpPr>
            <a:spLocks noGrp="1"/>
          </p:cNvSpPr>
          <p:nvPr>
            <p:ph type="pic" sz="quarter" idx="14" hasCustomPrompt="1"/>
          </p:nvPr>
        </p:nvSpPr>
        <p:spPr>
          <a:xfrm>
            <a:off x="6096000" y="0"/>
            <a:ext cx="6096000" cy="3276600"/>
          </a:xfrm>
        </p:spPr>
        <p:txBody>
          <a:bodyPr anchor="ctr" anchorCtr="0"/>
          <a:lstStyle>
            <a:lvl1pPr marL="0" indent="0" algn="ctr">
              <a:buNone/>
              <a:defRPr baseline="0">
                <a:solidFill>
                  <a:schemeClr val="bg1"/>
                </a:solidFill>
                <a:latin typeface="Lato Black" panose="020F0A02020204030203" pitchFamily="34" charset="0"/>
              </a:defRPr>
            </a:lvl1pPr>
          </a:lstStyle>
          <a:p>
            <a:r>
              <a:rPr lang="en-US" dirty="0"/>
              <a:t>Click to insert photo.</a:t>
            </a:r>
          </a:p>
        </p:txBody>
      </p:sp>
      <p:sp>
        <p:nvSpPr>
          <p:cNvPr id="12" name="Title 1"/>
          <p:cNvSpPr>
            <a:spLocks noGrp="1"/>
          </p:cNvSpPr>
          <p:nvPr>
            <p:ph type="title" hasCustomPrompt="1"/>
          </p:nvPr>
        </p:nvSpPr>
        <p:spPr>
          <a:xfrm>
            <a:off x="731520" y="480218"/>
            <a:ext cx="5008880" cy="1066800"/>
          </a:xfrm>
        </p:spPr>
        <p:txBody>
          <a:bodyPr>
            <a:noAutofit/>
          </a:bodyPr>
          <a:lstStyle>
            <a:lvl1pPr>
              <a:defRPr/>
            </a:lvl1pPr>
          </a:lstStyle>
          <a:p>
            <a:r>
              <a:rPr lang="en-US" dirty="0"/>
              <a:t>Text &amp; 2 Photos Header</a:t>
            </a:r>
            <a:br>
              <a:rPr lang="en-US" dirty="0"/>
            </a:br>
            <a:r>
              <a:rPr lang="en-US" dirty="0"/>
              <a:t>Second Line Optional</a:t>
            </a:r>
          </a:p>
        </p:txBody>
      </p:sp>
      <p:sp>
        <p:nvSpPr>
          <p:cNvPr id="13" name="Content Placeholder 2"/>
          <p:cNvSpPr>
            <a:spLocks noGrp="1"/>
          </p:cNvSpPr>
          <p:nvPr>
            <p:ph idx="1"/>
          </p:nvPr>
        </p:nvSpPr>
        <p:spPr>
          <a:xfrm>
            <a:off x="731521" y="2286000"/>
            <a:ext cx="5008879" cy="3840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4700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Infographic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4BA3EB8-5236-8240-9B23-1034F684731F}"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7" name="Rectangle 6"/>
          <p:cNvSpPr/>
          <p:nvPr userDrawn="1"/>
        </p:nvSpPr>
        <p:spPr>
          <a:xfrm>
            <a:off x="609600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art Placeholder 9"/>
          <p:cNvSpPr>
            <a:spLocks noGrp="1"/>
          </p:cNvSpPr>
          <p:nvPr>
            <p:ph type="chart" sz="quarter" idx="13" hasCustomPrompt="1"/>
          </p:nvPr>
        </p:nvSpPr>
        <p:spPr>
          <a:xfrm>
            <a:off x="6096000" y="0"/>
            <a:ext cx="6096000" cy="6858000"/>
          </a:xfrm>
          <a:solidFill>
            <a:schemeClr val="bg2">
              <a:lumMod val="20000"/>
              <a:lumOff val="8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
                <a:schemeClr val="bg2"/>
              </a:buClr>
              <a:buSzTx/>
              <a:buFont typeface="Arial" panose="020B0604020202020204" pitchFamily="34" charset="0"/>
              <a:buNone/>
              <a:tabLst/>
              <a:defRPr>
                <a:solidFill>
                  <a:schemeClr val="bg1"/>
                </a:solidFill>
                <a:latin typeface="Lato Black" panose="020F0A02020204030203" pitchFamily="34" charset="0"/>
              </a:defRPr>
            </a:lvl1pPr>
          </a:lstStyle>
          <a:p>
            <a:r>
              <a:rPr lang="en-US" dirty="0"/>
              <a:t>Click to insert chart.</a:t>
            </a:r>
          </a:p>
          <a:p>
            <a:endParaRPr lang="en-US" dirty="0"/>
          </a:p>
        </p:txBody>
      </p:sp>
      <p:sp>
        <p:nvSpPr>
          <p:cNvPr id="6" name="Slide Number Placeholder 5"/>
          <p:cNvSpPr>
            <a:spLocks noGrp="1"/>
          </p:cNvSpPr>
          <p:nvPr>
            <p:ph type="sldNum" sz="quarter" idx="12"/>
          </p:nvPr>
        </p:nvSpPr>
        <p:spPr/>
        <p:txBody>
          <a:bodyPr/>
          <a:lstStyle/>
          <a:p>
            <a:fld id="{BCE3D20D-AAEA-46F1-88F4-4FF0702FDAFA}" type="slidenum">
              <a:rPr lang="en-US" smtClean="0"/>
              <a:t>‹#›</a:t>
            </a:fld>
            <a:endParaRPr lang="en-US"/>
          </a:p>
        </p:txBody>
      </p:sp>
      <p:sp>
        <p:nvSpPr>
          <p:cNvPr id="9" name="Title 1"/>
          <p:cNvSpPr>
            <a:spLocks noGrp="1"/>
          </p:cNvSpPr>
          <p:nvPr>
            <p:ph type="title" hasCustomPrompt="1"/>
          </p:nvPr>
        </p:nvSpPr>
        <p:spPr>
          <a:xfrm>
            <a:off x="731520" y="480218"/>
            <a:ext cx="5008880" cy="1066800"/>
          </a:xfrm>
        </p:spPr>
        <p:txBody>
          <a:bodyPr>
            <a:noAutofit/>
          </a:bodyPr>
          <a:lstStyle>
            <a:lvl1pPr>
              <a:defRPr/>
            </a:lvl1pPr>
          </a:lstStyle>
          <a:p>
            <a:r>
              <a:rPr lang="en-US" dirty="0"/>
              <a:t>Text &amp; Infographic Header</a:t>
            </a:r>
            <a:br>
              <a:rPr lang="en-US" dirty="0"/>
            </a:br>
            <a:r>
              <a:rPr lang="en-US" dirty="0"/>
              <a:t>Second Line Optional</a:t>
            </a:r>
          </a:p>
        </p:txBody>
      </p:sp>
      <p:sp>
        <p:nvSpPr>
          <p:cNvPr id="11" name="Content Placeholder 2"/>
          <p:cNvSpPr>
            <a:spLocks noGrp="1"/>
          </p:cNvSpPr>
          <p:nvPr>
            <p:ph idx="1"/>
          </p:nvPr>
        </p:nvSpPr>
        <p:spPr>
          <a:xfrm>
            <a:off x="731521" y="2286000"/>
            <a:ext cx="5008879" cy="384048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6513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6679C4-AAEF-CF47-95AE-FD6103B22EA1}"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lvl1pPr>
          </a:lstStyle>
          <a:p>
            <a:r>
              <a:rPr lang="en-US" dirty="0"/>
              <a:t>Blank Text Header</a:t>
            </a:r>
            <a:br>
              <a:rPr lang="en-US" dirty="0"/>
            </a:br>
            <a:r>
              <a:rPr lang="en-US" dirty="0"/>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637086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46CA7F-EA77-E84C-A968-539FEE8004F7}"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lvl1pPr>
          </a:lstStyle>
          <a:p>
            <a:r>
              <a:rPr lang="en-US" dirty="0"/>
              <a:t>Blank Text Header</a:t>
            </a:r>
            <a:br>
              <a:rPr lang="en-US" dirty="0"/>
            </a:br>
            <a:r>
              <a:rPr lang="en-US" dirty="0"/>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00761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666458-AFCC-9B4A-87C6-DA111A8D8433}"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lvl1pPr>
          </a:lstStyle>
          <a:p>
            <a:r>
              <a:rPr lang="en-US" dirty="0"/>
              <a:t>Blank Text Header</a:t>
            </a:r>
            <a:br>
              <a:rPr lang="en-US" dirty="0"/>
            </a:br>
            <a:r>
              <a:rPr lang="en-US" dirty="0"/>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636023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DARK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3" name="Content Placeholder 2"/>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A7E3C-8CBC-3D43-A633-38DACDFF54A5}"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solidFill>
                  <a:schemeClr val="bg2"/>
                </a:solidFill>
              </a:defRPr>
            </a:lvl1pPr>
          </a:lstStyle>
          <a:p>
            <a:r>
              <a:rPr lang="en-US" dirty="0"/>
              <a:t>Dark Blank Text Header</a:t>
            </a:r>
            <a:br>
              <a:rPr lang="en-US" dirty="0"/>
            </a:br>
            <a:r>
              <a:rPr lang="en-US" dirty="0"/>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251788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DARK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9"/>
          </a:xfrm>
          <a:prstGeom prst="rect">
            <a:avLst/>
          </a:prstGeom>
        </p:spPr>
      </p:pic>
      <p:sp>
        <p:nvSpPr>
          <p:cNvPr id="3" name="Content Placeholder 2"/>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B3B4F5-0DD1-084E-A088-3F0FB15FF1B9}"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9" name="Title 1"/>
          <p:cNvSpPr>
            <a:spLocks noGrp="1"/>
          </p:cNvSpPr>
          <p:nvPr>
            <p:ph type="title" hasCustomPrompt="1"/>
          </p:nvPr>
        </p:nvSpPr>
        <p:spPr>
          <a:xfrm>
            <a:off x="731520" y="480218"/>
            <a:ext cx="6858000" cy="1325563"/>
          </a:xfrm>
        </p:spPr>
        <p:txBody>
          <a:bodyPr/>
          <a:lstStyle>
            <a:lvl1pPr>
              <a:defRPr baseline="0">
                <a:solidFill>
                  <a:schemeClr val="bg2"/>
                </a:solidFill>
              </a:defRPr>
            </a:lvl1pPr>
          </a:lstStyle>
          <a:p>
            <a:r>
              <a:rPr lang="en-US" dirty="0"/>
              <a:t>Dark Blank Text Header</a:t>
            </a:r>
            <a:br>
              <a:rPr lang="en-US" dirty="0"/>
            </a:br>
            <a:r>
              <a:rPr lang="en-US" dirty="0"/>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467390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Two Columns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2" name="Title 1"/>
          <p:cNvSpPr>
            <a:spLocks noGrp="1"/>
          </p:cNvSpPr>
          <p:nvPr>
            <p:ph type="title" hasCustomPrompt="1"/>
          </p:nvPr>
        </p:nvSpPr>
        <p:spPr>
          <a:xfrm>
            <a:off x="731520" y="480219"/>
            <a:ext cx="6858000" cy="1325563"/>
          </a:xfrm>
        </p:spPr>
        <p:txBody>
          <a:bodyPr/>
          <a:lstStyle>
            <a:lvl1pPr>
              <a:defRPr/>
            </a:lvl1pPr>
          </a:lstStyle>
          <a:p>
            <a:r>
              <a:rPr lang="en-US" dirty="0"/>
              <a:t>Text Two Columns Header</a:t>
            </a:r>
            <a:br>
              <a:rPr lang="en-US" dirty="0"/>
            </a:br>
            <a:r>
              <a:rPr lang="en-US" dirty="0"/>
              <a:t>Second Line Optional</a:t>
            </a:r>
          </a:p>
        </p:txBody>
      </p:sp>
      <p:sp>
        <p:nvSpPr>
          <p:cNvPr id="5" name="Date Placeholder 4"/>
          <p:cNvSpPr>
            <a:spLocks noGrp="1"/>
          </p:cNvSpPr>
          <p:nvPr>
            <p:ph type="dt" sz="half" idx="10"/>
          </p:nvPr>
        </p:nvSpPr>
        <p:spPr/>
        <p:txBody>
          <a:bodyPr/>
          <a:lstStyle/>
          <a:p>
            <a:fld id="{6CFDF7FA-5ADF-094E-8821-7789B776286C}" type="datetime4">
              <a:rPr lang="en-US" smtClean="0"/>
              <a:t>March 2, 2022</a:t>
            </a:fld>
            <a:endParaRPr lang="en-US"/>
          </a:p>
        </p:txBody>
      </p:sp>
      <p:sp>
        <p:nvSpPr>
          <p:cNvPr id="6" name="Footer Placeholder 5"/>
          <p:cNvSpPr>
            <a:spLocks noGrp="1"/>
          </p:cNvSpPr>
          <p:nvPr>
            <p:ph type="ftr" sz="quarter" idx="11"/>
          </p:nvPr>
        </p:nvSpPr>
        <p:spPr/>
        <p:txBody>
          <a:bodyPr/>
          <a:lstStyle/>
          <a:p>
            <a:r>
              <a:rPr lang="en-US"/>
              <a:t>©2021 Frontline Education Confidential &amp; Proprietary</a:t>
            </a:r>
          </a:p>
        </p:txBody>
      </p:sp>
      <p:sp>
        <p:nvSpPr>
          <p:cNvPr id="13" name="Text Placeholder 11"/>
          <p:cNvSpPr>
            <a:spLocks noGrp="1"/>
          </p:cNvSpPr>
          <p:nvPr>
            <p:ph type="body" sz="quarter" idx="13" hasCustomPrompt="1"/>
          </p:nvPr>
        </p:nvSpPr>
        <p:spPr>
          <a:xfrm>
            <a:off x="731518" y="2286000"/>
            <a:ext cx="10685781" cy="3840480"/>
          </a:xfrm>
        </p:spPr>
        <p:txBody>
          <a:bodyPr numCol="2" spcCol="182880"/>
          <a:lstStyle>
            <a:lvl1pPr>
              <a:defRPr/>
            </a:lvl1pPr>
            <a:lvl2pPr marL="685800" marR="0"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lvl2pPr>
          </a:lstStyle>
          <a:p>
            <a:pPr lvl="0"/>
            <a:r>
              <a:rPr lang="en-US" dirty="0"/>
              <a:t>Click to edit Master text styles</a:t>
            </a:r>
            <a:br>
              <a:rPr lang="en-US" dirty="0"/>
            </a:br>
            <a:r>
              <a:rPr lang="en-US" dirty="0"/>
              <a:t>Quo </a:t>
            </a:r>
            <a:r>
              <a:rPr lang="en-US" dirty="0" err="1"/>
              <a:t>feugiat</a:t>
            </a:r>
            <a:r>
              <a:rPr lang="en-US" dirty="0"/>
              <a:t> </a:t>
            </a:r>
            <a:r>
              <a:rPr lang="en-US" dirty="0" err="1"/>
              <a:t>referrentur</a:t>
            </a:r>
            <a:r>
              <a:rPr lang="en-US" dirty="0"/>
              <a:t> an, </a:t>
            </a:r>
            <a:r>
              <a:rPr lang="en-US" dirty="0" err="1"/>
              <a:t>unum</a:t>
            </a:r>
            <a:r>
              <a:rPr lang="en-US" dirty="0"/>
              <a:t> </a:t>
            </a:r>
            <a:r>
              <a:rPr lang="en-US" dirty="0" err="1"/>
              <a:t>aperiri</a:t>
            </a:r>
            <a:r>
              <a:rPr lang="en-US" dirty="0"/>
              <a:t> </a:t>
            </a:r>
            <a:r>
              <a:rPr lang="en-US" dirty="0" err="1"/>
              <a:t>abhorreant</a:t>
            </a:r>
            <a:r>
              <a:rPr lang="en-US" dirty="0"/>
              <a:t> et </a:t>
            </a:r>
            <a:r>
              <a:rPr lang="en-US" dirty="0" err="1"/>
              <a:t>nec</a:t>
            </a:r>
            <a:r>
              <a:rPr lang="en-US" dirty="0"/>
              <a:t>, </a:t>
            </a:r>
            <a:r>
              <a:rPr lang="en-US" dirty="0" err="1"/>
              <a:t>nec</a:t>
            </a:r>
            <a:r>
              <a:rPr lang="en-US" dirty="0"/>
              <a:t> </a:t>
            </a:r>
            <a:r>
              <a:rPr lang="en-US" dirty="0" err="1"/>
              <a:t>eu</a:t>
            </a:r>
            <a:r>
              <a:rPr lang="en-US" dirty="0"/>
              <a:t> </a:t>
            </a:r>
            <a:r>
              <a:rPr lang="en-US" dirty="0" err="1"/>
              <a:t>lucilius</a:t>
            </a:r>
            <a:r>
              <a:rPr lang="en-US" dirty="0"/>
              <a:t> </a:t>
            </a:r>
            <a:r>
              <a:rPr lang="en-US" dirty="0" err="1"/>
              <a:t>salutatus</a:t>
            </a:r>
            <a:r>
              <a:rPr lang="en-US" dirty="0"/>
              <a:t>. </a:t>
            </a:r>
            <a:r>
              <a:rPr lang="en-US" dirty="0" err="1"/>
              <a:t>Agam</a:t>
            </a:r>
            <a:r>
              <a:rPr lang="en-US" dirty="0"/>
              <a:t> </a:t>
            </a:r>
            <a:r>
              <a:rPr lang="en-US" dirty="0" err="1"/>
              <a:t>legere</a:t>
            </a:r>
            <a:r>
              <a:rPr lang="en-US" dirty="0"/>
              <a:t> </a:t>
            </a:r>
            <a:r>
              <a:rPr lang="en-US" dirty="0" err="1"/>
              <a:t>petentium</a:t>
            </a:r>
            <a:r>
              <a:rPr lang="en-US" dirty="0"/>
              <a:t> no pro, </a:t>
            </a:r>
            <a:r>
              <a:rPr lang="en-US" dirty="0" err="1"/>
              <a:t>atqui</a:t>
            </a:r>
            <a:r>
              <a:rPr lang="en-US" dirty="0"/>
              <a:t> </a:t>
            </a:r>
            <a:r>
              <a:rPr lang="en-US" dirty="0" err="1"/>
              <a:t>explicari</a:t>
            </a:r>
            <a:r>
              <a:rPr lang="en-US" dirty="0"/>
              <a:t> sit ad. Sit ad </a:t>
            </a:r>
            <a:r>
              <a:rPr lang="en-US" dirty="0" err="1"/>
              <a:t>munere</a:t>
            </a:r>
            <a:r>
              <a:rPr lang="en-US" dirty="0"/>
              <a:t> </a:t>
            </a:r>
            <a:r>
              <a:rPr lang="en-US" dirty="0" err="1"/>
              <a:t>consequat</a:t>
            </a:r>
            <a:r>
              <a:rPr lang="en-US" dirty="0"/>
              <a:t>, </a:t>
            </a:r>
            <a:r>
              <a:rPr lang="en-US" dirty="0" err="1"/>
              <a:t>mei</a:t>
            </a:r>
            <a:r>
              <a:rPr lang="en-US" dirty="0"/>
              <a:t> </a:t>
            </a:r>
            <a:r>
              <a:rPr lang="en-US" dirty="0" err="1"/>
              <a:t>regione</a:t>
            </a:r>
            <a:r>
              <a:rPr lang="en-US" dirty="0"/>
              <a:t> </a:t>
            </a:r>
            <a:r>
              <a:rPr lang="en-US" dirty="0" err="1"/>
              <a:t>nonumes</a:t>
            </a:r>
            <a:r>
              <a:rPr lang="en-US" dirty="0"/>
              <a:t> </a:t>
            </a:r>
            <a:r>
              <a:rPr lang="en-US" dirty="0" err="1"/>
              <a:t>fabellas</a:t>
            </a:r>
            <a:r>
              <a:rPr lang="en-US" dirty="0"/>
              <a:t> et, </a:t>
            </a:r>
            <a:r>
              <a:rPr lang="en-US" dirty="0" err="1"/>
              <a:t>ei</a:t>
            </a:r>
            <a:r>
              <a:rPr lang="en-US" dirty="0"/>
              <a:t> </a:t>
            </a:r>
            <a:r>
              <a:rPr lang="en-US" dirty="0" err="1"/>
              <a:t>etiam</a:t>
            </a:r>
            <a:r>
              <a:rPr lang="en-US" dirty="0"/>
              <a:t> </a:t>
            </a:r>
            <a:r>
              <a:rPr lang="en-US" dirty="0" err="1"/>
              <a:t>utroque</a:t>
            </a:r>
            <a:r>
              <a:rPr lang="en-US" dirty="0"/>
              <a:t> mea. </a:t>
            </a:r>
            <a:r>
              <a:rPr lang="en-US" dirty="0" err="1"/>
              <a:t>Eum</a:t>
            </a:r>
            <a:r>
              <a:rPr lang="en-US" dirty="0"/>
              <a:t> </a:t>
            </a:r>
            <a:r>
              <a:rPr lang="en-US" dirty="0" err="1"/>
              <a:t>ferri</a:t>
            </a:r>
            <a:r>
              <a:rPr lang="en-US" dirty="0"/>
              <a:t> omnium </a:t>
            </a:r>
            <a:r>
              <a:rPr lang="en-US" dirty="0" err="1"/>
              <a:t>utroque</a:t>
            </a:r>
            <a:r>
              <a:rPr lang="en-US" dirty="0"/>
              <a:t>.</a:t>
            </a:r>
          </a:p>
          <a:p>
            <a:pPr lvl="0"/>
            <a:endParaRPr lang="en-US" dirty="0"/>
          </a:p>
          <a:p>
            <a:pPr lvl="0"/>
            <a:r>
              <a:rPr lang="en-US" dirty="0"/>
              <a:t>Click to edit Master text styles</a:t>
            </a:r>
          </a:p>
          <a:p>
            <a:pPr lvl="1"/>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lvl="1"/>
            <a:endParaRPr lang="en-US" dirty="0"/>
          </a:p>
          <a:p>
            <a:pPr lvl="1"/>
            <a:endParaRPr lang="en-US" dirty="0"/>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2145471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Two Columns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5" name="Date Placeholder 4"/>
          <p:cNvSpPr>
            <a:spLocks noGrp="1"/>
          </p:cNvSpPr>
          <p:nvPr>
            <p:ph type="dt" sz="half" idx="10"/>
          </p:nvPr>
        </p:nvSpPr>
        <p:spPr/>
        <p:txBody>
          <a:bodyPr/>
          <a:lstStyle/>
          <a:p>
            <a:fld id="{77BBFA36-AA75-4741-AEDF-258656C4840E}" type="datetime4">
              <a:rPr lang="en-US" smtClean="0"/>
              <a:t>March 2, 2022</a:t>
            </a:fld>
            <a:endParaRPr lang="en-US"/>
          </a:p>
        </p:txBody>
      </p:sp>
      <p:sp>
        <p:nvSpPr>
          <p:cNvPr id="6" name="Footer Placeholder 5"/>
          <p:cNvSpPr>
            <a:spLocks noGrp="1"/>
          </p:cNvSpPr>
          <p:nvPr>
            <p:ph type="ftr" sz="quarter" idx="11"/>
          </p:nvPr>
        </p:nvSpPr>
        <p:spPr/>
        <p:txBody>
          <a:bodyPr/>
          <a:lstStyle/>
          <a:p>
            <a:r>
              <a:rPr lang="en-US"/>
              <a:t>©2021 Frontline Education Confidential &amp; Proprietary</a:t>
            </a:r>
          </a:p>
        </p:txBody>
      </p:sp>
      <p:sp>
        <p:nvSpPr>
          <p:cNvPr id="13" name="Text Placeholder 11"/>
          <p:cNvSpPr>
            <a:spLocks noGrp="1"/>
          </p:cNvSpPr>
          <p:nvPr>
            <p:ph type="body" sz="quarter" idx="13" hasCustomPrompt="1"/>
          </p:nvPr>
        </p:nvSpPr>
        <p:spPr>
          <a:xfrm>
            <a:off x="731518" y="2286000"/>
            <a:ext cx="10685781" cy="3840480"/>
          </a:xfrm>
        </p:spPr>
        <p:txBody>
          <a:bodyPr numCol="2" spcCol="182880"/>
          <a:lstStyle>
            <a:lvl1pPr>
              <a:defRPr/>
            </a:lvl1pPr>
            <a:lvl2pPr marL="685800" marR="0"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lvl2pPr>
          </a:lstStyle>
          <a:p>
            <a:pPr lvl="0"/>
            <a:r>
              <a:rPr lang="en-US" dirty="0"/>
              <a:t>Click to edit Master text styles</a:t>
            </a:r>
            <a:br>
              <a:rPr lang="en-US" dirty="0"/>
            </a:br>
            <a:r>
              <a:rPr lang="en-US" dirty="0"/>
              <a:t>Quo </a:t>
            </a:r>
            <a:r>
              <a:rPr lang="en-US" dirty="0" err="1"/>
              <a:t>feugiat</a:t>
            </a:r>
            <a:r>
              <a:rPr lang="en-US" dirty="0"/>
              <a:t> </a:t>
            </a:r>
            <a:r>
              <a:rPr lang="en-US" dirty="0" err="1"/>
              <a:t>referrentur</a:t>
            </a:r>
            <a:r>
              <a:rPr lang="en-US" dirty="0"/>
              <a:t> an, </a:t>
            </a:r>
            <a:r>
              <a:rPr lang="en-US" dirty="0" err="1"/>
              <a:t>unum</a:t>
            </a:r>
            <a:r>
              <a:rPr lang="en-US" dirty="0"/>
              <a:t> </a:t>
            </a:r>
            <a:r>
              <a:rPr lang="en-US" dirty="0" err="1"/>
              <a:t>aperiri</a:t>
            </a:r>
            <a:r>
              <a:rPr lang="en-US" dirty="0"/>
              <a:t> </a:t>
            </a:r>
            <a:r>
              <a:rPr lang="en-US" dirty="0" err="1"/>
              <a:t>abhorreant</a:t>
            </a:r>
            <a:r>
              <a:rPr lang="en-US" dirty="0"/>
              <a:t> et </a:t>
            </a:r>
            <a:r>
              <a:rPr lang="en-US" dirty="0" err="1"/>
              <a:t>nec</a:t>
            </a:r>
            <a:r>
              <a:rPr lang="en-US" dirty="0"/>
              <a:t>, </a:t>
            </a:r>
            <a:r>
              <a:rPr lang="en-US" dirty="0" err="1"/>
              <a:t>nec</a:t>
            </a:r>
            <a:r>
              <a:rPr lang="en-US" dirty="0"/>
              <a:t> </a:t>
            </a:r>
            <a:r>
              <a:rPr lang="en-US" dirty="0" err="1"/>
              <a:t>eu</a:t>
            </a:r>
            <a:r>
              <a:rPr lang="en-US" dirty="0"/>
              <a:t> </a:t>
            </a:r>
            <a:r>
              <a:rPr lang="en-US" dirty="0" err="1"/>
              <a:t>lucilius</a:t>
            </a:r>
            <a:r>
              <a:rPr lang="en-US" dirty="0"/>
              <a:t> </a:t>
            </a:r>
            <a:r>
              <a:rPr lang="en-US" dirty="0" err="1"/>
              <a:t>salutatus</a:t>
            </a:r>
            <a:r>
              <a:rPr lang="en-US" dirty="0"/>
              <a:t>. </a:t>
            </a:r>
            <a:r>
              <a:rPr lang="en-US" dirty="0" err="1"/>
              <a:t>Agam</a:t>
            </a:r>
            <a:r>
              <a:rPr lang="en-US" dirty="0"/>
              <a:t> </a:t>
            </a:r>
            <a:r>
              <a:rPr lang="en-US" dirty="0" err="1"/>
              <a:t>legere</a:t>
            </a:r>
            <a:r>
              <a:rPr lang="en-US" dirty="0"/>
              <a:t> </a:t>
            </a:r>
            <a:r>
              <a:rPr lang="en-US" dirty="0" err="1"/>
              <a:t>petentium</a:t>
            </a:r>
            <a:r>
              <a:rPr lang="en-US" dirty="0"/>
              <a:t> no pro, </a:t>
            </a:r>
            <a:r>
              <a:rPr lang="en-US" dirty="0" err="1"/>
              <a:t>atqui</a:t>
            </a:r>
            <a:r>
              <a:rPr lang="en-US" dirty="0"/>
              <a:t> </a:t>
            </a:r>
            <a:r>
              <a:rPr lang="en-US" dirty="0" err="1"/>
              <a:t>explicari</a:t>
            </a:r>
            <a:r>
              <a:rPr lang="en-US" dirty="0"/>
              <a:t> sit ad. Sit ad </a:t>
            </a:r>
            <a:r>
              <a:rPr lang="en-US" dirty="0" err="1"/>
              <a:t>munere</a:t>
            </a:r>
            <a:r>
              <a:rPr lang="en-US" dirty="0"/>
              <a:t> </a:t>
            </a:r>
            <a:r>
              <a:rPr lang="en-US" dirty="0" err="1"/>
              <a:t>consequat</a:t>
            </a:r>
            <a:r>
              <a:rPr lang="en-US" dirty="0"/>
              <a:t>, </a:t>
            </a:r>
            <a:r>
              <a:rPr lang="en-US" dirty="0" err="1"/>
              <a:t>mei</a:t>
            </a:r>
            <a:r>
              <a:rPr lang="en-US" dirty="0"/>
              <a:t> </a:t>
            </a:r>
            <a:r>
              <a:rPr lang="en-US" dirty="0" err="1"/>
              <a:t>regione</a:t>
            </a:r>
            <a:r>
              <a:rPr lang="en-US" dirty="0"/>
              <a:t> </a:t>
            </a:r>
            <a:r>
              <a:rPr lang="en-US" dirty="0" err="1"/>
              <a:t>nonumes</a:t>
            </a:r>
            <a:r>
              <a:rPr lang="en-US" dirty="0"/>
              <a:t> </a:t>
            </a:r>
            <a:r>
              <a:rPr lang="en-US" dirty="0" err="1"/>
              <a:t>fabellas</a:t>
            </a:r>
            <a:r>
              <a:rPr lang="en-US" dirty="0"/>
              <a:t> et, </a:t>
            </a:r>
            <a:r>
              <a:rPr lang="en-US" dirty="0" err="1"/>
              <a:t>ei</a:t>
            </a:r>
            <a:r>
              <a:rPr lang="en-US" dirty="0"/>
              <a:t> </a:t>
            </a:r>
            <a:r>
              <a:rPr lang="en-US" dirty="0" err="1"/>
              <a:t>etiam</a:t>
            </a:r>
            <a:r>
              <a:rPr lang="en-US" dirty="0"/>
              <a:t> </a:t>
            </a:r>
            <a:r>
              <a:rPr lang="en-US" dirty="0" err="1"/>
              <a:t>utroque</a:t>
            </a:r>
            <a:r>
              <a:rPr lang="en-US" dirty="0"/>
              <a:t> mea. </a:t>
            </a:r>
            <a:r>
              <a:rPr lang="en-US" dirty="0" err="1"/>
              <a:t>Eum</a:t>
            </a:r>
            <a:r>
              <a:rPr lang="en-US" dirty="0"/>
              <a:t> </a:t>
            </a:r>
            <a:r>
              <a:rPr lang="en-US" dirty="0" err="1"/>
              <a:t>ferri</a:t>
            </a:r>
            <a:r>
              <a:rPr lang="en-US" dirty="0"/>
              <a:t> omnium </a:t>
            </a:r>
            <a:r>
              <a:rPr lang="en-US" dirty="0" err="1"/>
              <a:t>utroque</a:t>
            </a:r>
            <a:r>
              <a:rPr lang="en-US" dirty="0"/>
              <a:t>.</a:t>
            </a:r>
          </a:p>
          <a:p>
            <a:pPr lvl="0"/>
            <a:endParaRPr lang="en-US" dirty="0"/>
          </a:p>
          <a:p>
            <a:pPr lvl="0"/>
            <a:r>
              <a:rPr lang="en-US" dirty="0"/>
              <a:t>Click to edit Master text styles</a:t>
            </a:r>
          </a:p>
          <a:p>
            <a:pPr lvl="1"/>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marL="685800" marR="0" lvl="1" indent="-228600" algn="l" defTabSz="914400" rtl="0" eaLnBrk="1" fontAlgn="auto" latinLnBrk="0" hangingPunct="1">
              <a:lnSpc>
                <a:spcPct val="90000"/>
              </a:lnSpc>
              <a:spcBef>
                <a:spcPts val="500"/>
              </a:spcBef>
              <a:spcAft>
                <a:spcPts val="0"/>
              </a:spcAft>
              <a:buClrTx/>
              <a:buSzTx/>
              <a:buFont typeface="Lato" panose="020F0502020204030203" pitchFamily="34" charset="0"/>
              <a:buChar char="–"/>
              <a:tabLst/>
              <a:defRPr/>
            </a:pPr>
            <a:r>
              <a:rPr lang="en-US" dirty="0"/>
              <a:t>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endParaRPr lang="en-US" dirty="0"/>
          </a:p>
          <a:p>
            <a:pPr lvl="1"/>
            <a:endParaRPr lang="en-US" dirty="0"/>
          </a:p>
          <a:p>
            <a:pPr lvl="1"/>
            <a:endParaRPr lang="en-US" dirty="0"/>
          </a:p>
        </p:txBody>
      </p:sp>
      <p:sp>
        <p:nvSpPr>
          <p:cNvPr id="9" name="Title 1"/>
          <p:cNvSpPr>
            <a:spLocks noGrp="1"/>
          </p:cNvSpPr>
          <p:nvPr>
            <p:ph type="title" hasCustomPrompt="1"/>
          </p:nvPr>
        </p:nvSpPr>
        <p:spPr>
          <a:xfrm>
            <a:off x="731520" y="480219"/>
            <a:ext cx="6858000" cy="1325563"/>
          </a:xfrm>
        </p:spPr>
        <p:txBody>
          <a:bodyPr/>
          <a:lstStyle>
            <a:lvl1pPr>
              <a:defRPr/>
            </a:lvl1pPr>
          </a:lstStyle>
          <a:p>
            <a:r>
              <a:rPr lang="en-US" dirty="0"/>
              <a:t>Text Two Columns Header</a:t>
            </a:r>
            <a:br>
              <a:rPr lang="en-US" dirty="0"/>
            </a:br>
            <a:r>
              <a:rPr lang="en-US" dirty="0"/>
              <a:t>Second Line Optional</a:t>
            </a:r>
          </a:p>
        </p:txBody>
      </p:sp>
      <p:sp>
        <p:nvSpPr>
          <p:cNvPr id="10"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00124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8"/>
          </a:xfrm>
          <a:prstGeom prst="rect">
            <a:avLst/>
          </a:prstGeom>
        </p:spPr>
      </p:pic>
    </p:spTree>
    <p:extLst>
      <p:ext uri="{BB962C8B-B14F-4D97-AF65-F5344CB8AC3E}">
        <p14:creationId xmlns:p14="http://schemas.microsoft.com/office/powerpoint/2010/main" val="2125975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Only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5" name="Date Placeholder 4"/>
          <p:cNvSpPr>
            <a:spLocks noGrp="1"/>
          </p:cNvSpPr>
          <p:nvPr>
            <p:ph type="dt" sz="half" idx="10"/>
          </p:nvPr>
        </p:nvSpPr>
        <p:spPr/>
        <p:txBody>
          <a:bodyPr/>
          <a:lstStyle/>
          <a:p>
            <a:fld id="{580A8904-6FB7-054C-A87C-FEFFE9154516}" type="datetime4">
              <a:rPr lang="en-US" smtClean="0"/>
              <a:t>March 2, 2022</a:t>
            </a:fld>
            <a:endParaRPr lang="en-US"/>
          </a:p>
        </p:txBody>
      </p:sp>
      <p:sp>
        <p:nvSpPr>
          <p:cNvPr id="6" name="Footer Placeholder 5"/>
          <p:cNvSpPr>
            <a:spLocks noGrp="1"/>
          </p:cNvSpPr>
          <p:nvPr>
            <p:ph type="ftr" sz="quarter" idx="11"/>
          </p:nvPr>
        </p:nvSpPr>
        <p:spPr/>
        <p:txBody>
          <a:bodyPr/>
          <a:lstStyle/>
          <a:p>
            <a:r>
              <a:rPr lang="en-US"/>
              <a:t>©2021 Frontline Education Confidential &amp; Proprietary</a:t>
            </a:r>
          </a:p>
        </p:txBody>
      </p:sp>
      <p:sp>
        <p:nvSpPr>
          <p:cNvPr id="11" name="Content Placeholder 2"/>
          <p:cNvSpPr>
            <a:spLocks noGrp="1"/>
          </p:cNvSpPr>
          <p:nvPr>
            <p:ph idx="1" hasCustomPrompt="1"/>
          </p:nvPr>
        </p:nvSpPr>
        <p:spPr>
          <a:xfrm>
            <a:off x="731520" y="2286000"/>
            <a:ext cx="10685779" cy="3840480"/>
          </a:xfrm>
        </p:spPr>
        <p:txBody>
          <a:bodyPr anchor="ctr" anchorCtr="0"/>
          <a:lstStyle>
            <a:lvl1pPr marL="0" indent="0" algn="ctr">
              <a:buNone/>
              <a:defRPr>
                <a:solidFill>
                  <a:schemeClr val="accent2"/>
                </a:solidFill>
                <a:latin typeface="Lato Black" panose="020F0A02020204030203" pitchFamily="34" charset="0"/>
              </a:defRPr>
            </a:lvl1pPr>
            <a:lvl2pPr>
              <a:defRPr>
                <a:solidFill>
                  <a:schemeClr val="accent2"/>
                </a:solidFill>
                <a:latin typeface="Lato Black" panose="020F0A02020204030203" pitchFamily="34" charset="0"/>
              </a:defRPr>
            </a:lvl2pPr>
            <a:lvl3pPr>
              <a:defRPr>
                <a:solidFill>
                  <a:schemeClr val="accent2"/>
                </a:solidFill>
                <a:latin typeface="Lato Black" panose="020F0A02020204030203" pitchFamily="34" charset="0"/>
              </a:defRPr>
            </a:lvl3pPr>
            <a:lvl4pPr>
              <a:defRPr>
                <a:solidFill>
                  <a:schemeClr val="accent2"/>
                </a:solidFill>
                <a:latin typeface="Lato Black" panose="020F0A02020204030203" pitchFamily="34" charset="0"/>
              </a:defRPr>
            </a:lvl4pPr>
            <a:lvl5pPr>
              <a:defRPr>
                <a:solidFill>
                  <a:schemeClr val="accent2"/>
                </a:solidFill>
                <a:latin typeface="Lato Black" panose="020F0A02020204030203" pitchFamily="34" charset="0"/>
              </a:defRPr>
            </a:lvl5pPr>
          </a:lstStyle>
          <a:p>
            <a:pPr lvl="0"/>
            <a:r>
              <a:rPr lang="en-US" dirty="0"/>
              <a:t>Click to insert image.</a:t>
            </a:r>
          </a:p>
        </p:txBody>
      </p:sp>
      <p:sp>
        <p:nvSpPr>
          <p:cNvPr id="10" name="Title 1"/>
          <p:cNvSpPr>
            <a:spLocks noGrp="1"/>
          </p:cNvSpPr>
          <p:nvPr>
            <p:ph type="title" hasCustomPrompt="1"/>
          </p:nvPr>
        </p:nvSpPr>
        <p:spPr>
          <a:xfrm>
            <a:off x="731520" y="490104"/>
            <a:ext cx="6858000" cy="1325563"/>
          </a:xfrm>
        </p:spPr>
        <p:txBody>
          <a:bodyPr/>
          <a:lstStyle>
            <a:lvl1pPr>
              <a:defRPr baseline="0"/>
            </a:lvl1pPr>
          </a:lstStyle>
          <a:p>
            <a:r>
              <a:rPr lang="en-US" dirty="0"/>
              <a:t>Images Only Header</a:t>
            </a:r>
            <a:br>
              <a:rPr lang="en-US" dirty="0"/>
            </a:br>
            <a:r>
              <a:rPr lang="en-US" dirty="0"/>
              <a:t>Second Line Optional</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1931419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Only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5" name="Date Placeholder 4"/>
          <p:cNvSpPr>
            <a:spLocks noGrp="1"/>
          </p:cNvSpPr>
          <p:nvPr>
            <p:ph type="dt" sz="half" idx="10"/>
          </p:nvPr>
        </p:nvSpPr>
        <p:spPr/>
        <p:txBody>
          <a:bodyPr/>
          <a:lstStyle/>
          <a:p>
            <a:fld id="{3311575C-3E6A-CC4C-BE79-73F4AA064C3D}" type="datetime4">
              <a:rPr lang="en-US" smtClean="0"/>
              <a:t>March 2, 2022</a:t>
            </a:fld>
            <a:endParaRPr lang="en-US"/>
          </a:p>
        </p:txBody>
      </p:sp>
      <p:sp>
        <p:nvSpPr>
          <p:cNvPr id="6" name="Footer Placeholder 5"/>
          <p:cNvSpPr>
            <a:spLocks noGrp="1"/>
          </p:cNvSpPr>
          <p:nvPr>
            <p:ph type="ftr" sz="quarter" idx="11"/>
          </p:nvPr>
        </p:nvSpPr>
        <p:spPr/>
        <p:txBody>
          <a:bodyPr/>
          <a:lstStyle/>
          <a:p>
            <a:r>
              <a:rPr lang="en-US"/>
              <a:t>©2021 Frontline Education Confidential &amp; Proprietary</a:t>
            </a:r>
          </a:p>
        </p:txBody>
      </p:sp>
      <p:sp>
        <p:nvSpPr>
          <p:cNvPr id="11" name="Content Placeholder 2"/>
          <p:cNvSpPr>
            <a:spLocks noGrp="1"/>
          </p:cNvSpPr>
          <p:nvPr>
            <p:ph idx="1" hasCustomPrompt="1"/>
          </p:nvPr>
        </p:nvSpPr>
        <p:spPr>
          <a:xfrm>
            <a:off x="731520" y="2286000"/>
            <a:ext cx="10685779" cy="3840480"/>
          </a:xfrm>
        </p:spPr>
        <p:txBody>
          <a:bodyPr anchor="ctr" anchorCtr="0"/>
          <a:lstStyle>
            <a:lvl1pPr marL="0" indent="0" algn="ctr">
              <a:buNone/>
              <a:defRPr>
                <a:solidFill>
                  <a:schemeClr val="accent2"/>
                </a:solidFill>
                <a:latin typeface="Lato Black" panose="020F0A02020204030203" pitchFamily="34" charset="0"/>
              </a:defRPr>
            </a:lvl1pPr>
            <a:lvl2pPr>
              <a:defRPr>
                <a:solidFill>
                  <a:schemeClr val="accent2"/>
                </a:solidFill>
                <a:latin typeface="Lato Black" panose="020F0A02020204030203" pitchFamily="34" charset="0"/>
              </a:defRPr>
            </a:lvl2pPr>
            <a:lvl3pPr>
              <a:defRPr>
                <a:solidFill>
                  <a:schemeClr val="accent2"/>
                </a:solidFill>
                <a:latin typeface="Lato Black" panose="020F0A02020204030203" pitchFamily="34" charset="0"/>
              </a:defRPr>
            </a:lvl3pPr>
            <a:lvl4pPr>
              <a:defRPr>
                <a:solidFill>
                  <a:schemeClr val="accent2"/>
                </a:solidFill>
                <a:latin typeface="Lato Black" panose="020F0A02020204030203" pitchFamily="34" charset="0"/>
              </a:defRPr>
            </a:lvl4pPr>
            <a:lvl5pPr>
              <a:defRPr>
                <a:solidFill>
                  <a:schemeClr val="accent2"/>
                </a:solidFill>
                <a:latin typeface="Lato Black" panose="020F0A02020204030203" pitchFamily="34" charset="0"/>
              </a:defRPr>
            </a:lvl5pPr>
          </a:lstStyle>
          <a:p>
            <a:pPr lvl="0"/>
            <a:r>
              <a:rPr lang="en-US" dirty="0"/>
              <a:t>Click to insert image.</a:t>
            </a:r>
          </a:p>
        </p:txBody>
      </p:sp>
      <p:sp>
        <p:nvSpPr>
          <p:cNvPr id="10" name="Title 1"/>
          <p:cNvSpPr>
            <a:spLocks noGrp="1"/>
          </p:cNvSpPr>
          <p:nvPr>
            <p:ph type="title" hasCustomPrompt="1"/>
          </p:nvPr>
        </p:nvSpPr>
        <p:spPr>
          <a:xfrm>
            <a:off x="731520" y="490104"/>
            <a:ext cx="6858000" cy="1325563"/>
          </a:xfrm>
        </p:spPr>
        <p:txBody>
          <a:bodyPr/>
          <a:lstStyle>
            <a:lvl1pPr>
              <a:defRPr baseline="0"/>
            </a:lvl1pPr>
          </a:lstStyle>
          <a:p>
            <a:r>
              <a:rPr lang="en-US" dirty="0"/>
              <a:t>Images Only Header</a:t>
            </a:r>
            <a:br>
              <a:rPr lang="en-US" dirty="0"/>
            </a:br>
            <a:r>
              <a:rPr lang="en-US" dirty="0"/>
              <a:t>Second Line Optional</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1909525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Only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674" cy="6858000"/>
          </a:xfrm>
          <a:prstGeom prst="rect">
            <a:avLst/>
          </a:prstGeom>
        </p:spPr>
      </p:pic>
      <p:sp>
        <p:nvSpPr>
          <p:cNvPr id="5" name="Date Placeholder 4"/>
          <p:cNvSpPr>
            <a:spLocks noGrp="1"/>
          </p:cNvSpPr>
          <p:nvPr>
            <p:ph type="dt" sz="half" idx="10"/>
          </p:nvPr>
        </p:nvSpPr>
        <p:spPr/>
        <p:txBody>
          <a:bodyPr/>
          <a:lstStyle/>
          <a:p>
            <a:fld id="{C7ABCD18-B216-6640-9143-84639EE7A858}" type="datetime4">
              <a:rPr lang="en-US" smtClean="0"/>
              <a:t>March 2, 2022</a:t>
            </a:fld>
            <a:endParaRPr lang="en-US"/>
          </a:p>
        </p:txBody>
      </p:sp>
      <p:sp>
        <p:nvSpPr>
          <p:cNvPr id="6" name="Footer Placeholder 5"/>
          <p:cNvSpPr>
            <a:spLocks noGrp="1"/>
          </p:cNvSpPr>
          <p:nvPr>
            <p:ph type="ftr" sz="quarter" idx="11"/>
          </p:nvPr>
        </p:nvSpPr>
        <p:spPr/>
        <p:txBody>
          <a:bodyPr/>
          <a:lstStyle/>
          <a:p>
            <a:r>
              <a:rPr lang="en-US"/>
              <a:t>©2021 Frontline Education Confidential &amp; Proprietary</a:t>
            </a:r>
          </a:p>
        </p:txBody>
      </p:sp>
      <p:sp>
        <p:nvSpPr>
          <p:cNvPr id="11" name="Content Placeholder 2"/>
          <p:cNvSpPr>
            <a:spLocks noGrp="1"/>
          </p:cNvSpPr>
          <p:nvPr>
            <p:ph idx="1" hasCustomPrompt="1"/>
          </p:nvPr>
        </p:nvSpPr>
        <p:spPr>
          <a:xfrm>
            <a:off x="731520" y="2286000"/>
            <a:ext cx="10685779" cy="3840480"/>
          </a:xfrm>
        </p:spPr>
        <p:txBody>
          <a:bodyPr anchor="ctr" anchorCtr="0"/>
          <a:lstStyle>
            <a:lvl1pPr marL="0" indent="0" algn="ctr">
              <a:buNone/>
              <a:defRPr>
                <a:solidFill>
                  <a:schemeClr val="accent2"/>
                </a:solidFill>
                <a:latin typeface="Lato Black" panose="020F0A02020204030203" pitchFamily="34" charset="0"/>
              </a:defRPr>
            </a:lvl1pPr>
            <a:lvl2pPr>
              <a:defRPr>
                <a:solidFill>
                  <a:schemeClr val="accent2"/>
                </a:solidFill>
                <a:latin typeface="Lato Black" panose="020F0A02020204030203" pitchFamily="34" charset="0"/>
              </a:defRPr>
            </a:lvl2pPr>
            <a:lvl3pPr>
              <a:defRPr>
                <a:solidFill>
                  <a:schemeClr val="accent2"/>
                </a:solidFill>
                <a:latin typeface="Lato Black" panose="020F0A02020204030203" pitchFamily="34" charset="0"/>
              </a:defRPr>
            </a:lvl3pPr>
            <a:lvl4pPr>
              <a:defRPr>
                <a:solidFill>
                  <a:schemeClr val="accent2"/>
                </a:solidFill>
                <a:latin typeface="Lato Black" panose="020F0A02020204030203" pitchFamily="34" charset="0"/>
              </a:defRPr>
            </a:lvl4pPr>
            <a:lvl5pPr>
              <a:defRPr>
                <a:solidFill>
                  <a:schemeClr val="accent2"/>
                </a:solidFill>
                <a:latin typeface="Lato Black" panose="020F0A02020204030203" pitchFamily="34" charset="0"/>
              </a:defRPr>
            </a:lvl5pPr>
          </a:lstStyle>
          <a:p>
            <a:pPr lvl="0"/>
            <a:r>
              <a:rPr lang="en-US" dirty="0"/>
              <a:t>Click to insert image.</a:t>
            </a:r>
          </a:p>
        </p:txBody>
      </p:sp>
      <p:sp>
        <p:nvSpPr>
          <p:cNvPr id="10" name="Title 1"/>
          <p:cNvSpPr>
            <a:spLocks noGrp="1"/>
          </p:cNvSpPr>
          <p:nvPr>
            <p:ph type="title" hasCustomPrompt="1"/>
          </p:nvPr>
        </p:nvSpPr>
        <p:spPr>
          <a:xfrm>
            <a:off x="731520" y="490104"/>
            <a:ext cx="6858000" cy="1325563"/>
          </a:xfrm>
        </p:spPr>
        <p:txBody>
          <a:bodyPr/>
          <a:lstStyle>
            <a:lvl1pPr>
              <a:defRPr baseline="0"/>
            </a:lvl1pPr>
          </a:lstStyle>
          <a:p>
            <a:r>
              <a:rPr lang="en-US" dirty="0"/>
              <a:t>Images Only Header</a:t>
            </a:r>
            <a:br>
              <a:rPr lang="en-US" dirty="0"/>
            </a:br>
            <a:r>
              <a:rPr lang="en-US" dirty="0"/>
              <a:t>Second Line Optional</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628066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731519" y="365125"/>
            <a:ext cx="10685779" cy="4605655"/>
          </a:xfrm>
        </p:spPr>
        <p:txBody>
          <a:bodyPr anchor="ctr" anchorCtr="0">
            <a:noAutofit/>
          </a:bodyPr>
          <a:lstStyle>
            <a:lvl1pPr>
              <a:lnSpc>
                <a:spcPts val="6500"/>
              </a:lnSpc>
              <a:defRPr sz="6000">
                <a:solidFill>
                  <a:schemeClr val="bg2"/>
                </a:solidFill>
              </a:defRPr>
            </a:lvl1pPr>
          </a:lstStyle>
          <a:p>
            <a:r>
              <a:rPr lang="en-US" dirty="0"/>
              <a:t>Lorem ipsum dolor sit </a:t>
            </a:r>
            <a:r>
              <a:rPr lang="en-US" dirty="0" err="1"/>
              <a:t>amet</a:t>
            </a:r>
            <a:r>
              <a:rPr lang="en-US" dirty="0"/>
              <a:t>, </a:t>
            </a:r>
            <a:r>
              <a:rPr lang="en-US" dirty="0" err="1"/>
              <a:t>nam</a:t>
            </a:r>
            <a:r>
              <a:rPr lang="en-US" dirty="0"/>
              <a:t> </a:t>
            </a:r>
            <a:r>
              <a:rPr lang="en-US" dirty="0" err="1"/>
              <a:t>urbanitas</a:t>
            </a:r>
            <a:r>
              <a:rPr lang="en-US" dirty="0"/>
              <a:t> </a:t>
            </a:r>
            <a:r>
              <a:rPr lang="en-US" dirty="0" err="1"/>
              <a:t>honestatis</a:t>
            </a:r>
            <a:r>
              <a:rPr lang="en-US" dirty="0"/>
              <a:t> </a:t>
            </a:r>
            <a:r>
              <a:rPr lang="en-US" dirty="0" err="1"/>
              <a:t>ut.</a:t>
            </a:r>
            <a:r>
              <a:rPr lang="en-US" dirty="0"/>
              <a:t> Pro </a:t>
            </a:r>
            <a:r>
              <a:rPr lang="en-US" dirty="0" err="1"/>
              <a:t>facilisi</a:t>
            </a:r>
            <a:r>
              <a:rPr lang="en-US" dirty="0"/>
              <a:t> </a:t>
            </a:r>
            <a:r>
              <a:rPr lang="en-US" dirty="0" err="1"/>
              <a:t>gubergren</a:t>
            </a:r>
            <a:r>
              <a:rPr lang="en-US" dirty="0"/>
              <a:t> ne, ex </a:t>
            </a:r>
            <a:r>
              <a:rPr lang="en-US" dirty="0" err="1"/>
              <a:t>habemus</a:t>
            </a:r>
            <a:r>
              <a:rPr lang="en-US" dirty="0"/>
              <a:t> </a:t>
            </a:r>
            <a:r>
              <a:rPr lang="en-US" dirty="0" err="1"/>
              <a:t>lobortis</a:t>
            </a:r>
            <a:r>
              <a:rPr lang="en-US" dirty="0"/>
              <a:t> </a:t>
            </a:r>
            <a:r>
              <a:rPr lang="en-US" dirty="0" err="1"/>
              <a:t>nec</a:t>
            </a:r>
            <a:r>
              <a:rPr lang="en-US" dirty="0"/>
              <a:t>, </a:t>
            </a:r>
            <a:r>
              <a:rPr lang="en-US" dirty="0" err="1"/>
              <a:t>usu</a:t>
            </a:r>
            <a:r>
              <a:rPr lang="en-US" dirty="0"/>
              <a:t> </a:t>
            </a:r>
            <a:r>
              <a:rPr lang="en-US" dirty="0" err="1"/>
              <a:t>te</a:t>
            </a:r>
            <a:r>
              <a:rPr lang="en-US" dirty="0"/>
              <a:t> </a:t>
            </a:r>
            <a:r>
              <a:rPr lang="en-US" dirty="0" err="1"/>
              <a:t>audire</a:t>
            </a:r>
            <a:r>
              <a:rPr lang="en-US" dirty="0"/>
              <a:t> </a:t>
            </a:r>
            <a:r>
              <a:rPr lang="en-US" dirty="0" err="1"/>
              <a:t>elaboraret</a:t>
            </a:r>
            <a:r>
              <a:rPr lang="en-US" dirty="0"/>
              <a:t>.</a:t>
            </a:r>
          </a:p>
        </p:txBody>
      </p:sp>
      <p:sp>
        <p:nvSpPr>
          <p:cNvPr id="7" name="Date Placeholder 6"/>
          <p:cNvSpPr>
            <a:spLocks noGrp="1"/>
          </p:cNvSpPr>
          <p:nvPr>
            <p:ph type="dt" sz="half" idx="10"/>
          </p:nvPr>
        </p:nvSpPr>
        <p:spPr/>
        <p:txBody>
          <a:bodyPr/>
          <a:lstStyle/>
          <a:p>
            <a:fld id="{A9B31F21-B4C5-0140-B2E4-EC492848108E}" type="datetime4">
              <a:rPr lang="en-US" smtClean="0"/>
              <a:t>March 2, 2022</a:t>
            </a:fld>
            <a:endParaRPr lang="en-US"/>
          </a:p>
        </p:txBody>
      </p:sp>
      <p:sp>
        <p:nvSpPr>
          <p:cNvPr id="8" name="Footer Placeholder 7"/>
          <p:cNvSpPr>
            <a:spLocks noGrp="1"/>
          </p:cNvSpPr>
          <p:nvPr>
            <p:ph type="ftr" sz="quarter" idx="11"/>
          </p:nvPr>
        </p:nvSpPr>
        <p:spPr/>
        <p:txBody>
          <a:bodyPr/>
          <a:lstStyle/>
          <a:p>
            <a:r>
              <a:rPr lang="en-US"/>
              <a:t>©2021 Frontline Education Confidential &amp; Proprietary</a:t>
            </a:r>
          </a:p>
        </p:txBody>
      </p:sp>
      <p:sp>
        <p:nvSpPr>
          <p:cNvPr id="9" name="Slide Number Placeholder 8"/>
          <p:cNvSpPr>
            <a:spLocks noGrp="1"/>
          </p:cNvSpPr>
          <p:nvPr>
            <p:ph type="sldNum" sz="quarter" idx="12"/>
          </p:nvPr>
        </p:nvSpPr>
        <p:spPr/>
        <p:txBody>
          <a:bodyPr/>
          <a:lstStyle/>
          <a:p>
            <a:fld id="{BCE3D20D-AAEA-46F1-88F4-4FF0702FDAFA}" type="slidenum">
              <a:rPr lang="en-US" smtClean="0"/>
              <a:t>‹#›</a:t>
            </a:fld>
            <a:endParaRPr lang="en-US"/>
          </a:p>
        </p:txBody>
      </p:sp>
      <p:sp>
        <p:nvSpPr>
          <p:cNvPr id="12" name="Text Placeholder 11"/>
          <p:cNvSpPr>
            <a:spLocks noGrp="1"/>
          </p:cNvSpPr>
          <p:nvPr>
            <p:ph type="body" sz="quarter" idx="13" hasCustomPrompt="1"/>
          </p:nvPr>
        </p:nvSpPr>
        <p:spPr>
          <a:xfrm>
            <a:off x="731838" y="4970780"/>
            <a:ext cx="5181282" cy="881380"/>
          </a:xfrm>
        </p:spPr>
        <p:txBody>
          <a:bodyPr/>
          <a:lstStyle>
            <a:lvl1pPr marL="0" indent="0">
              <a:buNone/>
              <a:defRPr i="1" baseline="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Firstname</a:t>
            </a:r>
            <a:r>
              <a:rPr lang="en-US" dirty="0"/>
              <a:t> </a:t>
            </a:r>
            <a:r>
              <a:rPr lang="en-US" dirty="0" err="1"/>
              <a:t>Lastname</a:t>
            </a:r>
            <a:r>
              <a:rPr lang="en-US" dirty="0"/>
              <a:t>  |  Position Title</a:t>
            </a:r>
            <a:br>
              <a:rPr lang="en-US" dirty="0"/>
            </a:br>
            <a:r>
              <a:rPr lang="en-US" dirty="0"/>
              <a:t>Second Line Optional</a:t>
            </a:r>
          </a:p>
        </p:txBody>
      </p:sp>
    </p:spTree>
    <p:extLst>
      <p:ext uri="{BB962C8B-B14F-4D97-AF65-F5344CB8AC3E}">
        <p14:creationId xmlns:p14="http://schemas.microsoft.com/office/powerpoint/2010/main" val="3084658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Rectangle 11"/>
          <p:cNvSpPr/>
          <p:nvPr userDrawn="1"/>
        </p:nvSpPr>
        <p:spPr>
          <a:xfrm>
            <a:off x="8209280" y="0"/>
            <a:ext cx="398272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0" y="0"/>
            <a:ext cx="820928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accent2">
                    <a:lumMod val="50000"/>
                  </a:schemeClr>
                </a:solidFill>
              </a:defRPr>
            </a:lvl1pPr>
          </a:lstStyle>
          <a:p>
            <a:fld id="{ACC3D2E8-B6E5-7545-9A90-9046A11C0E77}" type="datetime4">
              <a:rPr lang="en-US" smtClean="0"/>
              <a:t>March 2, 2022</a:t>
            </a:fld>
            <a:endParaRPr lang="en-US" dirty="0"/>
          </a:p>
        </p:txBody>
      </p:sp>
      <p:sp>
        <p:nvSpPr>
          <p:cNvPr id="6" name="Footer Placeholder 5"/>
          <p:cNvSpPr>
            <a:spLocks noGrp="1"/>
          </p:cNvSpPr>
          <p:nvPr>
            <p:ph type="ftr" sz="quarter" idx="11"/>
          </p:nvPr>
        </p:nvSpPr>
        <p:spPr/>
        <p:txBody>
          <a:bodyPr/>
          <a:lstStyle>
            <a:lvl1pPr>
              <a:defRPr>
                <a:solidFill>
                  <a:schemeClr val="accent2">
                    <a:lumMod val="50000"/>
                  </a:schemeClr>
                </a:solidFill>
              </a:defRPr>
            </a:lvl1pPr>
          </a:lstStyle>
          <a:p>
            <a:r>
              <a:rPr lang="en-US"/>
              <a:t>©2021 Frontline Education Confidential &amp; Proprietary</a:t>
            </a:r>
            <a:endParaRPr lang="en-US" dirty="0"/>
          </a:p>
        </p:txBody>
      </p:sp>
      <p:sp>
        <p:nvSpPr>
          <p:cNvPr id="7" name="Slide Number Placeholder 6"/>
          <p:cNvSpPr>
            <a:spLocks noGrp="1"/>
          </p:cNvSpPr>
          <p:nvPr>
            <p:ph type="sldNum" sz="quarter" idx="12"/>
          </p:nvPr>
        </p:nvSpPr>
        <p:spPr/>
        <p:txBody>
          <a:bodyPr/>
          <a:lstStyle/>
          <a:p>
            <a:fld id="{BCE3D20D-AAEA-46F1-88F4-4FF0702FDAFA}" type="slidenum">
              <a:rPr lang="en-US" smtClean="0"/>
              <a:t>‹#›</a:t>
            </a:fld>
            <a:endParaRPr lang="en-US"/>
          </a:p>
        </p:txBody>
      </p:sp>
      <p:sp>
        <p:nvSpPr>
          <p:cNvPr id="8" name="Title 1"/>
          <p:cNvSpPr>
            <a:spLocks noGrp="1"/>
          </p:cNvSpPr>
          <p:nvPr>
            <p:ph type="title" hasCustomPrompt="1"/>
          </p:nvPr>
        </p:nvSpPr>
        <p:spPr>
          <a:xfrm>
            <a:off x="731520" y="1656080"/>
            <a:ext cx="6858000" cy="4175761"/>
          </a:xfrm>
          <a:noFill/>
        </p:spPr>
        <p:txBody>
          <a:bodyPr anchor="b"/>
          <a:lstStyle>
            <a:lvl1pPr>
              <a:lnSpc>
                <a:spcPct val="100000"/>
              </a:lnSpc>
              <a:spcBef>
                <a:spcPts val="0"/>
              </a:spcBef>
              <a:defRPr sz="8000" b="1" i="0" baseline="0">
                <a:solidFill>
                  <a:schemeClr val="bg2"/>
                </a:solidFill>
                <a:latin typeface="Lato Black" charset="0"/>
                <a:ea typeface="Lato Black" charset="0"/>
                <a:cs typeface="Lato Black" charset="0"/>
              </a:defRPr>
            </a:lvl1pPr>
          </a:lstStyle>
          <a:p>
            <a:r>
              <a:rPr lang="en-US" dirty="0"/>
              <a:t>HEADLINE</a:t>
            </a:r>
          </a:p>
        </p:txBody>
      </p:sp>
      <p:cxnSp>
        <p:nvCxnSpPr>
          <p:cNvPr id="4" name="Straight Connector 3"/>
          <p:cNvCxnSpPr/>
          <p:nvPr userDrawn="1"/>
        </p:nvCxnSpPr>
        <p:spPr>
          <a:xfrm>
            <a:off x="8763000" y="1270000"/>
            <a:ext cx="2654299"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3" hasCustomPrompt="1"/>
          </p:nvPr>
        </p:nvSpPr>
        <p:spPr>
          <a:xfrm>
            <a:off x="8762999" y="791931"/>
            <a:ext cx="2870201" cy="589829"/>
          </a:xfrm>
        </p:spPr>
        <p:txBody>
          <a:bodyPr numCol="1" spcCol="182880"/>
          <a:lstStyle>
            <a:lvl1pPr marL="0" indent="0">
              <a:lnSpc>
                <a:spcPct val="100000"/>
              </a:lnSpc>
              <a:buNone/>
              <a:defRPr sz="3400" b="1">
                <a:solidFill>
                  <a:schemeClr val="accent2"/>
                </a:solidFill>
                <a:latin typeface="Karbon Slab Stencil Bold" charset="0"/>
                <a:ea typeface="Karbon Slab Stencil Bold" charset="0"/>
                <a:cs typeface="Karbon Slab Stencil Bold" charset="0"/>
              </a:defRPr>
            </a:lvl1pPr>
            <a:lvl2pPr marL="457200" marR="0" indent="0" algn="l" defTabSz="914400" rtl="0" eaLnBrk="1" fontAlgn="auto" latinLnBrk="0" hangingPunct="1">
              <a:lnSpc>
                <a:spcPct val="100000"/>
              </a:lnSpc>
              <a:spcBef>
                <a:spcPts val="500"/>
              </a:spcBef>
              <a:spcAft>
                <a:spcPts val="0"/>
              </a:spcAft>
              <a:buClrTx/>
              <a:buSzTx/>
              <a:buFont typeface="Lato" panose="020F0502020204030203" pitchFamily="34" charset="0"/>
              <a:buNone/>
              <a:tabLst/>
              <a:defRPr sz="3400" b="1">
                <a:solidFill>
                  <a:schemeClr val="accent2"/>
                </a:solidFill>
                <a:latin typeface="Karbon Slab Stencil Bold" charset="0"/>
                <a:ea typeface="Karbon Slab Stencil Bold" charset="0"/>
                <a:cs typeface="Karbon Slab Stencil Bold" charset="0"/>
              </a:defRPr>
            </a:lvl2pPr>
          </a:lstStyle>
          <a:p>
            <a:pPr lvl="0"/>
            <a:r>
              <a:rPr lang="en-US"/>
              <a:t>Goals Touched</a:t>
            </a:r>
            <a:endParaRPr lang="en-US" dirty="0"/>
          </a:p>
        </p:txBody>
      </p:sp>
      <p:sp>
        <p:nvSpPr>
          <p:cNvPr id="18" name="Content Placeholder 2"/>
          <p:cNvSpPr>
            <a:spLocks noGrp="1"/>
          </p:cNvSpPr>
          <p:nvPr>
            <p:ph idx="1" hasCustomPrompt="1"/>
          </p:nvPr>
        </p:nvSpPr>
        <p:spPr>
          <a:xfrm>
            <a:off x="8762998" y="1553931"/>
            <a:ext cx="2870201" cy="4572549"/>
          </a:xfrm>
        </p:spPr>
        <p:txBody>
          <a:bodyPr/>
          <a:lstStyle>
            <a:lvl1pPr>
              <a:defRPr sz="2000" b="0" i="0">
                <a:solidFill>
                  <a:schemeClr val="accent2"/>
                </a:solidFill>
                <a:latin typeface="Lato" charset="0"/>
                <a:ea typeface="Lato" charset="0"/>
                <a:cs typeface="Lato" charset="0"/>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Goal</a:t>
            </a:r>
          </a:p>
        </p:txBody>
      </p:sp>
    </p:spTree>
    <p:extLst>
      <p:ext uri="{BB962C8B-B14F-4D97-AF65-F5344CB8AC3E}">
        <p14:creationId xmlns:p14="http://schemas.microsoft.com/office/powerpoint/2010/main" val="530271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accent2">
                    <a:lumMod val="90000"/>
                  </a:schemeClr>
                </a:solidFill>
              </a:defRPr>
            </a:lvl1pPr>
          </a:lstStyle>
          <a:p>
            <a:fld id="{3CB8D5DC-0B3D-E848-8A75-4FB314215742}" type="datetime4">
              <a:rPr lang="en-US" smtClean="0"/>
              <a:t>March 2, 2022</a:t>
            </a:fld>
            <a:endParaRPr lang="en-US" dirty="0"/>
          </a:p>
        </p:txBody>
      </p:sp>
      <p:sp>
        <p:nvSpPr>
          <p:cNvPr id="6" name="Footer Placeholder 5"/>
          <p:cNvSpPr>
            <a:spLocks noGrp="1"/>
          </p:cNvSpPr>
          <p:nvPr>
            <p:ph type="ftr" sz="quarter" idx="11"/>
          </p:nvPr>
        </p:nvSpPr>
        <p:spPr/>
        <p:txBody>
          <a:bodyPr/>
          <a:lstStyle>
            <a:lvl1pPr>
              <a:defRPr>
                <a:solidFill>
                  <a:schemeClr val="accent2">
                    <a:lumMod val="90000"/>
                  </a:schemeClr>
                </a:solidFill>
              </a:defRPr>
            </a:lvl1pPr>
          </a:lstStyle>
          <a:p>
            <a:r>
              <a:rPr lang="en-US"/>
              <a:t>©2021 Frontline Education Confidential &amp; Proprietary</a:t>
            </a:r>
            <a:endParaRPr lang="en-US" dirty="0"/>
          </a:p>
        </p:txBody>
      </p:sp>
      <p:sp>
        <p:nvSpPr>
          <p:cNvPr id="7" name="Slide Number Placeholder 6"/>
          <p:cNvSpPr>
            <a:spLocks noGrp="1"/>
          </p:cNvSpPr>
          <p:nvPr>
            <p:ph type="sldNum" sz="quarter" idx="12"/>
          </p:nvPr>
        </p:nvSpPr>
        <p:spPr/>
        <p:txBody>
          <a:bodyPr/>
          <a:lstStyle/>
          <a:p>
            <a:fld id="{BCE3D20D-AAEA-46F1-88F4-4FF0702FDAFA}" type="slidenum">
              <a:rPr lang="en-US" smtClean="0"/>
              <a:t>‹#›</a:t>
            </a:fld>
            <a:endParaRPr lang="en-US" dirty="0"/>
          </a:p>
        </p:txBody>
      </p:sp>
      <p:sp>
        <p:nvSpPr>
          <p:cNvPr id="8" name="Title 1"/>
          <p:cNvSpPr>
            <a:spLocks noGrp="1"/>
          </p:cNvSpPr>
          <p:nvPr>
            <p:ph type="title" hasCustomPrompt="1"/>
          </p:nvPr>
        </p:nvSpPr>
        <p:spPr>
          <a:xfrm>
            <a:off x="731520" y="1747520"/>
            <a:ext cx="6858000" cy="4175761"/>
          </a:xfrm>
          <a:noFill/>
        </p:spPr>
        <p:txBody>
          <a:bodyPr anchor="b"/>
          <a:lstStyle>
            <a:lvl1pPr>
              <a:lnSpc>
                <a:spcPct val="100000"/>
              </a:lnSpc>
              <a:spcBef>
                <a:spcPts val="0"/>
              </a:spcBef>
              <a:defRPr sz="8000" b="1" i="0" baseline="0">
                <a:solidFill>
                  <a:schemeClr val="bg2"/>
                </a:solidFill>
                <a:latin typeface="Lato Black" charset="0"/>
                <a:ea typeface="Lato Black" charset="0"/>
                <a:cs typeface="Lato Black" charset="0"/>
              </a:defRPr>
            </a:lvl1pPr>
          </a:lstStyle>
          <a:p>
            <a:r>
              <a:rPr lang="en-US" dirty="0"/>
              <a:t>HEADLINE</a:t>
            </a:r>
          </a:p>
        </p:txBody>
      </p:sp>
      <p:sp>
        <p:nvSpPr>
          <p:cNvPr id="9" name="Title 1"/>
          <p:cNvSpPr txBox="1">
            <a:spLocks/>
          </p:cNvSpPr>
          <p:nvPr userDrawn="1"/>
        </p:nvSpPr>
        <p:spPr>
          <a:xfrm>
            <a:off x="8763000" y="619211"/>
            <a:ext cx="2654299" cy="498389"/>
          </a:xfrm>
          <a:prstGeom prst="rect">
            <a:avLst/>
          </a:prstGeom>
          <a:noFill/>
        </p:spPr>
        <p:txBody>
          <a:bodyPr vert="horz" lIns="0" tIns="0" rIns="0" bIns="0" rtlCol="0" anchor="t" anchorCtr="0">
            <a:noAutofit/>
          </a:bodyPr>
          <a:lstStyle>
            <a:lvl1pPr algn="l" defTabSz="914400" rtl="0" eaLnBrk="1" latinLnBrk="0" hangingPunct="1">
              <a:lnSpc>
                <a:spcPct val="100000"/>
              </a:lnSpc>
              <a:spcBef>
                <a:spcPct val="0"/>
              </a:spcBef>
              <a:buNone/>
              <a:defRPr sz="6000" b="1" i="0" kern="1200" baseline="0">
                <a:solidFill>
                  <a:srgbClr val="7A4183"/>
                </a:solidFill>
                <a:latin typeface="Lato Black" charset="0"/>
                <a:ea typeface="Lato Black" charset="0"/>
                <a:cs typeface="Lato Black" charset="0"/>
              </a:defRPr>
            </a:lvl1pPr>
          </a:lstStyle>
          <a:p>
            <a:r>
              <a:rPr lang="en-US" sz="3400" b="1" dirty="0">
                <a:solidFill>
                  <a:schemeClr val="accent2"/>
                </a:solidFill>
                <a:latin typeface="Karbon Slab Stencil Bold" charset="0"/>
                <a:ea typeface="Karbon Slab Stencil Bold" charset="0"/>
                <a:cs typeface="Karbon Slab Stencil Bold" charset="0"/>
              </a:rPr>
              <a:t>Goals Touched</a:t>
            </a:r>
          </a:p>
        </p:txBody>
      </p:sp>
      <p:sp>
        <p:nvSpPr>
          <p:cNvPr id="10" name="Title 1"/>
          <p:cNvSpPr txBox="1">
            <a:spLocks/>
          </p:cNvSpPr>
          <p:nvPr userDrawn="1"/>
        </p:nvSpPr>
        <p:spPr>
          <a:xfrm>
            <a:off x="8763000" y="1401531"/>
            <a:ext cx="2654299" cy="3038389"/>
          </a:xfrm>
          <a:prstGeom prst="rect">
            <a:avLst/>
          </a:prstGeom>
          <a:noFill/>
          <a:ln>
            <a:noFill/>
          </a:ln>
        </p:spPr>
        <p:txBody>
          <a:bodyPr vert="horz" lIns="0" tIns="0" rIns="0" bIns="0" rtlCol="0" anchor="t" anchorCtr="0">
            <a:noAutofit/>
          </a:bodyPr>
          <a:lstStyle>
            <a:lvl1pPr algn="l" defTabSz="914400" rtl="0" eaLnBrk="1" latinLnBrk="0" hangingPunct="1">
              <a:lnSpc>
                <a:spcPct val="100000"/>
              </a:lnSpc>
              <a:spcBef>
                <a:spcPct val="0"/>
              </a:spcBef>
              <a:buNone/>
              <a:defRPr sz="6000" b="1" i="0" kern="1200" baseline="0">
                <a:solidFill>
                  <a:srgbClr val="7A4183"/>
                </a:solidFill>
                <a:latin typeface="Lato Black" charset="0"/>
                <a:ea typeface="Lato Black" charset="0"/>
                <a:cs typeface="Lato Black" charset="0"/>
              </a:defRPr>
            </a:lvl1pPr>
          </a:lstStyle>
          <a:p>
            <a:pPr marL="285750" indent="-285750">
              <a:buFont typeface="Arial" charset="0"/>
              <a:buChar char="•"/>
            </a:pPr>
            <a:r>
              <a:rPr lang="en-US" sz="1800" b="0" dirty="0">
                <a:solidFill>
                  <a:schemeClr val="accent2"/>
                </a:solidFill>
                <a:latin typeface="Lato" charset="0"/>
                <a:ea typeface="Lato" charset="0"/>
                <a:cs typeface="Lato" charset="0"/>
              </a:rPr>
              <a:t>Goal</a:t>
            </a:r>
          </a:p>
        </p:txBody>
      </p:sp>
      <p:cxnSp>
        <p:nvCxnSpPr>
          <p:cNvPr id="4" name="Straight Connector 3"/>
          <p:cNvCxnSpPr/>
          <p:nvPr userDrawn="1"/>
        </p:nvCxnSpPr>
        <p:spPr>
          <a:xfrm>
            <a:off x="8763000" y="1117600"/>
            <a:ext cx="2654299" cy="0"/>
          </a:xfrm>
          <a:prstGeom prst="line">
            <a:avLst/>
          </a:prstGeom>
          <a:ln w="25400" cap="rnd">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5191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510F343-073A-E844-A694-C93EF3529D00}" type="datetime4">
              <a:rPr lang="en-US" smtClean="0"/>
              <a:t>March 2, 2022</a:t>
            </a:fld>
            <a:endParaRPr lang="en-US"/>
          </a:p>
        </p:txBody>
      </p:sp>
      <p:sp>
        <p:nvSpPr>
          <p:cNvPr id="6" name="Footer Placeholder 5"/>
          <p:cNvSpPr>
            <a:spLocks noGrp="1"/>
          </p:cNvSpPr>
          <p:nvPr>
            <p:ph type="ftr" sz="quarter" idx="11"/>
          </p:nvPr>
        </p:nvSpPr>
        <p:spPr/>
        <p:txBody>
          <a:bodyPr/>
          <a:lstStyle/>
          <a:p>
            <a:r>
              <a:rPr lang="en-US"/>
              <a:t>©2021 Frontline Education Confidential &amp; Proprietary</a:t>
            </a:r>
          </a:p>
        </p:txBody>
      </p:sp>
      <p:sp>
        <p:nvSpPr>
          <p:cNvPr id="7" name="Slide Number Placeholder 6"/>
          <p:cNvSpPr>
            <a:spLocks noGrp="1"/>
          </p:cNvSpPr>
          <p:nvPr>
            <p:ph type="sldNum" sz="quarter" idx="12"/>
          </p:nvPr>
        </p:nvSpPr>
        <p:spPr/>
        <p:txBody>
          <a:bodyPr/>
          <a:lstStyle/>
          <a:p>
            <a:fld id="{BCE3D20D-AAEA-46F1-88F4-4FF0702FDAFA}" type="slidenum">
              <a:rPr lang="en-US" smtClean="0"/>
              <a:t>‹#›</a:t>
            </a:fld>
            <a:endParaRPr lang="en-US"/>
          </a:p>
        </p:txBody>
      </p:sp>
    </p:spTree>
    <p:extLst>
      <p:ext uri="{BB962C8B-B14F-4D97-AF65-F5344CB8AC3E}">
        <p14:creationId xmlns:p14="http://schemas.microsoft.com/office/powerpoint/2010/main" val="32460977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nancial Planning and Budget Managment Analytic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5" name="Date Placeholder 4"/>
          <p:cNvSpPr>
            <a:spLocks noGrp="1"/>
          </p:cNvSpPr>
          <p:nvPr>
            <p:ph type="dt" sz="half" idx="10"/>
          </p:nvPr>
        </p:nvSpPr>
        <p:spPr/>
        <p:txBody>
          <a:bodyPr/>
          <a:lstStyle/>
          <a:p>
            <a:fld id="{3311575C-3E6A-CC4C-BE79-73F4AA064C3D}" type="datetime4">
              <a:rPr lang="en-US" smtClean="0"/>
              <a:t>March 2, 2022</a:t>
            </a:fld>
            <a:endParaRPr lang="en-US"/>
          </a:p>
        </p:txBody>
      </p:sp>
      <p:sp>
        <p:nvSpPr>
          <p:cNvPr id="6" name="Footer Placeholder 5"/>
          <p:cNvSpPr>
            <a:spLocks noGrp="1"/>
          </p:cNvSpPr>
          <p:nvPr>
            <p:ph type="ftr" sz="quarter" idx="11"/>
          </p:nvPr>
        </p:nvSpPr>
        <p:spPr/>
        <p:txBody>
          <a:bodyPr/>
          <a:lstStyle/>
          <a:p>
            <a:r>
              <a:rPr lang="en-US"/>
              <a:t>©2021 Frontline Education Confidential &amp; Proprietary</a:t>
            </a:r>
          </a:p>
        </p:txBody>
      </p:sp>
      <p:sp>
        <p:nvSpPr>
          <p:cNvPr id="10" name="Title 1"/>
          <p:cNvSpPr>
            <a:spLocks noGrp="1"/>
          </p:cNvSpPr>
          <p:nvPr>
            <p:ph type="title" hasCustomPrompt="1"/>
          </p:nvPr>
        </p:nvSpPr>
        <p:spPr>
          <a:xfrm>
            <a:off x="731520" y="490104"/>
            <a:ext cx="6820444" cy="1325563"/>
          </a:xfrm>
        </p:spPr>
        <p:txBody>
          <a:bodyPr/>
          <a:lstStyle>
            <a:lvl1pPr>
              <a:defRPr baseline="0"/>
            </a:lvl1pPr>
          </a:lstStyle>
          <a:p>
            <a:r>
              <a:rPr lang="en-US" dirty="0"/>
              <a:t>Make financial decisions with the future in mind</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pic>
        <p:nvPicPr>
          <p:cNvPr id="9" name="Picture 8">
            <a:extLst>
              <a:ext uri="{FF2B5EF4-FFF2-40B4-BE49-F238E27FC236}">
                <a16:creationId xmlns:a16="http://schemas.microsoft.com/office/drawing/2014/main" id="{1447D464-DF06-9647-9461-2CC51DC00382}"/>
              </a:ext>
            </a:extLst>
          </p:cNvPr>
          <p:cNvPicPr>
            <a:picLocks noChangeAspect="1"/>
          </p:cNvPicPr>
          <p:nvPr userDrawn="1"/>
        </p:nvPicPr>
        <p:blipFill rotWithShape="1">
          <a:blip r:embed="rId3"/>
          <a:srcRect l="2997" r="2330" b="1779"/>
          <a:stretch/>
        </p:blipFill>
        <p:spPr>
          <a:xfrm>
            <a:off x="710214" y="1990381"/>
            <a:ext cx="5859262" cy="4277255"/>
          </a:xfrm>
          <a:prstGeom prst="rect">
            <a:avLst/>
          </a:prstGeom>
          <a:ln>
            <a:solidFill>
              <a:schemeClr val="bg1">
                <a:lumMod val="75000"/>
              </a:schemeClr>
            </a:solidFill>
          </a:ln>
          <a:effectLst/>
        </p:spPr>
      </p:pic>
      <p:sp>
        <p:nvSpPr>
          <p:cNvPr id="2" name="TextBox 1">
            <a:extLst>
              <a:ext uri="{FF2B5EF4-FFF2-40B4-BE49-F238E27FC236}">
                <a16:creationId xmlns:a16="http://schemas.microsoft.com/office/drawing/2014/main" id="{4C9AE5F5-4632-134B-B355-61FD045CE5E0}"/>
              </a:ext>
            </a:extLst>
          </p:cNvPr>
          <p:cNvSpPr txBox="1"/>
          <p:nvPr userDrawn="1"/>
        </p:nvSpPr>
        <p:spPr>
          <a:xfrm>
            <a:off x="6909680" y="2585384"/>
            <a:ext cx="4634144" cy="2727413"/>
          </a:xfrm>
          <a:prstGeom prst="rect">
            <a:avLst/>
          </a:prstGeom>
          <a:noFill/>
        </p:spPr>
        <p:txBody>
          <a:bodyPr wrap="square" rtlCol="0">
            <a:spAutoFit/>
          </a:bodyPr>
          <a:lstStyle/>
          <a:p>
            <a:pPr marL="0" indent="0">
              <a:lnSpc>
                <a:spcPct val="150000"/>
              </a:lnSpc>
              <a:buClr>
                <a:schemeClr val="bg2"/>
              </a:buClr>
              <a:buFontTx/>
              <a:buNone/>
            </a:pPr>
            <a:r>
              <a:rPr lang="en-US" sz="1600" b="0" i="0" kern="1200" dirty="0">
                <a:solidFill>
                  <a:schemeClr val="tx1"/>
                </a:solidFill>
                <a:effectLst/>
                <a:latin typeface="Lato Medium" panose="020F0502020204030203" pitchFamily="34" charset="77"/>
                <a:ea typeface="+mn-ea"/>
                <a:cs typeface="+mn-cs"/>
              </a:rPr>
              <a:t>Financial Planning Analytics, </a:t>
            </a:r>
            <a:r>
              <a:rPr lang="en-US" sz="1600" b="0" i="1" kern="1200" dirty="0">
                <a:solidFill>
                  <a:schemeClr val="tx1"/>
                </a:solidFill>
                <a:effectLst/>
                <a:latin typeface="Lato Light" panose="020F0302020204030203" pitchFamily="34" charset="77"/>
                <a:ea typeface="+mn-ea"/>
                <a:cs typeface="+mn-cs"/>
              </a:rPr>
              <a:t>formerly 5Cast</a:t>
            </a:r>
          </a:p>
          <a:p>
            <a:pPr marL="0" indent="0">
              <a:lnSpc>
                <a:spcPct val="150000"/>
              </a:lnSpc>
              <a:buClr>
                <a:schemeClr val="bg2"/>
              </a:buClr>
              <a:buFontTx/>
              <a:buNone/>
            </a:pPr>
            <a:r>
              <a:rPr lang="en-US" sz="1600" b="0" i="0" kern="1200" dirty="0">
                <a:solidFill>
                  <a:schemeClr val="tx1"/>
                </a:solidFill>
                <a:effectLst/>
                <a:latin typeface="Lato Medium" panose="020F0502020204030203" pitchFamily="34" charset="77"/>
                <a:ea typeface="+mn-ea"/>
                <a:cs typeface="+mn-cs"/>
              </a:rPr>
              <a:t>Budget Management Analytics, </a:t>
            </a:r>
            <a:r>
              <a:rPr lang="en-US" sz="1600" b="0" i="1" kern="1200" dirty="0">
                <a:solidFill>
                  <a:schemeClr val="tx1"/>
                </a:solidFill>
                <a:effectLst/>
                <a:latin typeface="Lato Light" panose="020F0302020204030203" pitchFamily="34" charset="77"/>
                <a:ea typeface="+mn-ea"/>
                <a:cs typeface="+mn-cs"/>
              </a:rPr>
              <a:t>formerly 5Cast Plus</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Multi-year financial projections and “what-if” scenarios</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Historical and projected financial analyses</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Intra-year budget performance analyses</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Key indicators for year-end budget variances</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Current-year monthly cash flow projections</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Board-ready monthly reports and visuals</a:t>
            </a:r>
          </a:p>
        </p:txBody>
      </p:sp>
    </p:spTree>
    <p:extLst>
      <p:ext uri="{BB962C8B-B14F-4D97-AF65-F5344CB8AC3E}">
        <p14:creationId xmlns:p14="http://schemas.microsoft.com/office/powerpoint/2010/main" val="13095876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ative  Analytic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5" name="Date Placeholder 4"/>
          <p:cNvSpPr>
            <a:spLocks noGrp="1"/>
          </p:cNvSpPr>
          <p:nvPr>
            <p:ph type="dt" sz="half" idx="10"/>
          </p:nvPr>
        </p:nvSpPr>
        <p:spPr/>
        <p:txBody>
          <a:bodyPr/>
          <a:lstStyle/>
          <a:p>
            <a:fld id="{3311575C-3E6A-CC4C-BE79-73F4AA064C3D}" type="datetime4">
              <a:rPr lang="en-US" smtClean="0"/>
              <a:t>March 2, 2022</a:t>
            </a:fld>
            <a:endParaRPr lang="en-US"/>
          </a:p>
        </p:txBody>
      </p:sp>
      <p:sp>
        <p:nvSpPr>
          <p:cNvPr id="6" name="Footer Placeholder 5"/>
          <p:cNvSpPr>
            <a:spLocks noGrp="1"/>
          </p:cNvSpPr>
          <p:nvPr>
            <p:ph type="ftr" sz="quarter" idx="11"/>
          </p:nvPr>
        </p:nvSpPr>
        <p:spPr/>
        <p:txBody>
          <a:bodyPr/>
          <a:lstStyle/>
          <a:p>
            <a:r>
              <a:rPr lang="en-US"/>
              <a:t>©2021 Frontline Education Confidential &amp; Proprietary</a:t>
            </a:r>
          </a:p>
        </p:txBody>
      </p:sp>
      <p:sp>
        <p:nvSpPr>
          <p:cNvPr id="10" name="Title 1"/>
          <p:cNvSpPr>
            <a:spLocks noGrp="1"/>
          </p:cNvSpPr>
          <p:nvPr>
            <p:ph type="title" hasCustomPrompt="1"/>
          </p:nvPr>
        </p:nvSpPr>
        <p:spPr>
          <a:xfrm>
            <a:off x="731520" y="490104"/>
            <a:ext cx="6820444" cy="1325563"/>
          </a:xfrm>
        </p:spPr>
        <p:txBody>
          <a:bodyPr/>
          <a:lstStyle>
            <a:lvl1pPr>
              <a:defRPr baseline="0"/>
            </a:lvl1pPr>
          </a:lstStyle>
          <a:p>
            <a:r>
              <a:rPr lang="en-US" dirty="0"/>
              <a:t>Assess trends and benchmark </a:t>
            </a:r>
            <a:br>
              <a:rPr lang="en-US" dirty="0"/>
            </a:br>
            <a:r>
              <a:rPr lang="en-US" dirty="0"/>
              <a:t>against peers</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pic>
        <p:nvPicPr>
          <p:cNvPr id="9" name="Picture 8">
            <a:extLst>
              <a:ext uri="{FF2B5EF4-FFF2-40B4-BE49-F238E27FC236}">
                <a16:creationId xmlns:a16="http://schemas.microsoft.com/office/drawing/2014/main" id="{1447D464-DF06-9647-9461-2CC51DC003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82" t="382" r="4148" b="704"/>
          <a:stretch/>
        </p:blipFill>
        <p:spPr>
          <a:xfrm>
            <a:off x="710214" y="1990381"/>
            <a:ext cx="5935516" cy="4230805"/>
          </a:xfrm>
          <a:prstGeom prst="rect">
            <a:avLst/>
          </a:prstGeom>
          <a:ln>
            <a:solidFill>
              <a:schemeClr val="bg1">
                <a:lumMod val="75000"/>
              </a:schemeClr>
            </a:solidFill>
          </a:ln>
          <a:effectLst/>
        </p:spPr>
      </p:pic>
      <p:sp>
        <p:nvSpPr>
          <p:cNvPr id="2" name="TextBox 1">
            <a:extLst>
              <a:ext uri="{FF2B5EF4-FFF2-40B4-BE49-F238E27FC236}">
                <a16:creationId xmlns:a16="http://schemas.microsoft.com/office/drawing/2014/main" id="{4C9AE5F5-4632-134B-B355-61FD045CE5E0}"/>
              </a:ext>
            </a:extLst>
          </p:cNvPr>
          <p:cNvSpPr txBox="1"/>
          <p:nvPr userDrawn="1"/>
        </p:nvSpPr>
        <p:spPr>
          <a:xfrm>
            <a:off x="6909680" y="2585384"/>
            <a:ext cx="4634144" cy="2250360"/>
          </a:xfrm>
          <a:prstGeom prst="rect">
            <a:avLst/>
          </a:prstGeom>
          <a:noFill/>
        </p:spPr>
        <p:txBody>
          <a:bodyPr wrap="square" rtlCol="0">
            <a:spAutoFit/>
          </a:bodyPr>
          <a:lstStyle/>
          <a:p>
            <a:pPr marL="0" indent="0">
              <a:lnSpc>
                <a:spcPct val="150000"/>
              </a:lnSpc>
              <a:buClr>
                <a:schemeClr val="bg2"/>
              </a:buClr>
              <a:buFontTx/>
              <a:buNone/>
            </a:pPr>
            <a:r>
              <a:rPr lang="en-US" sz="1600" b="0" i="0" kern="1200" dirty="0">
                <a:solidFill>
                  <a:schemeClr val="tx1"/>
                </a:solidFill>
                <a:effectLst/>
                <a:latin typeface="Lato Medium" panose="020F0502020204030203" pitchFamily="34" charset="77"/>
                <a:ea typeface="+mn-ea"/>
                <a:cs typeface="+mn-cs"/>
              </a:rPr>
              <a:t>Comparative Analytics, </a:t>
            </a:r>
            <a:r>
              <a:rPr lang="en-US" sz="1600" b="0" i="1" kern="1200" dirty="0">
                <a:solidFill>
                  <a:schemeClr val="tx1"/>
                </a:solidFill>
                <a:effectLst/>
                <a:latin typeface="Lato Light" panose="020F0302020204030203" pitchFamily="34" charset="77"/>
                <a:ea typeface="+mn-ea"/>
                <a:cs typeface="+mn-cs"/>
              </a:rPr>
              <a:t>formerly 5Sight</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Local compensation/benefits trends</a:t>
            </a:r>
          </a:p>
          <a:p>
            <a:pPr marL="285750" indent="-285750">
              <a:lnSpc>
                <a:spcPct val="10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Revenue and expenditure trends by fund, function, </a:t>
            </a:r>
            <a:br>
              <a:rPr lang="en-US" sz="1400" b="0" i="0" dirty="0">
                <a:solidFill>
                  <a:schemeClr val="tx1"/>
                </a:solidFill>
                <a:latin typeface="Lato Light" panose="020F0302020204030203" pitchFamily="34" charset="77"/>
              </a:rPr>
            </a:br>
            <a:r>
              <a:rPr lang="en-US" sz="1400" b="0" i="0" dirty="0">
                <a:solidFill>
                  <a:schemeClr val="tx1"/>
                </a:solidFill>
                <a:latin typeface="Lato Light" panose="020F0302020204030203" pitchFamily="34" charset="77"/>
              </a:rPr>
              <a:t>and other detail levels</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Staffing ratios and FTE trends by position against peers</a:t>
            </a:r>
          </a:p>
          <a:p>
            <a:pPr marL="285750" indent="-285750">
              <a:lnSpc>
                <a:spcPct val="10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Testing and achievement results comparisons </a:t>
            </a:r>
            <a:br>
              <a:rPr lang="en-US" sz="1400" b="0" i="0" dirty="0">
                <a:solidFill>
                  <a:schemeClr val="tx1"/>
                </a:solidFill>
                <a:latin typeface="Lato Light" panose="020F0302020204030203" pitchFamily="34" charset="77"/>
              </a:rPr>
            </a:br>
            <a:r>
              <a:rPr lang="en-US" sz="1400" b="0" i="0" dirty="0">
                <a:solidFill>
                  <a:schemeClr val="tx1"/>
                </a:solidFill>
                <a:latin typeface="Lato Light" panose="020F0302020204030203" pitchFamily="34" charset="77"/>
              </a:rPr>
              <a:t>by location</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Custom reports for new board member orientation</a:t>
            </a:r>
          </a:p>
        </p:txBody>
      </p:sp>
    </p:spTree>
    <p:extLst>
      <p:ext uri="{BB962C8B-B14F-4D97-AF65-F5344CB8AC3E}">
        <p14:creationId xmlns:p14="http://schemas.microsoft.com/office/powerpoint/2010/main" val="29444551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udent Analytics Lab">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5" name="Date Placeholder 4"/>
          <p:cNvSpPr>
            <a:spLocks noGrp="1"/>
          </p:cNvSpPr>
          <p:nvPr>
            <p:ph type="dt" sz="half" idx="10"/>
          </p:nvPr>
        </p:nvSpPr>
        <p:spPr/>
        <p:txBody>
          <a:bodyPr/>
          <a:lstStyle/>
          <a:p>
            <a:fld id="{3311575C-3E6A-CC4C-BE79-73F4AA064C3D}" type="datetime4">
              <a:rPr lang="en-US" smtClean="0"/>
              <a:t>March 2, 2022</a:t>
            </a:fld>
            <a:endParaRPr lang="en-US"/>
          </a:p>
        </p:txBody>
      </p:sp>
      <p:sp>
        <p:nvSpPr>
          <p:cNvPr id="6" name="Footer Placeholder 5"/>
          <p:cNvSpPr>
            <a:spLocks noGrp="1"/>
          </p:cNvSpPr>
          <p:nvPr>
            <p:ph type="ftr" sz="quarter" idx="11"/>
          </p:nvPr>
        </p:nvSpPr>
        <p:spPr/>
        <p:txBody>
          <a:bodyPr/>
          <a:lstStyle/>
          <a:p>
            <a:r>
              <a:rPr lang="en-US"/>
              <a:t>©2021 Frontline Education Confidential &amp; Proprietary</a:t>
            </a:r>
          </a:p>
        </p:txBody>
      </p:sp>
      <p:sp>
        <p:nvSpPr>
          <p:cNvPr id="10" name="Title 1"/>
          <p:cNvSpPr>
            <a:spLocks noGrp="1"/>
          </p:cNvSpPr>
          <p:nvPr>
            <p:ph type="title" hasCustomPrompt="1"/>
          </p:nvPr>
        </p:nvSpPr>
        <p:spPr>
          <a:xfrm>
            <a:off x="731520" y="490104"/>
            <a:ext cx="6820444" cy="1325563"/>
          </a:xfrm>
        </p:spPr>
        <p:txBody>
          <a:bodyPr/>
          <a:lstStyle>
            <a:lvl1pPr>
              <a:defRPr baseline="0"/>
            </a:lvl1pPr>
          </a:lstStyle>
          <a:p>
            <a:r>
              <a:rPr lang="en-US" dirty="0"/>
              <a:t>Connect your data to optimize student learning</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pic>
        <p:nvPicPr>
          <p:cNvPr id="9" name="Picture 8">
            <a:extLst>
              <a:ext uri="{FF2B5EF4-FFF2-40B4-BE49-F238E27FC236}">
                <a16:creationId xmlns:a16="http://schemas.microsoft.com/office/drawing/2014/main" id="{1447D464-DF06-9647-9461-2CC51DC0038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208" b="208"/>
          <a:stretch/>
        </p:blipFill>
        <p:spPr>
          <a:xfrm>
            <a:off x="710214" y="1990381"/>
            <a:ext cx="5859262" cy="4277255"/>
          </a:xfrm>
          <a:prstGeom prst="rect">
            <a:avLst/>
          </a:prstGeom>
          <a:ln>
            <a:solidFill>
              <a:schemeClr val="bg1">
                <a:lumMod val="75000"/>
              </a:schemeClr>
            </a:solidFill>
          </a:ln>
          <a:effectLst/>
        </p:spPr>
      </p:pic>
      <p:sp>
        <p:nvSpPr>
          <p:cNvPr id="2" name="TextBox 1">
            <a:extLst>
              <a:ext uri="{FF2B5EF4-FFF2-40B4-BE49-F238E27FC236}">
                <a16:creationId xmlns:a16="http://schemas.microsoft.com/office/drawing/2014/main" id="{4C9AE5F5-4632-134B-B355-61FD045CE5E0}"/>
              </a:ext>
            </a:extLst>
          </p:cNvPr>
          <p:cNvSpPr txBox="1"/>
          <p:nvPr userDrawn="1"/>
        </p:nvSpPr>
        <p:spPr>
          <a:xfrm>
            <a:off x="6909680" y="2585384"/>
            <a:ext cx="4634144" cy="3262432"/>
          </a:xfrm>
          <a:prstGeom prst="rect">
            <a:avLst/>
          </a:prstGeom>
          <a:noFill/>
        </p:spPr>
        <p:txBody>
          <a:bodyPr wrap="square" rtlCol="0">
            <a:spAutoFit/>
          </a:bodyPr>
          <a:lstStyle/>
          <a:p>
            <a:pPr marL="0" indent="0">
              <a:lnSpc>
                <a:spcPct val="150000"/>
              </a:lnSpc>
              <a:buClr>
                <a:schemeClr val="bg2"/>
              </a:buClr>
              <a:buFontTx/>
              <a:buNone/>
            </a:pPr>
            <a:r>
              <a:rPr lang="en-US" sz="1600" b="0" i="0" kern="1200" dirty="0">
                <a:solidFill>
                  <a:schemeClr val="tx1"/>
                </a:solidFill>
                <a:effectLst/>
                <a:latin typeface="Lato Medium" panose="020F0502020204030203" pitchFamily="34" charset="77"/>
                <a:ea typeface="+mn-ea"/>
                <a:cs typeface="+mn-cs"/>
              </a:rPr>
              <a:t>Student Analytics Lab</a:t>
            </a:r>
            <a:r>
              <a:rPr lang="en-US" sz="1600" b="0" i="0" kern="1200" dirty="0">
                <a:solidFill>
                  <a:schemeClr val="tx1"/>
                </a:solidFill>
                <a:effectLst/>
                <a:latin typeface="Lato Light" panose="020F0302020204030203" pitchFamily="34" charset="77"/>
                <a:ea typeface="+mn-ea"/>
                <a:cs typeface="+mn-cs"/>
              </a:rPr>
              <a:t>, </a:t>
            </a:r>
            <a:r>
              <a:rPr lang="en-US" sz="1600" b="0" i="1" kern="1200" dirty="0">
                <a:solidFill>
                  <a:schemeClr val="tx1"/>
                </a:solidFill>
                <a:effectLst/>
                <a:latin typeface="Lato Light" panose="020F0302020204030203" pitchFamily="34" charset="77"/>
                <a:ea typeface="+mn-ea"/>
                <a:cs typeface="+mn-cs"/>
              </a:rPr>
              <a:t>formerly 5Lab</a:t>
            </a:r>
          </a:p>
          <a:p>
            <a:pPr marL="285750" indent="-285750">
              <a:lnSpc>
                <a:spcPct val="10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Student performance and progress monitoring </a:t>
            </a:r>
            <a:br>
              <a:rPr lang="en-US" sz="1400" b="0" i="0" dirty="0">
                <a:solidFill>
                  <a:schemeClr val="tx1"/>
                </a:solidFill>
                <a:latin typeface="Lato Light" panose="020F0302020204030203" pitchFamily="34" charset="77"/>
              </a:rPr>
            </a:br>
            <a:r>
              <a:rPr lang="en-US" sz="1400" b="0" i="0" dirty="0">
                <a:solidFill>
                  <a:schemeClr val="tx1"/>
                </a:solidFill>
                <a:latin typeface="Lato Light" panose="020F0302020204030203" pitchFamily="34" charset="77"/>
              </a:rPr>
              <a:t>across learning environments</a:t>
            </a:r>
          </a:p>
          <a:p>
            <a:pPr marL="0" indent="0">
              <a:lnSpc>
                <a:spcPct val="100000"/>
              </a:lnSpc>
              <a:buClr>
                <a:schemeClr val="bg2"/>
              </a:buClr>
              <a:buFont typeface="Arial" panose="020B0604020202020204" pitchFamily="34" charset="0"/>
              <a:buNone/>
            </a:pPr>
            <a:endParaRPr lang="en-US" sz="1400" b="0" i="0" dirty="0">
              <a:solidFill>
                <a:schemeClr val="tx1"/>
              </a:solidFill>
              <a:latin typeface="Lato Light" panose="020F0302020204030203" pitchFamily="34" charset="77"/>
            </a:endParaRPr>
          </a:p>
          <a:p>
            <a:pPr marL="285750" indent="-285750">
              <a:lnSpc>
                <a:spcPct val="10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Next grade, college, career, and military </a:t>
            </a:r>
            <a:br>
              <a:rPr lang="en-US" sz="1400" b="0" i="0" dirty="0">
                <a:solidFill>
                  <a:schemeClr val="tx1"/>
                </a:solidFill>
                <a:latin typeface="Lato Light" panose="020F0302020204030203" pitchFamily="34" charset="77"/>
              </a:rPr>
            </a:br>
            <a:r>
              <a:rPr lang="en-US" sz="1400" b="0" i="0" dirty="0">
                <a:solidFill>
                  <a:schemeClr val="tx1"/>
                </a:solidFill>
                <a:latin typeface="Lato Light" panose="020F0302020204030203" pitchFamily="34" charset="77"/>
              </a:rPr>
              <a:t>readiness assessment</a:t>
            </a:r>
          </a:p>
          <a:p>
            <a:pPr marL="0" indent="0">
              <a:lnSpc>
                <a:spcPct val="100000"/>
              </a:lnSpc>
              <a:buClr>
                <a:schemeClr val="bg2"/>
              </a:buClr>
              <a:buFont typeface="Arial" panose="020B0604020202020204" pitchFamily="34" charset="0"/>
              <a:buNone/>
            </a:pPr>
            <a:endParaRPr lang="en-US" sz="1400" b="0" i="0" dirty="0">
              <a:solidFill>
                <a:schemeClr val="tx1"/>
              </a:solidFill>
              <a:latin typeface="Lato Light" panose="020F0302020204030203" pitchFamily="34" charset="77"/>
            </a:endParaRPr>
          </a:p>
          <a:p>
            <a:pPr marL="285750" indent="-285750">
              <a:lnSpc>
                <a:spcPct val="10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Student-level identification of those falling behind </a:t>
            </a:r>
            <a:br>
              <a:rPr lang="en-US" sz="1400" b="0" i="0" dirty="0">
                <a:solidFill>
                  <a:schemeClr val="tx1"/>
                </a:solidFill>
                <a:latin typeface="Lato Light" panose="020F0302020204030203" pitchFamily="34" charset="77"/>
              </a:rPr>
            </a:br>
            <a:r>
              <a:rPr lang="en-US" sz="1400" b="0" i="0" dirty="0">
                <a:solidFill>
                  <a:schemeClr val="tx1"/>
                </a:solidFill>
                <a:latin typeface="Lato Light" panose="020F0302020204030203" pitchFamily="34" charset="77"/>
              </a:rPr>
              <a:t>for intervention planning</a:t>
            </a:r>
          </a:p>
          <a:p>
            <a:pPr marL="0" indent="0">
              <a:lnSpc>
                <a:spcPct val="100000"/>
              </a:lnSpc>
              <a:buClr>
                <a:schemeClr val="bg2"/>
              </a:buClr>
              <a:buFont typeface="Arial" panose="020B0604020202020204" pitchFamily="34" charset="0"/>
              <a:buNone/>
            </a:pPr>
            <a:endParaRPr lang="en-US" sz="1400" b="0" i="0" dirty="0">
              <a:solidFill>
                <a:schemeClr val="tx1"/>
              </a:solidFill>
              <a:latin typeface="Lato Light" panose="020F0302020204030203" pitchFamily="34" charset="77"/>
            </a:endParaRPr>
          </a:p>
          <a:p>
            <a:pPr marL="285750" indent="-285750">
              <a:lnSpc>
                <a:spcPct val="10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“Blind spot” identification to ensure equity and access</a:t>
            </a:r>
          </a:p>
          <a:p>
            <a:pPr marL="0" indent="0">
              <a:lnSpc>
                <a:spcPct val="100000"/>
              </a:lnSpc>
              <a:buClr>
                <a:schemeClr val="bg2"/>
              </a:buClr>
              <a:buFont typeface="Arial" panose="020B0604020202020204" pitchFamily="34" charset="0"/>
              <a:buNone/>
            </a:pPr>
            <a:endParaRPr lang="en-US" sz="1400" b="0" i="0" dirty="0">
              <a:solidFill>
                <a:schemeClr val="tx1"/>
              </a:solidFill>
              <a:latin typeface="Lato Light" panose="020F0302020204030203" pitchFamily="34" charset="77"/>
            </a:endParaRPr>
          </a:p>
          <a:p>
            <a:pPr marL="285750" indent="-285750">
              <a:lnSpc>
                <a:spcPct val="10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Benchmarking across school buildings, grades, </a:t>
            </a:r>
            <a:br>
              <a:rPr lang="en-US" sz="1400" b="0" i="0" dirty="0">
                <a:solidFill>
                  <a:schemeClr val="tx1"/>
                </a:solidFill>
                <a:latin typeface="Lato Light" panose="020F0302020204030203" pitchFamily="34" charset="77"/>
              </a:rPr>
            </a:br>
            <a:r>
              <a:rPr lang="en-US" sz="1400" b="0" i="0" dirty="0">
                <a:solidFill>
                  <a:schemeClr val="tx1"/>
                </a:solidFill>
                <a:latin typeface="Lato Light" panose="020F0302020204030203" pitchFamily="34" charset="77"/>
              </a:rPr>
              <a:t>and student groups</a:t>
            </a:r>
          </a:p>
        </p:txBody>
      </p:sp>
    </p:spTree>
    <p:extLst>
      <p:ext uri="{BB962C8B-B14F-4D97-AF65-F5344CB8AC3E}">
        <p14:creationId xmlns:p14="http://schemas.microsoft.com/office/powerpoint/2010/main" val="2966523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2" name="Title 1"/>
          <p:cNvSpPr>
            <a:spLocks noGrp="1"/>
          </p:cNvSpPr>
          <p:nvPr>
            <p:ph type="ctrTitle" hasCustomPrompt="1"/>
          </p:nvPr>
        </p:nvSpPr>
        <p:spPr>
          <a:xfrm>
            <a:off x="731520" y="691974"/>
            <a:ext cx="8229600" cy="1544638"/>
          </a:xfrm>
        </p:spPr>
        <p:txBody>
          <a:bodyPr anchor="t" anchorCtr="0">
            <a:noAutofit/>
          </a:bodyPr>
          <a:lstStyle>
            <a:lvl1pPr algn="l">
              <a:lnSpc>
                <a:spcPts val="5500"/>
              </a:lnSpc>
              <a:defRPr sz="5000">
                <a:solidFill>
                  <a:schemeClr val="bg2"/>
                </a:solidFill>
              </a:defRPr>
            </a:lvl1pPr>
          </a:lstStyle>
          <a:p>
            <a:r>
              <a:rPr lang="en-US" dirty="0"/>
              <a:t>Title of Presentation</a:t>
            </a:r>
            <a:br>
              <a:rPr lang="en-US" dirty="0"/>
            </a:br>
            <a:r>
              <a:rPr lang="en-US" dirty="0"/>
              <a:t>Second Line Optional</a:t>
            </a:r>
          </a:p>
        </p:txBody>
      </p:sp>
      <p:sp>
        <p:nvSpPr>
          <p:cNvPr id="3" name="Subtitle 2"/>
          <p:cNvSpPr>
            <a:spLocks noGrp="1"/>
          </p:cNvSpPr>
          <p:nvPr>
            <p:ph type="subTitle" idx="1" hasCustomPrompt="1"/>
          </p:nvPr>
        </p:nvSpPr>
        <p:spPr>
          <a:xfrm>
            <a:off x="731520" y="2319162"/>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Subhead Optional</a:t>
            </a:r>
          </a:p>
          <a:p>
            <a:r>
              <a:rPr lang="en-US" dirty="0"/>
              <a:t>Second Line Optional</a:t>
            </a:r>
          </a:p>
        </p:txBody>
      </p:sp>
      <p:sp>
        <p:nvSpPr>
          <p:cNvPr id="4" name="Date Placeholder 3"/>
          <p:cNvSpPr>
            <a:spLocks noGrp="1"/>
          </p:cNvSpPr>
          <p:nvPr>
            <p:ph type="dt" sz="half" idx="10"/>
          </p:nvPr>
        </p:nvSpPr>
        <p:spPr>
          <a:xfrm>
            <a:off x="9715500" y="6400800"/>
            <a:ext cx="1727200" cy="182880"/>
          </a:xfrm>
        </p:spPr>
        <p:txBody>
          <a:bodyPr/>
          <a:lstStyle/>
          <a:p>
            <a:fld id="{CCB25913-86CB-0E4C-AECA-D3F2EB08BA9C}" type="datetime4">
              <a:rPr lang="en-US" smtClean="0"/>
              <a:t>March 2, 2022</a:t>
            </a:fld>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©2021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DATE:		MONTH XX, XXXX</a:t>
            </a:r>
          </a:p>
          <a:p>
            <a:pPr lvl="0"/>
            <a:r>
              <a:rPr lang="en-US" dirty="0"/>
              <a:t>PRESENTED TO:	FIRSTNAME LASTNAME</a:t>
            </a:r>
          </a:p>
          <a:p>
            <a:pPr lvl="0"/>
            <a:r>
              <a:rPr lang="en-US" dirty="0"/>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dirty="0"/>
              <a:t>Click to insert partner logo.</a:t>
            </a:r>
          </a:p>
        </p:txBody>
      </p:sp>
    </p:spTree>
    <p:extLst>
      <p:ext uri="{BB962C8B-B14F-4D97-AF65-F5344CB8AC3E}">
        <p14:creationId xmlns:p14="http://schemas.microsoft.com/office/powerpoint/2010/main" val="5538006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cation Analytic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5" name="Date Placeholder 4"/>
          <p:cNvSpPr>
            <a:spLocks noGrp="1"/>
          </p:cNvSpPr>
          <p:nvPr>
            <p:ph type="dt" sz="half" idx="10"/>
          </p:nvPr>
        </p:nvSpPr>
        <p:spPr/>
        <p:txBody>
          <a:bodyPr/>
          <a:lstStyle/>
          <a:p>
            <a:fld id="{3311575C-3E6A-CC4C-BE79-73F4AA064C3D}" type="datetime4">
              <a:rPr lang="en-US" smtClean="0"/>
              <a:t>March 2, 2022</a:t>
            </a:fld>
            <a:endParaRPr lang="en-US"/>
          </a:p>
        </p:txBody>
      </p:sp>
      <p:sp>
        <p:nvSpPr>
          <p:cNvPr id="6" name="Footer Placeholder 5"/>
          <p:cNvSpPr>
            <a:spLocks noGrp="1"/>
          </p:cNvSpPr>
          <p:nvPr>
            <p:ph type="ftr" sz="quarter" idx="11"/>
          </p:nvPr>
        </p:nvSpPr>
        <p:spPr/>
        <p:txBody>
          <a:bodyPr/>
          <a:lstStyle/>
          <a:p>
            <a:r>
              <a:rPr lang="en-US"/>
              <a:t>©2021 Frontline Education Confidential &amp; Proprietary</a:t>
            </a:r>
          </a:p>
        </p:txBody>
      </p:sp>
      <p:sp>
        <p:nvSpPr>
          <p:cNvPr id="10" name="Title 1"/>
          <p:cNvSpPr>
            <a:spLocks noGrp="1"/>
          </p:cNvSpPr>
          <p:nvPr>
            <p:ph type="title" hasCustomPrompt="1"/>
          </p:nvPr>
        </p:nvSpPr>
        <p:spPr>
          <a:xfrm>
            <a:off x="731520" y="490104"/>
            <a:ext cx="6820444" cy="1325563"/>
          </a:xfrm>
        </p:spPr>
        <p:txBody>
          <a:bodyPr/>
          <a:lstStyle>
            <a:lvl1pPr>
              <a:defRPr baseline="0"/>
            </a:lvl1pPr>
          </a:lstStyle>
          <a:p>
            <a:r>
              <a:rPr lang="en-US" dirty="0"/>
              <a:t>Location matters</a:t>
            </a:r>
          </a:p>
        </p:txBody>
      </p:sp>
      <p:sp>
        <p:nvSpPr>
          <p:cNvPr id="12" name="Slide Number Placeholder 4"/>
          <p:cNvSpPr>
            <a:spLocks noGrp="1"/>
          </p:cNvSpPr>
          <p:nvPr>
            <p:ph type="sldNum" sz="quarter" idx="12"/>
          </p:nvPr>
        </p:nvSpPr>
        <p:spPr>
          <a:xfrm>
            <a:off x="10436267" y="6400800"/>
            <a:ext cx="727023" cy="182880"/>
          </a:xfrm>
        </p:spPr>
        <p:txBody>
          <a:bodyPr/>
          <a:lstStyle/>
          <a:p>
            <a:fld id="{BCE3D20D-AAEA-46F1-88F4-4FF0702FDAFA}" type="slidenum">
              <a:rPr lang="en-US" smtClean="0"/>
              <a:t>‹#›</a:t>
            </a:fld>
            <a:endParaRPr lang="en-US"/>
          </a:p>
        </p:txBody>
      </p:sp>
      <p:pic>
        <p:nvPicPr>
          <p:cNvPr id="9" name="Picture 8">
            <a:extLst>
              <a:ext uri="{FF2B5EF4-FFF2-40B4-BE49-F238E27FC236}">
                <a16:creationId xmlns:a16="http://schemas.microsoft.com/office/drawing/2014/main" id="{1447D464-DF06-9647-9461-2CC51DC003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33" t="-299" r="19" b="-1"/>
          <a:stretch/>
        </p:blipFill>
        <p:spPr>
          <a:xfrm>
            <a:off x="710215" y="1990380"/>
            <a:ext cx="6156796" cy="3054862"/>
          </a:xfrm>
          <a:prstGeom prst="rect">
            <a:avLst/>
          </a:prstGeom>
          <a:ln>
            <a:solidFill>
              <a:schemeClr val="bg1">
                <a:lumMod val="75000"/>
              </a:schemeClr>
            </a:solidFill>
          </a:ln>
          <a:effectLst/>
        </p:spPr>
      </p:pic>
      <p:sp>
        <p:nvSpPr>
          <p:cNvPr id="2" name="TextBox 1">
            <a:extLst>
              <a:ext uri="{FF2B5EF4-FFF2-40B4-BE49-F238E27FC236}">
                <a16:creationId xmlns:a16="http://schemas.microsoft.com/office/drawing/2014/main" id="{4C9AE5F5-4632-134B-B355-61FD045CE5E0}"/>
              </a:ext>
            </a:extLst>
          </p:cNvPr>
          <p:cNvSpPr txBox="1"/>
          <p:nvPr userDrawn="1"/>
        </p:nvSpPr>
        <p:spPr>
          <a:xfrm>
            <a:off x="6909680" y="2585384"/>
            <a:ext cx="4634144" cy="3004412"/>
          </a:xfrm>
          <a:prstGeom prst="rect">
            <a:avLst/>
          </a:prstGeom>
          <a:noFill/>
        </p:spPr>
        <p:txBody>
          <a:bodyPr wrap="square" rtlCol="0">
            <a:spAutoFit/>
          </a:bodyPr>
          <a:lstStyle/>
          <a:p>
            <a:pPr marL="0" indent="0">
              <a:lnSpc>
                <a:spcPct val="150000"/>
              </a:lnSpc>
              <a:buClr>
                <a:schemeClr val="bg2"/>
              </a:buClr>
              <a:buFontTx/>
              <a:buNone/>
            </a:pPr>
            <a:r>
              <a:rPr lang="en-US" sz="1600" b="0" i="0" kern="1200" dirty="0">
                <a:solidFill>
                  <a:schemeClr val="tx1"/>
                </a:solidFill>
                <a:effectLst/>
                <a:latin typeface="Lato Medium" panose="020F0502020204030203" pitchFamily="34" charset="77"/>
                <a:ea typeface="+mn-ea"/>
                <a:cs typeface="+mn-cs"/>
              </a:rPr>
              <a:t>Location Analytics, </a:t>
            </a:r>
            <a:r>
              <a:rPr lang="en-US" sz="1600" b="0" i="1" kern="1200" dirty="0">
                <a:solidFill>
                  <a:schemeClr val="tx1"/>
                </a:solidFill>
                <a:effectLst/>
                <a:latin typeface="Lato Light" panose="020F0302020204030203" pitchFamily="34" charset="77"/>
                <a:ea typeface="+mn-ea"/>
                <a:cs typeface="+mn-cs"/>
              </a:rPr>
              <a:t>formerly 5Maps</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Resource placement</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Boundary and attendance zone evaluation</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Referendum preparation</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Building reconfiguration evaluation</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Student internet access assessment</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Evaluation of equity issues</a:t>
            </a:r>
          </a:p>
          <a:p>
            <a:pPr marL="285750" indent="-285750">
              <a:lnSpc>
                <a:spcPct val="150000"/>
              </a:lnSpc>
              <a:buClr>
                <a:schemeClr val="bg2"/>
              </a:buClr>
              <a:buFont typeface="Arial" panose="020B0604020202020204" pitchFamily="34" charset="0"/>
              <a:buChar char="•"/>
            </a:pPr>
            <a:r>
              <a:rPr lang="en-US" sz="1400" b="0" i="0" dirty="0">
                <a:solidFill>
                  <a:schemeClr val="tx1"/>
                </a:solidFill>
                <a:latin typeface="Lato Light" panose="020F0302020204030203" pitchFamily="34" charset="77"/>
              </a:rPr>
              <a:t>Assessment of open enrollment and choice trends</a:t>
            </a:r>
          </a:p>
          <a:p>
            <a:pPr marL="285750" marR="0" lvl="0" indent="-285750" algn="l" defTabSz="914400" rtl="0" eaLnBrk="1" fontAlgn="auto" latinLnBrk="0" hangingPunct="1">
              <a:lnSpc>
                <a:spcPct val="150000"/>
              </a:lnSpc>
              <a:spcBef>
                <a:spcPts val="0"/>
              </a:spcBef>
              <a:spcAft>
                <a:spcPts val="0"/>
              </a:spcAft>
              <a:buClr>
                <a:schemeClr val="bg2"/>
              </a:buClr>
              <a:buSzTx/>
              <a:buFont typeface="Arial" panose="020B0604020202020204" pitchFamily="34" charset="0"/>
              <a:buChar char="•"/>
              <a:tabLst/>
              <a:defRPr/>
            </a:pPr>
            <a:r>
              <a:rPr lang="en-US" sz="1400" b="0" i="0" dirty="0">
                <a:solidFill>
                  <a:schemeClr val="tx1"/>
                </a:solidFill>
                <a:latin typeface="Lato Light" panose="020F0302020204030203" pitchFamily="34" charset="77"/>
              </a:rPr>
              <a:t>School assignment communication</a:t>
            </a:r>
          </a:p>
        </p:txBody>
      </p:sp>
    </p:spTree>
    <p:extLst>
      <p:ext uri="{BB962C8B-B14F-4D97-AF65-F5344CB8AC3E}">
        <p14:creationId xmlns:p14="http://schemas.microsoft.com/office/powerpoint/2010/main" val="26431243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estions + Contac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lvl1pPr>
              <a:defRPr>
                <a:solidFill>
                  <a:schemeClr val="bg1"/>
                </a:solidFill>
              </a:defRPr>
            </a:lvl1pPr>
          </a:lstStyle>
          <a:p>
            <a:fld id="{42E48F71-93A9-2740-B990-F8C6421BB6CC}" type="datetime4">
              <a:rPr lang="en-US" smtClean="0"/>
              <a:t>March 2, 2022</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a:t>©2021 Frontline Education Confidential &amp; Proprietary</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CE3D20D-AAEA-46F1-88F4-4FF0702FDAFA}" type="slidenum">
              <a:rPr lang="en-US" smtClean="0"/>
              <a:pPr/>
              <a:t>‹#›</a:t>
            </a:fld>
            <a:endParaRPr lang="en-US"/>
          </a:p>
        </p:txBody>
      </p:sp>
      <p:sp>
        <p:nvSpPr>
          <p:cNvPr id="9" name="Title 1"/>
          <p:cNvSpPr>
            <a:spLocks noGrp="1"/>
          </p:cNvSpPr>
          <p:nvPr>
            <p:ph type="title" hasCustomPrompt="1"/>
          </p:nvPr>
        </p:nvSpPr>
        <p:spPr>
          <a:xfrm>
            <a:off x="731520" y="914401"/>
            <a:ext cx="3162300" cy="797654"/>
          </a:xfrm>
        </p:spPr>
        <p:txBody>
          <a:bodyPr>
            <a:noAutofit/>
          </a:bodyPr>
          <a:lstStyle>
            <a:lvl1pPr>
              <a:defRPr lang="en-US" sz="5000" kern="1200" baseline="0" dirty="0">
                <a:solidFill>
                  <a:schemeClr val="tx2"/>
                </a:solidFill>
                <a:latin typeface="Karbon Slab Stencil Regular" pitchFamily="50" charset="0"/>
                <a:ea typeface="+mj-ea"/>
                <a:cs typeface="+mj-cs"/>
              </a:defRPr>
            </a:lvl1pPr>
          </a:lstStyle>
          <a:p>
            <a:pPr marL="0" lvl="0" algn="l" defTabSz="914400" rtl="0" eaLnBrk="1" latinLnBrk="0" hangingPunct="1">
              <a:lnSpc>
                <a:spcPts val="5500"/>
              </a:lnSpc>
              <a:spcBef>
                <a:spcPct val="0"/>
              </a:spcBef>
              <a:buNone/>
            </a:pPr>
            <a:r>
              <a:rPr lang="en-US" dirty="0"/>
              <a:t>Questions?</a:t>
            </a:r>
          </a:p>
        </p:txBody>
      </p:sp>
      <p:sp>
        <p:nvSpPr>
          <p:cNvPr id="12" name="Text Placeholder 10"/>
          <p:cNvSpPr>
            <a:spLocks noGrp="1"/>
          </p:cNvSpPr>
          <p:nvPr>
            <p:ph type="body" sz="quarter" idx="13" hasCustomPrompt="1"/>
          </p:nvPr>
        </p:nvSpPr>
        <p:spPr>
          <a:xfrm>
            <a:off x="6083299" y="1338628"/>
            <a:ext cx="5333999" cy="256445"/>
          </a:xfrm>
        </p:spPr>
        <p:txBody>
          <a:bodyPr>
            <a:noAutofit/>
          </a:bodyPr>
          <a:lstStyle>
            <a:lvl1pPr marL="0" indent="0">
              <a:lnSpc>
                <a:spcPts val="1500"/>
              </a:lnSpc>
              <a:buNone/>
              <a:defRPr sz="1400" spc="100" baseline="0">
                <a:solidFill>
                  <a:schemeClr val="tx2"/>
                </a:solidFill>
                <a:latin typeface="Lato Black" panose="020F0A02020204030203"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CONTACT US:</a:t>
            </a:r>
          </a:p>
        </p:txBody>
      </p:sp>
      <p:sp>
        <p:nvSpPr>
          <p:cNvPr id="14" name="Text Placeholder 13"/>
          <p:cNvSpPr>
            <a:spLocks noGrp="1"/>
          </p:cNvSpPr>
          <p:nvPr>
            <p:ph type="body" sz="quarter" idx="14" hasCustomPrompt="1"/>
          </p:nvPr>
        </p:nvSpPr>
        <p:spPr>
          <a:xfrm>
            <a:off x="6083298" y="1595073"/>
            <a:ext cx="5334001" cy="381000"/>
          </a:xfrm>
        </p:spPr>
        <p:txBody>
          <a:bodyPr>
            <a:noAutofit/>
          </a:bodyPr>
          <a:lstStyle>
            <a:lvl1pPr marL="0" indent="0">
              <a:buNone/>
              <a:defRPr sz="2000">
                <a:latin typeface="Lato Black" panose="020F0A02020204030203" pitchFamily="34" charset="0"/>
              </a:defRPr>
            </a:lvl1pPr>
            <a:lvl2pPr marL="457200" indent="0">
              <a:buNone/>
              <a:defRPr sz="3000">
                <a:latin typeface="Lato Black" panose="020F0A02020204030203" pitchFamily="34" charset="0"/>
              </a:defRPr>
            </a:lvl2pPr>
            <a:lvl3pPr marL="914400" indent="0">
              <a:buNone/>
              <a:defRPr sz="3000">
                <a:latin typeface="Lato Black" panose="020F0A02020204030203" pitchFamily="34" charset="0"/>
              </a:defRPr>
            </a:lvl3pPr>
            <a:lvl4pPr marL="1371600" indent="0">
              <a:buNone/>
              <a:defRPr sz="3000">
                <a:latin typeface="Lato Black" panose="020F0A02020204030203" pitchFamily="34" charset="0"/>
              </a:defRPr>
            </a:lvl4pPr>
            <a:lvl5pPr marL="1828800" indent="0">
              <a:buNone/>
              <a:defRPr sz="3000">
                <a:latin typeface="Lato Black" panose="020F0A02020204030203" pitchFamily="34" charset="0"/>
              </a:defRPr>
            </a:lvl5pPr>
          </a:lstStyle>
          <a:p>
            <a:pPr lvl="0"/>
            <a:r>
              <a:rPr lang="en-US" dirty="0"/>
              <a:t>webinars@frontlinetechnologies.com</a:t>
            </a:r>
          </a:p>
        </p:txBody>
      </p:sp>
      <p:sp>
        <p:nvSpPr>
          <p:cNvPr id="15" name="Text Placeholder 10"/>
          <p:cNvSpPr>
            <a:spLocks noGrp="1"/>
          </p:cNvSpPr>
          <p:nvPr>
            <p:ph type="body" sz="quarter" idx="15" hasCustomPrompt="1"/>
          </p:nvPr>
        </p:nvSpPr>
        <p:spPr>
          <a:xfrm>
            <a:off x="6083299" y="2214928"/>
            <a:ext cx="5333999" cy="256445"/>
          </a:xfrm>
        </p:spPr>
        <p:txBody>
          <a:bodyPr>
            <a:noAutofit/>
          </a:bodyPr>
          <a:lstStyle>
            <a:lvl1pPr marL="0" indent="0">
              <a:lnSpc>
                <a:spcPts val="1500"/>
              </a:lnSpc>
              <a:buNone/>
              <a:defRPr sz="1400" spc="100" baseline="0">
                <a:solidFill>
                  <a:schemeClr val="tx2"/>
                </a:solidFill>
                <a:latin typeface="Lato Black" panose="020F0A02020204030203" pitchFamily="34"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VISIT US:</a:t>
            </a:r>
          </a:p>
        </p:txBody>
      </p:sp>
      <p:sp>
        <p:nvSpPr>
          <p:cNvPr id="16" name="Text Placeholder 13"/>
          <p:cNvSpPr>
            <a:spLocks noGrp="1"/>
          </p:cNvSpPr>
          <p:nvPr>
            <p:ph type="body" sz="quarter" idx="16" hasCustomPrompt="1"/>
          </p:nvPr>
        </p:nvSpPr>
        <p:spPr>
          <a:xfrm>
            <a:off x="6083298" y="2471373"/>
            <a:ext cx="5334001" cy="381000"/>
          </a:xfrm>
        </p:spPr>
        <p:txBody>
          <a:bodyPr>
            <a:noAutofit/>
          </a:bodyPr>
          <a:lstStyle>
            <a:lvl1pPr marL="0" indent="0">
              <a:buNone/>
              <a:defRPr sz="2000">
                <a:latin typeface="Lato Black" panose="020F0A02020204030203" pitchFamily="34" charset="0"/>
              </a:defRPr>
            </a:lvl1pPr>
            <a:lvl2pPr marL="457200" indent="0">
              <a:buNone/>
              <a:defRPr sz="3000">
                <a:latin typeface="Lato Black" panose="020F0A02020204030203" pitchFamily="34" charset="0"/>
              </a:defRPr>
            </a:lvl2pPr>
            <a:lvl3pPr marL="914400" indent="0">
              <a:buNone/>
              <a:defRPr sz="3000">
                <a:latin typeface="Lato Black" panose="020F0A02020204030203" pitchFamily="34" charset="0"/>
              </a:defRPr>
            </a:lvl3pPr>
            <a:lvl4pPr marL="1371600" indent="0">
              <a:buNone/>
              <a:defRPr sz="3000">
                <a:latin typeface="Lato Black" panose="020F0A02020204030203" pitchFamily="34" charset="0"/>
              </a:defRPr>
            </a:lvl4pPr>
            <a:lvl5pPr marL="1828800" indent="0">
              <a:buNone/>
              <a:defRPr sz="3000">
                <a:latin typeface="Lato Black" panose="020F0A02020204030203" pitchFamily="34" charset="0"/>
              </a:defRPr>
            </a:lvl5pPr>
          </a:lstStyle>
          <a:p>
            <a:pPr lvl="0"/>
            <a:r>
              <a:rPr lang="en-US" dirty="0"/>
              <a:t>www.frontlinek12.com</a:t>
            </a:r>
          </a:p>
        </p:txBody>
      </p:sp>
    </p:spTree>
    <p:extLst>
      <p:ext uri="{BB962C8B-B14F-4D97-AF65-F5344CB8AC3E}">
        <p14:creationId xmlns:p14="http://schemas.microsoft.com/office/powerpoint/2010/main" val="2607565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8000"/>
          </a:xfrm>
          <a:prstGeom prst="rect">
            <a:avLst/>
          </a:prstGeom>
        </p:spPr>
      </p:pic>
      <p:sp>
        <p:nvSpPr>
          <p:cNvPr id="8" name="Date Placeholder 1"/>
          <p:cNvSpPr>
            <a:spLocks noGrp="1"/>
          </p:cNvSpPr>
          <p:nvPr>
            <p:ph type="dt" sz="half" idx="10"/>
          </p:nvPr>
        </p:nvSpPr>
        <p:spPr>
          <a:xfrm>
            <a:off x="9715500" y="6400800"/>
            <a:ext cx="1524000" cy="182880"/>
          </a:xfrm>
        </p:spPr>
        <p:txBody>
          <a:bodyPr/>
          <a:lstStyle/>
          <a:p>
            <a:fld id="{D11896CF-939E-1442-A040-98954E8E7D04}" type="datetime4">
              <a:rPr lang="en-US" smtClean="0"/>
              <a:t>March 2, 2022</a:t>
            </a:fld>
            <a:endParaRPr lang="en-US"/>
          </a:p>
        </p:txBody>
      </p:sp>
      <p:sp>
        <p:nvSpPr>
          <p:cNvPr id="9" name="Footer Placeholder 2"/>
          <p:cNvSpPr>
            <a:spLocks noGrp="1"/>
          </p:cNvSpPr>
          <p:nvPr>
            <p:ph type="ftr" sz="quarter" idx="11"/>
          </p:nvPr>
        </p:nvSpPr>
        <p:spPr>
          <a:xfrm>
            <a:off x="6972300" y="6400800"/>
            <a:ext cx="2743200" cy="182880"/>
          </a:xfrm>
        </p:spPr>
        <p:txBody>
          <a:bodyPr/>
          <a:lstStyle/>
          <a:p>
            <a:r>
              <a:rPr lang="en-US"/>
              <a:t>©2021 Frontline Education Confidential &amp; Proprietary</a:t>
            </a:r>
          </a:p>
        </p:txBody>
      </p:sp>
    </p:spTree>
    <p:extLst>
      <p:ext uri="{BB962C8B-B14F-4D97-AF65-F5344CB8AC3E}">
        <p14:creationId xmlns:p14="http://schemas.microsoft.com/office/powerpoint/2010/main" val="17736750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698B1-3A5B-4B42-A7C8-45EF4565DF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2D8D96-D08E-4F7E-B7F7-C86A02CDDF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393F71-1049-4BCB-82BF-342E9B3607B4}"/>
              </a:ext>
            </a:extLst>
          </p:cNvPr>
          <p:cNvSpPr>
            <a:spLocks noGrp="1"/>
          </p:cNvSpPr>
          <p:nvPr>
            <p:ph type="dt" sz="half" idx="10"/>
          </p:nvPr>
        </p:nvSpPr>
        <p:spPr/>
        <p:txBody>
          <a:bodyPr/>
          <a:lstStyle/>
          <a:p>
            <a:fld id="{DA227463-CE00-4B6D-8849-D1FF13F0DFA6}" type="datetimeFigureOut">
              <a:rPr lang="en-US" smtClean="0"/>
              <a:t>3/2/2022</a:t>
            </a:fld>
            <a:endParaRPr lang="en-US"/>
          </a:p>
        </p:txBody>
      </p:sp>
      <p:sp>
        <p:nvSpPr>
          <p:cNvPr id="5" name="Footer Placeholder 4">
            <a:extLst>
              <a:ext uri="{FF2B5EF4-FFF2-40B4-BE49-F238E27FC236}">
                <a16:creationId xmlns:a16="http://schemas.microsoft.com/office/drawing/2014/main" id="{EEACB4A2-8DA5-4C2A-A953-5E86343E8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B1231-6282-4BDA-88C6-DB67EFECF643}"/>
              </a:ext>
            </a:extLst>
          </p:cNvPr>
          <p:cNvSpPr>
            <a:spLocks noGrp="1"/>
          </p:cNvSpPr>
          <p:nvPr>
            <p:ph type="sldNum" sz="quarter" idx="12"/>
          </p:nvPr>
        </p:nvSpPr>
        <p:spPr/>
        <p:txBody>
          <a:bodyPr/>
          <a:lstStyle/>
          <a:p>
            <a:fld id="{C81540A2-8854-46E9-80FE-2A21C181A965}" type="slidenum">
              <a:rPr lang="en-US" smtClean="0"/>
              <a:t>‹#›</a:t>
            </a:fld>
            <a:endParaRPr lang="en-US"/>
          </a:p>
        </p:txBody>
      </p:sp>
    </p:spTree>
    <p:extLst>
      <p:ext uri="{BB962C8B-B14F-4D97-AF65-F5344CB8AC3E}">
        <p14:creationId xmlns:p14="http://schemas.microsoft.com/office/powerpoint/2010/main" val="3218909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A7D14-87DC-45C2-9502-DA71F58123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3BE04B-D0D6-43D2-8B94-5E4DB1E355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3AF08-ACFF-4C15-B633-FBB8CD4EE3ED}"/>
              </a:ext>
            </a:extLst>
          </p:cNvPr>
          <p:cNvSpPr>
            <a:spLocks noGrp="1"/>
          </p:cNvSpPr>
          <p:nvPr>
            <p:ph type="dt" sz="half" idx="10"/>
          </p:nvPr>
        </p:nvSpPr>
        <p:spPr/>
        <p:txBody>
          <a:bodyPr/>
          <a:lstStyle/>
          <a:p>
            <a:fld id="{DA227463-CE00-4B6D-8849-D1FF13F0DFA6}" type="datetimeFigureOut">
              <a:rPr lang="en-US" smtClean="0"/>
              <a:t>3/2/2022</a:t>
            </a:fld>
            <a:endParaRPr lang="en-US"/>
          </a:p>
        </p:txBody>
      </p:sp>
      <p:sp>
        <p:nvSpPr>
          <p:cNvPr id="5" name="Footer Placeholder 4">
            <a:extLst>
              <a:ext uri="{FF2B5EF4-FFF2-40B4-BE49-F238E27FC236}">
                <a16:creationId xmlns:a16="http://schemas.microsoft.com/office/drawing/2014/main" id="{B5C5EE69-9E42-4B74-B169-25D5809210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4C4697-AEBF-42A5-B099-8B5DBDA536E2}"/>
              </a:ext>
            </a:extLst>
          </p:cNvPr>
          <p:cNvSpPr>
            <a:spLocks noGrp="1"/>
          </p:cNvSpPr>
          <p:nvPr>
            <p:ph type="sldNum" sz="quarter" idx="12"/>
          </p:nvPr>
        </p:nvSpPr>
        <p:spPr/>
        <p:txBody>
          <a:bodyPr/>
          <a:lstStyle/>
          <a:p>
            <a:fld id="{C81540A2-8854-46E9-80FE-2A21C181A965}" type="slidenum">
              <a:rPr lang="en-US" smtClean="0"/>
              <a:t>‹#›</a:t>
            </a:fld>
            <a:endParaRPr lang="en-US"/>
          </a:p>
        </p:txBody>
      </p:sp>
    </p:spTree>
    <p:extLst>
      <p:ext uri="{BB962C8B-B14F-4D97-AF65-F5344CB8AC3E}">
        <p14:creationId xmlns:p14="http://schemas.microsoft.com/office/powerpoint/2010/main" val="1008934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7E738-3E66-425C-9513-DF7B5E7AB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F4B1F-E043-4DE0-9D66-A76E9F79D2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2F5D51-0E25-4394-BF47-6499C1F7F113}"/>
              </a:ext>
            </a:extLst>
          </p:cNvPr>
          <p:cNvSpPr>
            <a:spLocks noGrp="1"/>
          </p:cNvSpPr>
          <p:nvPr>
            <p:ph type="dt" sz="half" idx="10"/>
          </p:nvPr>
        </p:nvSpPr>
        <p:spPr/>
        <p:txBody>
          <a:bodyPr/>
          <a:lstStyle/>
          <a:p>
            <a:fld id="{DA227463-CE00-4B6D-8849-D1FF13F0DFA6}" type="datetimeFigureOut">
              <a:rPr lang="en-US" smtClean="0"/>
              <a:t>3/2/2022</a:t>
            </a:fld>
            <a:endParaRPr lang="en-US"/>
          </a:p>
        </p:txBody>
      </p:sp>
      <p:sp>
        <p:nvSpPr>
          <p:cNvPr id="5" name="Footer Placeholder 4">
            <a:extLst>
              <a:ext uri="{FF2B5EF4-FFF2-40B4-BE49-F238E27FC236}">
                <a16:creationId xmlns:a16="http://schemas.microsoft.com/office/drawing/2014/main" id="{2DC99B4E-E53D-4E4F-92B4-1267785F2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1C3DE-7B28-4BC4-89D7-3D6598862DA0}"/>
              </a:ext>
            </a:extLst>
          </p:cNvPr>
          <p:cNvSpPr>
            <a:spLocks noGrp="1"/>
          </p:cNvSpPr>
          <p:nvPr>
            <p:ph type="sldNum" sz="quarter" idx="12"/>
          </p:nvPr>
        </p:nvSpPr>
        <p:spPr/>
        <p:txBody>
          <a:bodyPr/>
          <a:lstStyle/>
          <a:p>
            <a:fld id="{C81540A2-8854-46E9-80FE-2A21C181A965}" type="slidenum">
              <a:rPr lang="en-US" smtClean="0"/>
              <a:t>‹#›</a:t>
            </a:fld>
            <a:endParaRPr lang="en-US"/>
          </a:p>
        </p:txBody>
      </p:sp>
    </p:spTree>
    <p:extLst>
      <p:ext uri="{BB962C8B-B14F-4D97-AF65-F5344CB8AC3E}">
        <p14:creationId xmlns:p14="http://schemas.microsoft.com/office/powerpoint/2010/main" val="36403572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71984-CF42-4A16-80B5-956CAABDF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CBF51F-FD99-460E-B3D5-F605C97DBA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0A66E1-9BE0-4CBB-80BF-28B7F2CAFA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B17074-1097-4277-B045-7A64C0A346A8}"/>
              </a:ext>
            </a:extLst>
          </p:cNvPr>
          <p:cNvSpPr>
            <a:spLocks noGrp="1"/>
          </p:cNvSpPr>
          <p:nvPr>
            <p:ph type="dt" sz="half" idx="10"/>
          </p:nvPr>
        </p:nvSpPr>
        <p:spPr/>
        <p:txBody>
          <a:bodyPr/>
          <a:lstStyle/>
          <a:p>
            <a:fld id="{DA227463-CE00-4B6D-8849-D1FF13F0DFA6}" type="datetimeFigureOut">
              <a:rPr lang="en-US" smtClean="0"/>
              <a:t>3/2/2022</a:t>
            </a:fld>
            <a:endParaRPr lang="en-US"/>
          </a:p>
        </p:txBody>
      </p:sp>
      <p:sp>
        <p:nvSpPr>
          <p:cNvPr id="6" name="Footer Placeholder 5">
            <a:extLst>
              <a:ext uri="{FF2B5EF4-FFF2-40B4-BE49-F238E27FC236}">
                <a16:creationId xmlns:a16="http://schemas.microsoft.com/office/drawing/2014/main" id="{FE9F094E-BA3A-414C-B408-62CEAB3323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C95419-EE33-40B6-BD58-DBB4C858F7DF}"/>
              </a:ext>
            </a:extLst>
          </p:cNvPr>
          <p:cNvSpPr>
            <a:spLocks noGrp="1"/>
          </p:cNvSpPr>
          <p:nvPr>
            <p:ph type="sldNum" sz="quarter" idx="12"/>
          </p:nvPr>
        </p:nvSpPr>
        <p:spPr/>
        <p:txBody>
          <a:bodyPr/>
          <a:lstStyle/>
          <a:p>
            <a:fld id="{C81540A2-8854-46E9-80FE-2A21C181A965}" type="slidenum">
              <a:rPr lang="en-US" smtClean="0"/>
              <a:t>‹#›</a:t>
            </a:fld>
            <a:endParaRPr lang="en-US"/>
          </a:p>
        </p:txBody>
      </p:sp>
    </p:spTree>
    <p:extLst>
      <p:ext uri="{BB962C8B-B14F-4D97-AF65-F5344CB8AC3E}">
        <p14:creationId xmlns:p14="http://schemas.microsoft.com/office/powerpoint/2010/main" val="5569275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6E79D-E58F-4517-BFA8-92C914355A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6433A3-7EC4-4DEC-99B8-4863432B7A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86DC46-4362-4EDF-BEA2-84335EE1A0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6FF54-DED0-41DB-A73E-4C9AC57A05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F9B6FE-47BA-42A7-8512-36BDD8B56A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59D535-8FEF-41A5-A4CE-708DA8788DB2}"/>
              </a:ext>
            </a:extLst>
          </p:cNvPr>
          <p:cNvSpPr>
            <a:spLocks noGrp="1"/>
          </p:cNvSpPr>
          <p:nvPr>
            <p:ph type="dt" sz="half" idx="10"/>
          </p:nvPr>
        </p:nvSpPr>
        <p:spPr/>
        <p:txBody>
          <a:bodyPr/>
          <a:lstStyle/>
          <a:p>
            <a:fld id="{DA227463-CE00-4B6D-8849-D1FF13F0DFA6}" type="datetimeFigureOut">
              <a:rPr lang="en-US" smtClean="0"/>
              <a:t>3/2/2022</a:t>
            </a:fld>
            <a:endParaRPr lang="en-US"/>
          </a:p>
        </p:txBody>
      </p:sp>
      <p:sp>
        <p:nvSpPr>
          <p:cNvPr id="8" name="Footer Placeholder 7">
            <a:extLst>
              <a:ext uri="{FF2B5EF4-FFF2-40B4-BE49-F238E27FC236}">
                <a16:creationId xmlns:a16="http://schemas.microsoft.com/office/drawing/2014/main" id="{34FC281C-0434-49F1-B1AA-7202D446F5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45BEC3-CE6B-482E-BB4A-A71C66871D61}"/>
              </a:ext>
            </a:extLst>
          </p:cNvPr>
          <p:cNvSpPr>
            <a:spLocks noGrp="1"/>
          </p:cNvSpPr>
          <p:nvPr>
            <p:ph type="sldNum" sz="quarter" idx="12"/>
          </p:nvPr>
        </p:nvSpPr>
        <p:spPr/>
        <p:txBody>
          <a:bodyPr/>
          <a:lstStyle/>
          <a:p>
            <a:fld id="{C81540A2-8854-46E9-80FE-2A21C181A965}" type="slidenum">
              <a:rPr lang="en-US" smtClean="0"/>
              <a:t>‹#›</a:t>
            </a:fld>
            <a:endParaRPr lang="en-US"/>
          </a:p>
        </p:txBody>
      </p:sp>
    </p:spTree>
    <p:extLst>
      <p:ext uri="{BB962C8B-B14F-4D97-AF65-F5344CB8AC3E}">
        <p14:creationId xmlns:p14="http://schemas.microsoft.com/office/powerpoint/2010/main" val="19024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FCE99-DB4B-44CF-9FB8-E0918A2626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C0904A-255A-42E7-B501-B6CFFEB09A70}"/>
              </a:ext>
            </a:extLst>
          </p:cNvPr>
          <p:cNvSpPr>
            <a:spLocks noGrp="1"/>
          </p:cNvSpPr>
          <p:nvPr>
            <p:ph type="dt" sz="half" idx="10"/>
          </p:nvPr>
        </p:nvSpPr>
        <p:spPr/>
        <p:txBody>
          <a:bodyPr/>
          <a:lstStyle/>
          <a:p>
            <a:fld id="{DA227463-CE00-4B6D-8849-D1FF13F0DFA6}" type="datetimeFigureOut">
              <a:rPr lang="en-US" smtClean="0"/>
              <a:t>3/2/2022</a:t>
            </a:fld>
            <a:endParaRPr lang="en-US"/>
          </a:p>
        </p:txBody>
      </p:sp>
      <p:sp>
        <p:nvSpPr>
          <p:cNvPr id="4" name="Footer Placeholder 3">
            <a:extLst>
              <a:ext uri="{FF2B5EF4-FFF2-40B4-BE49-F238E27FC236}">
                <a16:creationId xmlns:a16="http://schemas.microsoft.com/office/drawing/2014/main" id="{6F67B79A-E1CE-439A-B2D1-04AC0FEB61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BE255B-EF11-4874-A0AE-694E96195FE2}"/>
              </a:ext>
            </a:extLst>
          </p:cNvPr>
          <p:cNvSpPr>
            <a:spLocks noGrp="1"/>
          </p:cNvSpPr>
          <p:nvPr>
            <p:ph type="sldNum" sz="quarter" idx="12"/>
          </p:nvPr>
        </p:nvSpPr>
        <p:spPr/>
        <p:txBody>
          <a:bodyPr/>
          <a:lstStyle/>
          <a:p>
            <a:fld id="{C81540A2-8854-46E9-80FE-2A21C181A965}" type="slidenum">
              <a:rPr lang="en-US" smtClean="0"/>
              <a:t>‹#›</a:t>
            </a:fld>
            <a:endParaRPr lang="en-US"/>
          </a:p>
        </p:txBody>
      </p:sp>
    </p:spTree>
    <p:extLst>
      <p:ext uri="{BB962C8B-B14F-4D97-AF65-F5344CB8AC3E}">
        <p14:creationId xmlns:p14="http://schemas.microsoft.com/office/powerpoint/2010/main" val="3201354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BFBCC0-ACE8-45E2-BEF7-55A9046BC3BA}"/>
              </a:ext>
            </a:extLst>
          </p:cNvPr>
          <p:cNvSpPr>
            <a:spLocks noGrp="1"/>
          </p:cNvSpPr>
          <p:nvPr>
            <p:ph type="dt" sz="half" idx="10"/>
          </p:nvPr>
        </p:nvSpPr>
        <p:spPr/>
        <p:txBody>
          <a:bodyPr/>
          <a:lstStyle/>
          <a:p>
            <a:fld id="{DA227463-CE00-4B6D-8849-D1FF13F0DFA6}" type="datetimeFigureOut">
              <a:rPr lang="en-US" smtClean="0"/>
              <a:t>3/2/2022</a:t>
            </a:fld>
            <a:endParaRPr lang="en-US"/>
          </a:p>
        </p:txBody>
      </p:sp>
      <p:sp>
        <p:nvSpPr>
          <p:cNvPr id="3" name="Footer Placeholder 2">
            <a:extLst>
              <a:ext uri="{FF2B5EF4-FFF2-40B4-BE49-F238E27FC236}">
                <a16:creationId xmlns:a16="http://schemas.microsoft.com/office/drawing/2014/main" id="{48D967EC-7D0E-4857-97E7-6EC4520E96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4CA3FD-9502-4FF8-8D3D-5F3E046A343D}"/>
              </a:ext>
            </a:extLst>
          </p:cNvPr>
          <p:cNvSpPr>
            <a:spLocks noGrp="1"/>
          </p:cNvSpPr>
          <p:nvPr>
            <p:ph type="sldNum" sz="quarter" idx="12"/>
          </p:nvPr>
        </p:nvSpPr>
        <p:spPr/>
        <p:txBody>
          <a:bodyPr/>
          <a:lstStyle/>
          <a:p>
            <a:fld id="{C81540A2-8854-46E9-80FE-2A21C181A965}" type="slidenum">
              <a:rPr lang="en-US" smtClean="0"/>
              <a:t>‹#›</a:t>
            </a:fld>
            <a:endParaRPr lang="en-US"/>
          </a:p>
        </p:txBody>
      </p:sp>
    </p:spTree>
    <p:extLst>
      <p:ext uri="{BB962C8B-B14F-4D97-AF65-F5344CB8AC3E}">
        <p14:creationId xmlns:p14="http://schemas.microsoft.com/office/powerpoint/2010/main" val="1354006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
            <a:ext cx="12191673"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fld id="{17CF72FA-C465-7748-82ED-0306624C7A62}" type="datetime4">
              <a:rPr lang="en-US" smtClean="0"/>
              <a:t>March 2, 2022</a:t>
            </a:fld>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©2021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DATE:		MONTH XX, XXXX</a:t>
            </a:r>
          </a:p>
          <a:p>
            <a:pPr lvl="0"/>
            <a:r>
              <a:rPr lang="en-US" dirty="0"/>
              <a:t>PRESENTED TO:	FIRSTNAME LASTNAME</a:t>
            </a:r>
          </a:p>
          <a:p>
            <a:pPr lvl="0"/>
            <a:r>
              <a:rPr lang="en-US" dirty="0"/>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dirty="0"/>
              <a:t>Click to insert partner logo.</a:t>
            </a:r>
          </a:p>
        </p:txBody>
      </p:sp>
      <p:sp>
        <p:nvSpPr>
          <p:cNvPr id="10"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bg2"/>
                </a:solidFill>
              </a:defRPr>
            </a:lvl1pPr>
          </a:lstStyle>
          <a:p>
            <a:r>
              <a:rPr lang="en-US" dirty="0"/>
              <a:t>Title of Presentation</a:t>
            </a:r>
            <a:br>
              <a:rPr lang="en-US" dirty="0"/>
            </a:br>
            <a:r>
              <a:rPr lang="en-US" dirty="0"/>
              <a:t>Second Line Optional</a:t>
            </a:r>
          </a:p>
        </p:txBody>
      </p:sp>
      <p:sp>
        <p:nvSpPr>
          <p:cNvPr id="18"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Subhead Optional</a:t>
            </a:r>
          </a:p>
          <a:p>
            <a:r>
              <a:rPr lang="en-US" dirty="0"/>
              <a:t>Second Line Optional</a:t>
            </a:r>
          </a:p>
        </p:txBody>
      </p:sp>
    </p:spTree>
    <p:extLst>
      <p:ext uri="{BB962C8B-B14F-4D97-AF65-F5344CB8AC3E}">
        <p14:creationId xmlns:p14="http://schemas.microsoft.com/office/powerpoint/2010/main" val="14838740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D562-D5D3-4BE2-8E88-33F5EB063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48337F-C5F6-4062-A4D8-21E76D4603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076501-3402-4204-BBCD-F3A44B639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4224F-DD4F-4333-8CC4-A7683CF54750}"/>
              </a:ext>
            </a:extLst>
          </p:cNvPr>
          <p:cNvSpPr>
            <a:spLocks noGrp="1"/>
          </p:cNvSpPr>
          <p:nvPr>
            <p:ph type="dt" sz="half" idx="10"/>
          </p:nvPr>
        </p:nvSpPr>
        <p:spPr/>
        <p:txBody>
          <a:bodyPr/>
          <a:lstStyle/>
          <a:p>
            <a:fld id="{DA227463-CE00-4B6D-8849-D1FF13F0DFA6}" type="datetimeFigureOut">
              <a:rPr lang="en-US" smtClean="0"/>
              <a:t>3/2/2022</a:t>
            </a:fld>
            <a:endParaRPr lang="en-US"/>
          </a:p>
        </p:txBody>
      </p:sp>
      <p:sp>
        <p:nvSpPr>
          <p:cNvPr id="6" name="Footer Placeholder 5">
            <a:extLst>
              <a:ext uri="{FF2B5EF4-FFF2-40B4-BE49-F238E27FC236}">
                <a16:creationId xmlns:a16="http://schemas.microsoft.com/office/drawing/2014/main" id="{47B3A832-8210-499B-A2D2-D6772CB416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E2F6B4-E896-4B9E-8650-543E6E74828C}"/>
              </a:ext>
            </a:extLst>
          </p:cNvPr>
          <p:cNvSpPr>
            <a:spLocks noGrp="1"/>
          </p:cNvSpPr>
          <p:nvPr>
            <p:ph type="sldNum" sz="quarter" idx="12"/>
          </p:nvPr>
        </p:nvSpPr>
        <p:spPr/>
        <p:txBody>
          <a:bodyPr/>
          <a:lstStyle/>
          <a:p>
            <a:fld id="{C81540A2-8854-46E9-80FE-2A21C181A965}" type="slidenum">
              <a:rPr lang="en-US" smtClean="0"/>
              <a:t>‹#›</a:t>
            </a:fld>
            <a:endParaRPr lang="en-US"/>
          </a:p>
        </p:txBody>
      </p:sp>
    </p:spTree>
    <p:extLst>
      <p:ext uri="{BB962C8B-B14F-4D97-AF65-F5344CB8AC3E}">
        <p14:creationId xmlns:p14="http://schemas.microsoft.com/office/powerpoint/2010/main" val="21174907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16D6-869B-49DD-B1C2-7BBEE176E2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CA9EC-204C-4733-AD14-2A6F267034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650144-D1DE-44E6-B8F0-4EC455A6A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2018A0-7209-4F8D-AE7B-1A1640D8F147}"/>
              </a:ext>
            </a:extLst>
          </p:cNvPr>
          <p:cNvSpPr>
            <a:spLocks noGrp="1"/>
          </p:cNvSpPr>
          <p:nvPr>
            <p:ph type="dt" sz="half" idx="10"/>
          </p:nvPr>
        </p:nvSpPr>
        <p:spPr/>
        <p:txBody>
          <a:bodyPr/>
          <a:lstStyle/>
          <a:p>
            <a:fld id="{DA227463-CE00-4B6D-8849-D1FF13F0DFA6}" type="datetimeFigureOut">
              <a:rPr lang="en-US" smtClean="0"/>
              <a:t>3/2/2022</a:t>
            </a:fld>
            <a:endParaRPr lang="en-US"/>
          </a:p>
        </p:txBody>
      </p:sp>
      <p:sp>
        <p:nvSpPr>
          <p:cNvPr id="6" name="Footer Placeholder 5">
            <a:extLst>
              <a:ext uri="{FF2B5EF4-FFF2-40B4-BE49-F238E27FC236}">
                <a16:creationId xmlns:a16="http://schemas.microsoft.com/office/drawing/2014/main" id="{3153022B-315B-4580-87D2-329EE082D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128CA3-E142-4772-A55F-6401DC064401}"/>
              </a:ext>
            </a:extLst>
          </p:cNvPr>
          <p:cNvSpPr>
            <a:spLocks noGrp="1"/>
          </p:cNvSpPr>
          <p:nvPr>
            <p:ph type="sldNum" sz="quarter" idx="12"/>
          </p:nvPr>
        </p:nvSpPr>
        <p:spPr/>
        <p:txBody>
          <a:bodyPr/>
          <a:lstStyle/>
          <a:p>
            <a:fld id="{C81540A2-8854-46E9-80FE-2A21C181A965}" type="slidenum">
              <a:rPr lang="en-US" smtClean="0"/>
              <a:t>‹#›</a:t>
            </a:fld>
            <a:endParaRPr lang="en-US"/>
          </a:p>
        </p:txBody>
      </p:sp>
    </p:spTree>
    <p:extLst>
      <p:ext uri="{BB962C8B-B14F-4D97-AF65-F5344CB8AC3E}">
        <p14:creationId xmlns:p14="http://schemas.microsoft.com/office/powerpoint/2010/main" val="1275294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02ED1-10E7-4F9F-A397-1A5B38DE13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862695-B448-4F62-9D01-5D2BB9FF4E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53992-5577-4A93-9B8F-C0EF9709CE5A}"/>
              </a:ext>
            </a:extLst>
          </p:cNvPr>
          <p:cNvSpPr>
            <a:spLocks noGrp="1"/>
          </p:cNvSpPr>
          <p:nvPr>
            <p:ph type="dt" sz="half" idx="10"/>
          </p:nvPr>
        </p:nvSpPr>
        <p:spPr/>
        <p:txBody>
          <a:bodyPr/>
          <a:lstStyle/>
          <a:p>
            <a:fld id="{DA227463-CE00-4B6D-8849-D1FF13F0DFA6}" type="datetimeFigureOut">
              <a:rPr lang="en-US" smtClean="0"/>
              <a:t>3/2/2022</a:t>
            </a:fld>
            <a:endParaRPr lang="en-US"/>
          </a:p>
        </p:txBody>
      </p:sp>
      <p:sp>
        <p:nvSpPr>
          <p:cNvPr id="5" name="Footer Placeholder 4">
            <a:extLst>
              <a:ext uri="{FF2B5EF4-FFF2-40B4-BE49-F238E27FC236}">
                <a16:creationId xmlns:a16="http://schemas.microsoft.com/office/drawing/2014/main" id="{2F20A49C-EC1B-4494-A090-DE2C74E79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16E403-C5A7-4F58-8D44-A49CB84CF0CD}"/>
              </a:ext>
            </a:extLst>
          </p:cNvPr>
          <p:cNvSpPr>
            <a:spLocks noGrp="1"/>
          </p:cNvSpPr>
          <p:nvPr>
            <p:ph type="sldNum" sz="quarter" idx="12"/>
          </p:nvPr>
        </p:nvSpPr>
        <p:spPr/>
        <p:txBody>
          <a:bodyPr/>
          <a:lstStyle/>
          <a:p>
            <a:fld id="{C81540A2-8854-46E9-80FE-2A21C181A965}" type="slidenum">
              <a:rPr lang="en-US" smtClean="0"/>
              <a:t>‹#›</a:t>
            </a:fld>
            <a:endParaRPr lang="en-US"/>
          </a:p>
        </p:txBody>
      </p:sp>
    </p:spTree>
    <p:extLst>
      <p:ext uri="{BB962C8B-B14F-4D97-AF65-F5344CB8AC3E}">
        <p14:creationId xmlns:p14="http://schemas.microsoft.com/office/powerpoint/2010/main" val="1214660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3EDDF8-7C12-4AB2-8F57-178D3380ED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8E6E36-DDA9-49BE-AEDE-8AC6D8DCDF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3198C-08BB-49F0-8768-F852B3DE06D4}"/>
              </a:ext>
            </a:extLst>
          </p:cNvPr>
          <p:cNvSpPr>
            <a:spLocks noGrp="1"/>
          </p:cNvSpPr>
          <p:nvPr>
            <p:ph type="dt" sz="half" idx="10"/>
          </p:nvPr>
        </p:nvSpPr>
        <p:spPr/>
        <p:txBody>
          <a:bodyPr/>
          <a:lstStyle/>
          <a:p>
            <a:fld id="{DA227463-CE00-4B6D-8849-D1FF13F0DFA6}" type="datetimeFigureOut">
              <a:rPr lang="en-US" smtClean="0"/>
              <a:t>3/2/2022</a:t>
            </a:fld>
            <a:endParaRPr lang="en-US"/>
          </a:p>
        </p:txBody>
      </p:sp>
      <p:sp>
        <p:nvSpPr>
          <p:cNvPr id="5" name="Footer Placeholder 4">
            <a:extLst>
              <a:ext uri="{FF2B5EF4-FFF2-40B4-BE49-F238E27FC236}">
                <a16:creationId xmlns:a16="http://schemas.microsoft.com/office/drawing/2014/main" id="{41E3D7FB-9438-4270-888B-C9B1A2326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7B82A-2100-44D9-9B8B-74B31197774A}"/>
              </a:ext>
            </a:extLst>
          </p:cNvPr>
          <p:cNvSpPr>
            <a:spLocks noGrp="1"/>
          </p:cNvSpPr>
          <p:nvPr>
            <p:ph type="sldNum" sz="quarter" idx="12"/>
          </p:nvPr>
        </p:nvSpPr>
        <p:spPr/>
        <p:txBody>
          <a:bodyPr/>
          <a:lstStyle/>
          <a:p>
            <a:fld id="{C81540A2-8854-46E9-80FE-2A21C181A965}" type="slidenum">
              <a:rPr lang="en-US" smtClean="0"/>
              <a:t>‹#›</a:t>
            </a:fld>
            <a:endParaRPr lang="en-US"/>
          </a:p>
        </p:txBody>
      </p:sp>
    </p:spTree>
    <p:extLst>
      <p:ext uri="{BB962C8B-B14F-4D97-AF65-F5344CB8AC3E}">
        <p14:creationId xmlns:p14="http://schemas.microsoft.com/office/powerpoint/2010/main" val="2178563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4" cy="6857999"/>
          </a:xfrm>
          <a:prstGeom prst="rect">
            <a:avLst/>
          </a:prstGeom>
        </p:spPr>
      </p:pic>
      <p:sp>
        <p:nvSpPr>
          <p:cNvPr id="4" name="Date Placeholder 3"/>
          <p:cNvSpPr>
            <a:spLocks noGrp="1"/>
          </p:cNvSpPr>
          <p:nvPr>
            <p:ph type="dt" sz="half" idx="10"/>
          </p:nvPr>
        </p:nvSpPr>
        <p:spPr>
          <a:xfrm>
            <a:off x="9715500" y="6400800"/>
            <a:ext cx="1727200" cy="182880"/>
          </a:xfrm>
        </p:spPr>
        <p:txBody>
          <a:bodyPr/>
          <a:lstStyle/>
          <a:p>
            <a:fld id="{EB95F849-8FF2-0E44-BA10-84EAE1493339}" type="datetime4">
              <a:rPr lang="en-US" smtClean="0"/>
              <a:t>March 2, 2022</a:t>
            </a:fld>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©2021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DATE:		MONTH XX, XXXX</a:t>
            </a:r>
          </a:p>
          <a:p>
            <a:pPr lvl="0"/>
            <a:r>
              <a:rPr lang="en-US" dirty="0"/>
              <a:t>PRESENTED TO:	FIRSTNAME LASTNAME</a:t>
            </a:r>
          </a:p>
          <a:p>
            <a:pPr lvl="0"/>
            <a:r>
              <a:rPr lang="en-US" dirty="0"/>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dirty="0"/>
              <a:t>Click to insert partner logo.</a:t>
            </a:r>
          </a:p>
        </p:txBody>
      </p:sp>
      <p:sp>
        <p:nvSpPr>
          <p:cNvPr id="10" name="Title 1"/>
          <p:cNvSpPr>
            <a:spLocks noGrp="1"/>
          </p:cNvSpPr>
          <p:nvPr>
            <p:ph type="ctrTitle" hasCustomPrompt="1"/>
          </p:nvPr>
        </p:nvSpPr>
        <p:spPr>
          <a:xfrm>
            <a:off x="731520" y="818979"/>
            <a:ext cx="8229600" cy="1544638"/>
          </a:xfrm>
        </p:spPr>
        <p:txBody>
          <a:bodyPr anchor="t" anchorCtr="0">
            <a:noAutofit/>
          </a:bodyPr>
          <a:lstStyle>
            <a:lvl1pPr algn="l">
              <a:lnSpc>
                <a:spcPts val="5500"/>
              </a:lnSpc>
              <a:defRPr sz="5000">
                <a:solidFill>
                  <a:schemeClr val="accent3">
                    <a:lumMod val="20000"/>
                    <a:lumOff val="80000"/>
                  </a:schemeClr>
                </a:solidFill>
              </a:defRPr>
            </a:lvl1pPr>
          </a:lstStyle>
          <a:p>
            <a:r>
              <a:rPr lang="en-US" dirty="0"/>
              <a:t>Title of Presentation</a:t>
            </a:r>
            <a:br>
              <a:rPr lang="en-US" dirty="0"/>
            </a:br>
            <a:r>
              <a:rPr lang="en-US" dirty="0"/>
              <a:t>Second Line Optional</a:t>
            </a:r>
          </a:p>
        </p:txBody>
      </p:sp>
      <p:sp>
        <p:nvSpPr>
          <p:cNvPr id="12" name="Subtitle 2"/>
          <p:cNvSpPr>
            <a:spLocks noGrp="1"/>
          </p:cNvSpPr>
          <p:nvPr>
            <p:ph type="subTitle" idx="1" hasCustomPrompt="1"/>
          </p:nvPr>
        </p:nvSpPr>
        <p:spPr>
          <a:xfrm>
            <a:off x="731520" y="2446167"/>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Subhead Optional</a:t>
            </a:r>
          </a:p>
          <a:p>
            <a:r>
              <a:rPr lang="en-US" dirty="0"/>
              <a:t>Second Line Optional</a:t>
            </a:r>
          </a:p>
        </p:txBody>
      </p:sp>
    </p:spTree>
    <p:extLst>
      <p:ext uri="{BB962C8B-B14F-4D97-AF65-F5344CB8AC3E}">
        <p14:creationId xmlns:p14="http://schemas.microsoft.com/office/powerpoint/2010/main" val="726653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fld id="{05FB0C15-DB62-464D-A1F3-480F5D1F5670}" type="datetime4">
              <a:rPr lang="en-US" smtClean="0"/>
              <a:t>March 2, 2022</a:t>
            </a:fld>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©2021 Frontline Education Confidential &amp; Proprietary</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dirty="0"/>
              <a:t>Click to insert partner logo.</a:t>
            </a:r>
          </a:p>
        </p:txBody>
      </p:sp>
      <p:sp>
        <p:nvSpPr>
          <p:cNvPr id="17" name="Title 1"/>
          <p:cNvSpPr>
            <a:spLocks noGrp="1"/>
          </p:cNvSpPr>
          <p:nvPr>
            <p:ph type="ctrTitle" hasCustomPrompt="1"/>
          </p:nvPr>
        </p:nvSpPr>
        <p:spPr>
          <a:xfrm>
            <a:off x="731520" y="691974"/>
            <a:ext cx="8229600" cy="1544638"/>
          </a:xfrm>
        </p:spPr>
        <p:txBody>
          <a:bodyPr anchor="t" anchorCtr="0">
            <a:noAutofit/>
          </a:bodyPr>
          <a:lstStyle>
            <a:lvl1pPr algn="l">
              <a:lnSpc>
                <a:spcPts val="5500"/>
              </a:lnSpc>
              <a:defRPr sz="5000">
                <a:solidFill>
                  <a:schemeClr val="accent3">
                    <a:lumMod val="20000"/>
                    <a:lumOff val="80000"/>
                  </a:schemeClr>
                </a:solidFill>
              </a:defRPr>
            </a:lvl1pPr>
          </a:lstStyle>
          <a:p>
            <a:r>
              <a:rPr lang="en-US" dirty="0"/>
              <a:t>Title of Presentation</a:t>
            </a:r>
            <a:br>
              <a:rPr lang="en-US" dirty="0"/>
            </a:br>
            <a:r>
              <a:rPr lang="en-US" dirty="0"/>
              <a:t>Second Line Optional</a:t>
            </a:r>
          </a:p>
        </p:txBody>
      </p:sp>
      <p:sp>
        <p:nvSpPr>
          <p:cNvPr id="18" name="Subtitle 2"/>
          <p:cNvSpPr>
            <a:spLocks noGrp="1"/>
          </p:cNvSpPr>
          <p:nvPr>
            <p:ph type="subTitle" idx="1" hasCustomPrompt="1"/>
          </p:nvPr>
        </p:nvSpPr>
        <p:spPr>
          <a:xfrm>
            <a:off x="731520" y="2319162"/>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Subhead Optional</a:t>
            </a:r>
          </a:p>
          <a:p>
            <a:r>
              <a:rPr lang="en-US" dirty="0"/>
              <a:t>Second Line Optional</a:t>
            </a:r>
          </a:p>
        </p:txBody>
      </p:sp>
      <p:sp>
        <p:nvSpPr>
          <p:cNvPr id="19"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DATE:		MONTH XX, XXXX</a:t>
            </a:r>
          </a:p>
          <a:p>
            <a:pPr lvl="0"/>
            <a:r>
              <a:rPr lang="en-US" dirty="0"/>
              <a:t>PRESENTED TO:	FIRSTNAME LASTNAME</a:t>
            </a:r>
          </a:p>
          <a:p>
            <a:pPr lvl="0"/>
            <a:r>
              <a:rPr lang="en-US" dirty="0"/>
              <a:t>PRESENTED BY:	FIRSTNAME LASTNAME</a:t>
            </a:r>
          </a:p>
        </p:txBody>
      </p:sp>
    </p:spTree>
    <p:extLst>
      <p:ext uri="{BB962C8B-B14F-4D97-AF65-F5344CB8AC3E}">
        <p14:creationId xmlns:p14="http://schemas.microsoft.com/office/powerpoint/2010/main" val="1345825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 y="0"/>
            <a:ext cx="12191673"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p>
            <a:fld id="{AD214BF0-4617-BE45-B606-2CD2CBB10091}" type="datetime4">
              <a:rPr lang="en-US" smtClean="0"/>
              <a:t>March 2, 2022</a:t>
            </a:fld>
            <a:endParaRPr lang="en-US"/>
          </a:p>
        </p:txBody>
      </p:sp>
      <p:sp>
        <p:nvSpPr>
          <p:cNvPr id="5" name="Footer Placeholder 4"/>
          <p:cNvSpPr>
            <a:spLocks noGrp="1"/>
          </p:cNvSpPr>
          <p:nvPr>
            <p:ph type="ftr" sz="quarter" idx="11"/>
          </p:nvPr>
        </p:nvSpPr>
        <p:spPr>
          <a:xfrm>
            <a:off x="6972300" y="6400800"/>
            <a:ext cx="2743200" cy="182880"/>
          </a:xfrm>
        </p:spPr>
        <p:txBody>
          <a:bodyPr/>
          <a:lstStyle/>
          <a:p>
            <a:r>
              <a:rPr lang="en-US"/>
              <a:t>©2021 Frontline Education Confidential &amp; Proprietary</a:t>
            </a:r>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DATE:		MONTH XX, XXXX</a:t>
            </a:r>
          </a:p>
          <a:p>
            <a:pPr lvl="0"/>
            <a:r>
              <a:rPr lang="en-US" dirty="0"/>
              <a:t>PRESENTED TO:	FIRSTNAME LASTNAME</a:t>
            </a:r>
          </a:p>
          <a:p>
            <a:pPr lvl="0"/>
            <a:r>
              <a:rPr lang="en-US" dirty="0"/>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dirty="0"/>
              <a:t>Click to insert partner logo.</a:t>
            </a:r>
          </a:p>
        </p:txBody>
      </p:sp>
      <p:sp>
        <p:nvSpPr>
          <p:cNvPr id="13"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accent3">
                    <a:lumMod val="20000"/>
                    <a:lumOff val="80000"/>
                  </a:schemeClr>
                </a:solidFill>
              </a:defRPr>
            </a:lvl1pPr>
          </a:lstStyle>
          <a:p>
            <a:r>
              <a:rPr lang="en-US" dirty="0"/>
              <a:t>Title of Presentation</a:t>
            </a:r>
            <a:br>
              <a:rPr lang="en-US" dirty="0"/>
            </a:br>
            <a:r>
              <a:rPr lang="en-US" dirty="0"/>
              <a:t>Second Line Optional</a:t>
            </a:r>
          </a:p>
        </p:txBody>
      </p:sp>
      <p:sp>
        <p:nvSpPr>
          <p:cNvPr id="15"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Subhead Optional</a:t>
            </a:r>
          </a:p>
          <a:p>
            <a:r>
              <a:rPr lang="en-US" dirty="0"/>
              <a:t>Second Line Optional</a:t>
            </a:r>
          </a:p>
        </p:txBody>
      </p:sp>
    </p:spTree>
    <p:extLst>
      <p:ext uri="{BB962C8B-B14F-4D97-AF65-F5344CB8AC3E}">
        <p14:creationId xmlns:p14="http://schemas.microsoft.com/office/powerpoint/2010/main" val="1036363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6">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
            <a:ext cx="12191671" cy="6857998"/>
          </a:xfrm>
          <a:prstGeom prst="rect">
            <a:avLst/>
          </a:prstGeom>
        </p:spPr>
      </p:pic>
      <p:sp>
        <p:nvSpPr>
          <p:cNvPr id="4" name="Date Placeholder 3"/>
          <p:cNvSpPr>
            <a:spLocks noGrp="1"/>
          </p:cNvSpPr>
          <p:nvPr>
            <p:ph type="dt" sz="half" idx="10"/>
          </p:nvPr>
        </p:nvSpPr>
        <p:spPr>
          <a:xfrm>
            <a:off x="9715500" y="6400800"/>
            <a:ext cx="1727200" cy="182880"/>
          </a:xfrm>
        </p:spPr>
        <p:txBody>
          <a:bodyPr/>
          <a:lstStyle>
            <a:lvl1pPr>
              <a:defRPr>
                <a:solidFill>
                  <a:schemeClr val="accent3">
                    <a:lumMod val="75000"/>
                  </a:schemeClr>
                </a:solidFill>
              </a:defRPr>
            </a:lvl1pPr>
          </a:lstStyle>
          <a:p>
            <a:fld id="{2074B323-11FE-4540-85E3-E6A1F6B79336}" type="datetime4">
              <a:rPr lang="en-US" smtClean="0"/>
              <a:t>March 2, 2022</a:t>
            </a:fld>
            <a:endParaRPr lang="en-US" dirty="0"/>
          </a:p>
        </p:txBody>
      </p:sp>
      <p:sp>
        <p:nvSpPr>
          <p:cNvPr id="5" name="Footer Placeholder 4"/>
          <p:cNvSpPr>
            <a:spLocks noGrp="1"/>
          </p:cNvSpPr>
          <p:nvPr>
            <p:ph type="ftr" sz="quarter" idx="11"/>
          </p:nvPr>
        </p:nvSpPr>
        <p:spPr>
          <a:xfrm>
            <a:off x="6972300" y="6400800"/>
            <a:ext cx="2743200" cy="182880"/>
          </a:xfrm>
        </p:spPr>
        <p:txBody>
          <a:bodyPr/>
          <a:lstStyle>
            <a:lvl1pPr>
              <a:defRPr>
                <a:solidFill>
                  <a:schemeClr val="accent3">
                    <a:lumMod val="75000"/>
                  </a:schemeClr>
                </a:solidFill>
              </a:defRPr>
            </a:lvl1pPr>
          </a:lstStyle>
          <a:p>
            <a:r>
              <a:rPr lang="en-US"/>
              <a:t>©2021 Frontline Education Confidential &amp; Proprietary</a:t>
            </a:r>
            <a:endParaRPr lang="en-US" dirty="0"/>
          </a:p>
        </p:txBody>
      </p:sp>
      <p:sp>
        <p:nvSpPr>
          <p:cNvPr id="11" name="Text Placeholder 10"/>
          <p:cNvSpPr>
            <a:spLocks noGrp="1"/>
          </p:cNvSpPr>
          <p:nvPr>
            <p:ph type="body" sz="quarter" idx="13" hasCustomPrompt="1"/>
          </p:nvPr>
        </p:nvSpPr>
        <p:spPr>
          <a:xfrm>
            <a:off x="6972300" y="5194300"/>
            <a:ext cx="4470400" cy="1066800"/>
          </a:xfrm>
        </p:spPr>
        <p:txBody>
          <a:bodyPr>
            <a:noAutofit/>
          </a:bodyPr>
          <a:lstStyle>
            <a:lvl1pPr marL="0" indent="0">
              <a:lnSpc>
                <a:spcPts val="1500"/>
              </a:lnSpc>
              <a:buNone/>
              <a:defRPr sz="1100" spc="100" baseline="0">
                <a:solidFill>
                  <a:schemeClr val="accent4"/>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DATE:		MONTH XX, XXXX</a:t>
            </a:r>
          </a:p>
          <a:p>
            <a:pPr lvl="0"/>
            <a:r>
              <a:rPr lang="en-US" dirty="0"/>
              <a:t>PRESENTED TO:	FIRSTNAME LASTNAME</a:t>
            </a:r>
          </a:p>
          <a:p>
            <a:pPr lvl="0"/>
            <a:r>
              <a:rPr lang="en-US" dirty="0"/>
              <a:t>PRESENTED BY:	FIRSTNAME LASTNAME</a:t>
            </a:r>
          </a:p>
        </p:txBody>
      </p:sp>
      <p:sp>
        <p:nvSpPr>
          <p:cNvPr id="9" name="Picture Placeholder 6"/>
          <p:cNvSpPr>
            <a:spLocks noGrp="1"/>
          </p:cNvSpPr>
          <p:nvPr>
            <p:ph type="pic" sz="quarter" idx="14" hasCustomPrompt="1"/>
          </p:nvPr>
        </p:nvSpPr>
        <p:spPr>
          <a:xfrm>
            <a:off x="6972300" y="3568526"/>
            <a:ext cx="4429125" cy="1248984"/>
          </a:xfrm>
        </p:spPr>
        <p:txBody>
          <a:bodyPr anchor="ctr" anchorCtr="0"/>
          <a:lstStyle>
            <a:lvl1pPr marL="0" indent="0" algn="ctr">
              <a:buNone/>
              <a:defRPr baseline="0">
                <a:solidFill>
                  <a:schemeClr val="tx2"/>
                </a:solidFill>
                <a:latin typeface="Lato Black" panose="020F0A02020204030203" pitchFamily="34" charset="0"/>
              </a:defRPr>
            </a:lvl1pPr>
          </a:lstStyle>
          <a:p>
            <a:r>
              <a:rPr lang="en-US" dirty="0"/>
              <a:t>Click to insert partner logo.</a:t>
            </a:r>
          </a:p>
        </p:txBody>
      </p:sp>
      <p:sp>
        <p:nvSpPr>
          <p:cNvPr id="10" name="Title 1"/>
          <p:cNvSpPr>
            <a:spLocks noGrp="1"/>
          </p:cNvSpPr>
          <p:nvPr>
            <p:ph type="ctrTitle" hasCustomPrompt="1"/>
          </p:nvPr>
        </p:nvSpPr>
        <p:spPr>
          <a:xfrm>
            <a:off x="731520" y="1487395"/>
            <a:ext cx="8229600" cy="1544638"/>
          </a:xfrm>
        </p:spPr>
        <p:txBody>
          <a:bodyPr anchor="t" anchorCtr="0">
            <a:noAutofit/>
          </a:bodyPr>
          <a:lstStyle>
            <a:lvl1pPr algn="l">
              <a:lnSpc>
                <a:spcPts val="5500"/>
              </a:lnSpc>
              <a:defRPr sz="5000">
                <a:solidFill>
                  <a:schemeClr val="tx2"/>
                </a:solidFill>
              </a:defRPr>
            </a:lvl1pPr>
          </a:lstStyle>
          <a:p>
            <a:r>
              <a:rPr lang="en-US" dirty="0"/>
              <a:t>Title of Presentation</a:t>
            </a:r>
            <a:br>
              <a:rPr lang="en-US" dirty="0"/>
            </a:br>
            <a:r>
              <a:rPr lang="en-US" dirty="0"/>
              <a:t>Second Line Optional</a:t>
            </a:r>
          </a:p>
        </p:txBody>
      </p:sp>
      <p:sp>
        <p:nvSpPr>
          <p:cNvPr id="12" name="Subtitle 2"/>
          <p:cNvSpPr>
            <a:spLocks noGrp="1"/>
          </p:cNvSpPr>
          <p:nvPr>
            <p:ph type="subTitle" idx="1" hasCustomPrompt="1"/>
          </p:nvPr>
        </p:nvSpPr>
        <p:spPr>
          <a:xfrm>
            <a:off x="731520" y="3114583"/>
            <a:ext cx="8229600" cy="1014412"/>
          </a:xfrm>
        </p:spPr>
        <p:txBody>
          <a:bodyPr>
            <a:noAutofit/>
          </a:bodyPr>
          <a:lstStyle>
            <a:lvl1pPr marL="0" indent="0" algn="l">
              <a:lnSpc>
                <a:spcPts val="3000"/>
              </a:lnSpc>
              <a:spcBef>
                <a:spcPts val="400"/>
              </a:spcBef>
              <a:buNone/>
              <a:defRPr sz="2800">
                <a:solidFill>
                  <a:schemeClr val="accent2">
                    <a:lumMod val="50000"/>
                  </a:schemeClr>
                </a:solidFill>
                <a:latin typeface="Lato Light" panose="020F03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Subhead Optional</a:t>
            </a:r>
          </a:p>
          <a:p>
            <a:r>
              <a:rPr lang="en-US" dirty="0"/>
              <a:t>Second Line Optional</a:t>
            </a:r>
          </a:p>
        </p:txBody>
      </p:sp>
    </p:spTree>
    <p:extLst>
      <p:ext uri="{BB962C8B-B14F-4D97-AF65-F5344CB8AC3E}">
        <p14:creationId xmlns:p14="http://schemas.microsoft.com/office/powerpoint/2010/main" val="6631080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685800"/>
            <a:ext cx="6858000" cy="1325563"/>
          </a:xfrm>
          <a:prstGeom prst="rect">
            <a:avLst/>
          </a:prstGeom>
        </p:spPr>
        <p:txBody>
          <a:bodyPr vert="horz" lIns="0" tIns="0" rIns="0" bIns="0" rtlCol="0" anchor="t" anchorCtr="0">
            <a:noAutofit/>
          </a:bodyPr>
          <a:lstStyle/>
          <a:p>
            <a:r>
              <a:rPr lang="en-US" dirty="0"/>
              <a:t>One Column Text Header</a:t>
            </a:r>
            <a:br>
              <a:rPr lang="en-US" dirty="0"/>
            </a:br>
            <a:r>
              <a:rPr lang="en-US" dirty="0"/>
              <a:t>Second Line Optional</a:t>
            </a:r>
          </a:p>
        </p:txBody>
      </p:sp>
      <p:sp>
        <p:nvSpPr>
          <p:cNvPr id="3" name="Text Placeholder 2"/>
          <p:cNvSpPr>
            <a:spLocks noGrp="1"/>
          </p:cNvSpPr>
          <p:nvPr>
            <p:ph type="body" idx="1"/>
          </p:nvPr>
        </p:nvSpPr>
        <p:spPr>
          <a:xfrm>
            <a:off x="731520" y="2286000"/>
            <a:ext cx="10685779" cy="384048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474720" y="6400800"/>
            <a:ext cx="2438400" cy="182880"/>
          </a:xfrm>
          <a:prstGeom prst="rect">
            <a:avLst/>
          </a:prstGeom>
        </p:spPr>
        <p:txBody>
          <a:bodyPr vert="horz" lIns="0" tIns="0" rIns="0" bIns="0" rtlCol="0" anchor="b" anchorCtr="0"/>
          <a:lstStyle>
            <a:lvl1pPr algn="l">
              <a:defRPr sz="700">
                <a:solidFill>
                  <a:schemeClr val="accent3"/>
                </a:solidFill>
                <a:latin typeface="Lato" panose="020F0502020204030203" pitchFamily="34" charset="0"/>
              </a:defRPr>
            </a:lvl1pPr>
          </a:lstStyle>
          <a:p>
            <a:fld id="{51D73F07-5DEA-9E4F-9EAF-462254645D72}" type="datetime4">
              <a:rPr lang="en-US" smtClean="0"/>
              <a:t>March 2, 2022</a:t>
            </a:fld>
            <a:endParaRPr lang="en-US" dirty="0"/>
          </a:p>
        </p:txBody>
      </p:sp>
      <p:sp>
        <p:nvSpPr>
          <p:cNvPr id="5" name="Footer Placeholder 4"/>
          <p:cNvSpPr>
            <a:spLocks noGrp="1"/>
          </p:cNvSpPr>
          <p:nvPr>
            <p:ph type="ftr" sz="quarter" idx="3"/>
          </p:nvPr>
        </p:nvSpPr>
        <p:spPr>
          <a:xfrm>
            <a:off x="731520" y="6400800"/>
            <a:ext cx="2743200" cy="182880"/>
          </a:xfrm>
          <a:prstGeom prst="rect">
            <a:avLst/>
          </a:prstGeom>
        </p:spPr>
        <p:txBody>
          <a:bodyPr vert="horz" lIns="0" tIns="0" rIns="0" bIns="0" rtlCol="0" anchor="b" anchorCtr="0"/>
          <a:lstStyle>
            <a:lvl1pPr algn="l">
              <a:defRPr sz="700">
                <a:solidFill>
                  <a:schemeClr val="accent3"/>
                </a:solidFill>
                <a:latin typeface="Lato" panose="020F0502020204030203" pitchFamily="34" charset="0"/>
              </a:defRPr>
            </a:lvl1pPr>
          </a:lstStyle>
          <a:p>
            <a:r>
              <a:rPr lang="en-US"/>
              <a:t>©2021 Frontline Education Confidential &amp; Proprietary</a:t>
            </a:r>
            <a:endParaRPr lang="en-US" dirty="0"/>
          </a:p>
        </p:txBody>
      </p:sp>
      <p:sp>
        <p:nvSpPr>
          <p:cNvPr id="6" name="Slide Number Placeholder 5"/>
          <p:cNvSpPr>
            <a:spLocks noGrp="1"/>
          </p:cNvSpPr>
          <p:nvPr>
            <p:ph type="sldNum" sz="quarter" idx="4"/>
          </p:nvPr>
        </p:nvSpPr>
        <p:spPr>
          <a:xfrm>
            <a:off x="10100996" y="6400800"/>
            <a:ext cx="727023" cy="182880"/>
          </a:xfrm>
          <a:prstGeom prst="rect">
            <a:avLst/>
          </a:prstGeom>
        </p:spPr>
        <p:txBody>
          <a:bodyPr vert="horz" lIns="0" tIns="0" rIns="0" bIns="0" rtlCol="0" anchor="b" anchorCtr="0"/>
          <a:lstStyle>
            <a:lvl1pPr algn="r">
              <a:defRPr sz="1050">
                <a:solidFill>
                  <a:schemeClr val="accent3"/>
                </a:solidFill>
                <a:latin typeface="Lato" panose="020F0502020204030203" pitchFamily="34" charset="0"/>
              </a:defRPr>
            </a:lvl1pPr>
          </a:lstStyle>
          <a:p>
            <a:fld id="{BCE3D20D-AAEA-46F1-88F4-4FF0702FDAFA}" type="slidenum">
              <a:rPr lang="en-US" smtClean="0"/>
              <a:pPr/>
              <a:t>‹#›</a:t>
            </a:fld>
            <a:endParaRPr lang="en-US" dirty="0"/>
          </a:p>
        </p:txBody>
      </p:sp>
    </p:spTree>
    <p:extLst>
      <p:ext uri="{BB962C8B-B14F-4D97-AF65-F5344CB8AC3E}">
        <p14:creationId xmlns:p14="http://schemas.microsoft.com/office/powerpoint/2010/main" val="144194579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649" r:id="rId4"/>
    <p:sldLayoutId id="2147483685" r:id="rId5"/>
    <p:sldLayoutId id="2147483676" r:id="rId6"/>
    <p:sldLayoutId id="2147483680" r:id="rId7"/>
    <p:sldLayoutId id="2147483681" r:id="rId8"/>
    <p:sldLayoutId id="2147483694" r:id="rId9"/>
    <p:sldLayoutId id="2147483696" r:id="rId10"/>
    <p:sldLayoutId id="2147483674" r:id="rId11"/>
    <p:sldLayoutId id="2147483673" r:id="rId12"/>
    <p:sldLayoutId id="2147483686" r:id="rId13"/>
    <p:sldLayoutId id="2147483687" r:id="rId14"/>
    <p:sldLayoutId id="2147483688" r:id="rId15"/>
    <p:sldLayoutId id="2147483689" r:id="rId16"/>
    <p:sldLayoutId id="2147483693" r:id="rId17"/>
    <p:sldLayoutId id="2147483666" r:id="rId18"/>
    <p:sldLayoutId id="2147483667" r:id="rId19"/>
    <p:sldLayoutId id="2147483650" r:id="rId20"/>
    <p:sldLayoutId id="2147483669" r:id="rId21"/>
    <p:sldLayoutId id="2147483670" r:id="rId22"/>
    <p:sldLayoutId id="2147483668" r:id="rId23"/>
    <p:sldLayoutId id="2147483699" r:id="rId24"/>
    <p:sldLayoutId id="2147483700" r:id="rId25"/>
    <p:sldLayoutId id="2147483695" r:id="rId26"/>
    <p:sldLayoutId id="2147483701" r:id="rId27"/>
    <p:sldLayoutId id="2147483672" r:id="rId28"/>
    <p:sldLayoutId id="2147483652" r:id="rId29"/>
    <p:sldLayoutId id="2147483698" r:id="rId30"/>
    <p:sldLayoutId id="2147483697" r:id="rId31"/>
    <p:sldLayoutId id="2147483671" r:id="rId32"/>
    <p:sldLayoutId id="2147483653" r:id="rId33"/>
    <p:sldLayoutId id="2147483705" r:id="rId34"/>
    <p:sldLayoutId id="2147483706" r:id="rId35"/>
    <p:sldLayoutId id="2147483656" r:id="rId36"/>
    <p:sldLayoutId id="2147483707" r:id="rId37"/>
    <p:sldLayoutId id="2147483708" r:id="rId38"/>
    <p:sldLayoutId id="2147483709" r:id="rId39"/>
    <p:sldLayoutId id="2147483710" r:id="rId40"/>
    <p:sldLayoutId id="2147483654" r:id="rId41"/>
    <p:sldLayoutId id="2147483655" r:id="rId42"/>
  </p:sldLayoutIdLst>
  <p:hf sldNum="0" hdr="0"/>
  <p:txStyles>
    <p:titleStyle>
      <a:lvl1pPr algn="l" defTabSz="914400" rtl="0" eaLnBrk="1" latinLnBrk="0" hangingPunct="1">
        <a:lnSpc>
          <a:spcPts val="4000"/>
        </a:lnSpc>
        <a:spcBef>
          <a:spcPct val="0"/>
        </a:spcBef>
        <a:buNone/>
        <a:defRPr sz="3500" kern="1200" baseline="0">
          <a:solidFill>
            <a:srgbClr val="7A4183"/>
          </a:solidFill>
          <a:latin typeface="Karbon Slab Stencil Regular" pitchFamily="50" charset="0"/>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500" kern="1200">
          <a:solidFill>
            <a:schemeClr val="tx1"/>
          </a:solidFill>
          <a:latin typeface="Lato Light" panose="020F0302020204030203" pitchFamily="34" charset="0"/>
          <a:ea typeface="+mn-ea"/>
          <a:cs typeface="+mn-cs"/>
        </a:defRPr>
      </a:lvl1pPr>
      <a:lvl2pPr marL="6858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2pPr>
      <a:lvl3pPr marL="11430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3pPr>
      <a:lvl4pPr marL="16002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4pPr>
      <a:lvl5pPr marL="2057400" indent="-228600" algn="l" defTabSz="914400" rtl="0" eaLnBrk="1" latinLnBrk="0" hangingPunct="1">
        <a:lnSpc>
          <a:spcPct val="90000"/>
        </a:lnSpc>
        <a:spcBef>
          <a:spcPts val="500"/>
        </a:spcBef>
        <a:buFont typeface="Lato" panose="020F0502020204030203" pitchFamily="34" charset="0"/>
        <a:buChar char="–"/>
        <a:defRPr sz="2000" kern="1200">
          <a:solidFill>
            <a:schemeClr val="tx1"/>
          </a:solidFill>
          <a:latin typeface="Lato Light" panose="020F03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93FF5-DBF7-43B1-80D6-A0508965B5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6E794-D71D-4F6F-A5A1-2DD4F548C2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4C3C9-79FE-4E49-A76D-FD5A1D4816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227463-CE00-4B6D-8849-D1FF13F0DFA6}" type="datetimeFigureOut">
              <a:rPr lang="en-US" smtClean="0"/>
              <a:t>3/2/2022</a:t>
            </a:fld>
            <a:endParaRPr lang="en-US"/>
          </a:p>
        </p:txBody>
      </p:sp>
      <p:sp>
        <p:nvSpPr>
          <p:cNvPr id="5" name="Footer Placeholder 4">
            <a:extLst>
              <a:ext uri="{FF2B5EF4-FFF2-40B4-BE49-F238E27FC236}">
                <a16:creationId xmlns:a16="http://schemas.microsoft.com/office/drawing/2014/main" id="{19D899E9-5806-48D5-9DFF-B35F46E346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EF75D3-097D-4607-BB26-DAA45E9C7E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1540A2-8854-46E9-80FE-2A21C181A965}" type="slidenum">
              <a:rPr lang="en-US" smtClean="0"/>
              <a:t>‹#›</a:t>
            </a:fld>
            <a:endParaRPr lang="en-US"/>
          </a:p>
        </p:txBody>
      </p:sp>
    </p:spTree>
    <p:extLst>
      <p:ext uri="{BB962C8B-B14F-4D97-AF65-F5344CB8AC3E}">
        <p14:creationId xmlns:p14="http://schemas.microsoft.com/office/powerpoint/2010/main" val="84902067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9.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9.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9.xml"/></Relationships>
</file>

<file path=ppt/slides/_rels/slide6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png"/><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png"/><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9.xml"/></Relationships>
</file>

<file path=ppt/slides/_rels/slide7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A Winning Model For Your Budget Presentation</a:t>
            </a:r>
          </a:p>
        </p:txBody>
      </p:sp>
      <p:sp>
        <p:nvSpPr>
          <p:cNvPr id="3" name="Subtitle 2"/>
          <p:cNvSpPr>
            <a:spLocks noGrp="1"/>
          </p:cNvSpPr>
          <p:nvPr>
            <p:ph type="subTitle" idx="1"/>
          </p:nvPr>
        </p:nvSpPr>
        <p:spPr/>
        <p:txBody>
          <a:bodyPr anchor="b" anchorCtr="0"/>
          <a:lstStyle/>
          <a:p>
            <a:pPr algn="ctr"/>
            <a:r>
              <a:rPr lang="en-US" dirty="0"/>
              <a:t>Best Practice Tips &amp; Client Perspective</a:t>
            </a:r>
          </a:p>
        </p:txBody>
      </p:sp>
      <p:sp>
        <p:nvSpPr>
          <p:cNvPr id="4" name="Date Placeholder 3"/>
          <p:cNvSpPr>
            <a:spLocks noGrp="1"/>
          </p:cNvSpPr>
          <p:nvPr>
            <p:ph type="dt" sz="half" idx="10"/>
          </p:nvPr>
        </p:nvSpPr>
        <p:spPr/>
        <p:txBody>
          <a:bodyPr/>
          <a:lstStyle/>
          <a:p>
            <a:fld id="{19F63169-36CC-C44F-A66C-4E921848365D}" type="datetime4">
              <a:rPr lang="en-US" smtClean="0"/>
              <a:t>March 2, 2022</a:t>
            </a:fld>
            <a:endParaRPr lang="en-US"/>
          </a:p>
        </p:txBody>
      </p:sp>
      <p:sp>
        <p:nvSpPr>
          <p:cNvPr id="5" name="Footer Placeholder 4"/>
          <p:cNvSpPr>
            <a:spLocks noGrp="1"/>
          </p:cNvSpPr>
          <p:nvPr>
            <p:ph type="ftr" sz="quarter" idx="11"/>
          </p:nvPr>
        </p:nvSpPr>
        <p:spPr/>
        <p:txBody>
          <a:bodyPr/>
          <a:lstStyle/>
          <a:p>
            <a:r>
              <a:rPr lang="en-US"/>
              <a:t>©2021 Frontline Education Confidential &amp; Proprietary</a:t>
            </a:r>
          </a:p>
        </p:txBody>
      </p:sp>
      <p:sp>
        <p:nvSpPr>
          <p:cNvPr id="6" name="Text Placeholder 5"/>
          <p:cNvSpPr>
            <a:spLocks noGrp="1"/>
          </p:cNvSpPr>
          <p:nvPr>
            <p:ph type="body" sz="quarter" idx="13"/>
          </p:nvPr>
        </p:nvSpPr>
        <p:spPr>
          <a:xfrm>
            <a:off x="6972300" y="5222292"/>
            <a:ext cx="4470400" cy="1066800"/>
          </a:xfrm>
        </p:spPr>
        <p:txBody>
          <a:bodyPr/>
          <a:lstStyle/>
          <a:p>
            <a:pPr algn="ctr"/>
            <a:r>
              <a:rPr lang="en-US" sz="1600" dirty="0"/>
              <a:t>March 2, 2022</a:t>
            </a:r>
          </a:p>
        </p:txBody>
      </p:sp>
      <p:pic>
        <p:nvPicPr>
          <p:cNvPr id="8" name="Picture 7">
            <a:extLst>
              <a:ext uri="{FF2B5EF4-FFF2-40B4-BE49-F238E27FC236}">
                <a16:creationId xmlns:a16="http://schemas.microsoft.com/office/drawing/2014/main" id="{4431F97F-EA51-4830-B7C6-D716079B9367}"/>
              </a:ext>
            </a:extLst>
          </p:cNvPr>
          <p:cNvPicPr>
            <a:picLocks noChangeAspect="1"/>
          </p:cNvPicPr>
          <p:nvPr/>
        </p:nvPicPr>
        <p:blipFill>
          <a:blip r:embed="rId3"/>
          <a:stretch>
            <a:fillRect/>
          </a:stretch>
        </p:blipFill>
        <p:spPr>
          <a:xfrm>
            <a:off x="7455392" y="3600475"/>
            <a:ext cx="3011456" cy="1171121"/>
          </a:xfrm>
          <a:prstGeom prst="rect">
            <a:avLst/>
          </a:prstGeom>
        </p:spPr>
      </p:pic>
    </p:spTree>
    <p:extLst>
      <p:ext uri="{BB962C8B-B14F-4D97-AF65-F5344CB8AC3E}">
        <p14:creationId xmlns:p14="http://schemas.microsoft.com/office/powerpoint/2010/main" val="252544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C1F37C-D6B9-4CD0-A600-7992DF827D40}"/>
              </a:ext>
            </a:extLst>
          </p:cNvPr>
          <p:cNvSpPr>
            <a:spLocks noGrp="1"/>
          </p:cNvSpPr>
          <p:nvPr>
            <p:ph idx="1"/>
          </p:nvPr>
        </p:nvSpPr>
        <p:spPr/>
        <p:txBody>
          <a:bodyPr/>
          <a:lstStyle/>
          <a:p>
            <a:r>
              <a:rPr lang="en-US"/>
              <a:t>Using relevant and factual data in various formats</a:t>
            </a:r>
          </a:p>
          <a:p>
            <a:r>
              <a:rPr lang="en-US"/>
              <a:t>Using data to tell a story that is interesting – focused to keep people’s attention</a:t>
            </a:r>
          </a:p>
          <a:p>
            <a:r>
              <a:rPr lang="en-US"/>
              <a:t>Presenting information that is persuasive and instrumental in guiding the decision-making process</a:t>
            </a:r>
            <a:endParaRPr lang="en-US" dirty="0"/>
          </a:p>
        </p:txBody>
      </p:sp>
      <p:sp>
        <p:nvSpPr>
          <p:cNvPr id="3" name="Date Placeholder 2">
            <a:extLst>
              <a:ext uri="{FF2B5EF4-FFF2-40B4-BE49-F238E27FC236}">
                <a16:creationId xmlns:a16="http://schemas.microsoft.com/office/drawing/2014/main" id="{242CD44C-CA13-4125-AB9A-130F52F81249}"/>
              </a:ext>
            </a:extLst>
          </p:cNvPr>
          <p:cNvSpPr>
            <a:spLocks noGrp="1"/>
          </p:cNvSpPr>
          <p:nvPr>
            <p:ph type="dt" sz="half" idx="10"/>
          </p:nvPr>
        </p:nvSpPr>
        <p:spPr/>
        <p:txBody>
          <a:bodyPr/>
          <a:lstStyle/>
          <a:p>
            <a:fld id="{D7666458-AFCC-9B4A-87C6-DA111A8D8433}" type="datetime4">
              <a:rPr lang="en-US" smtClean="0"/>
              <a:t>March 2, 2022</a:t>
            </a:fld>
            <a:endParaRPr lang="en-US"/>
          </a:p>
        </p:txBody>
      </p:sp>
      <p:sp>
        <p:nvSpPr>
          <p:cNvPr id="4" name="Footer Placeholder 3">
            <a:extLst>
              <a:ext uri="{FF2B5EF4-FFF2-40B4-BE49-F238E27FC236}">
                <a16:creationId xmlns:a16="http://schemas.microsoft.com/office/drawing/2014/main" id="{5E958261-DEBE-4754-A5B6-A94855CC5577}"/>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7DD7415D-08B2-48BE-8B33-7555C2ECF329}"/>
              </a:ext>
            </a:extLst>
          </p:cNvPr>
          <p:cNvSpPr>
            <a:spLocks noGrp="1"/>
          </p:cNvSpPr>
          <p:nvPr>
            <p:ph type="title"/>
          </p:nvPr>
        </p:nvSpPr>
        <p:spPr>
          <a:xfrm>
            <a:off x="731520" y="480218"/>
            <a:ext cx="6858000" cy="779415"/>
          </a:xfrm>
        </p:spPr>
        <p:txBody>
          <a:bodyPr/>
          <a:lstStyle/>
          <a:p>
            <a:pPr algn="ctr"/>
            <a:r>
              <a:rPr lang="en-US" sz="4400" dirty="0"/>
              <a:t>A FRESH APPROACH</a:t>
            </a:r>
          </a:p>
        </p:txBody>
      </p:sp>
      <p:sp>
        <p:nvSpPr>
          <p:cNvPr id="9" name="TextBox 8">
            <a:extLst>
              <a:ext uri="{FF2B5EF4-FFF2-40B4-BE49-F238E27FC236}">
                <a16:creationId xmlns:a16="http://schemas.microsoft.com/office/drawing/2014/main" id="{4C5B08EF-A61D-4D67-A6EA-2B8946AD644B}"/>
              </a:ext>
            </a:extLst>
          </p:cNvPr>
          <p:cNvSpPr txBox="1"/>
          <p:nvPr/>
        </p:nvSpPr>
        <p:spPr>
          <a:xfrm>
            <a:off x="2110662" y="4761113"/>
            <a:ext cx="7970675" cy="1077218"/>
          </a:xfrm>
          <a:prstGeom prst="rect">
            <a:avLst/>
          </a:prstGeom>
          <a:noFill/>
        </p:spPr>
        <p:txBody>
          <a:bodyPr wrap="square">
            <a:spAutoFit/>
          </a:bodyPr>
          <a:lstStyle/>
          <a:p>
            <a:r>
              <a:rPr kumimoji="0" lang="en-US" sz="3200" b="0" i="0" u="none" strike="noStrike" kern="1200" cap="none" spc="0" normalizeH="0" baseline="0" noProof="0" dirty="0">
                <a:ln>
                  <a:noFill/>
                </a:ln>
                <a:solidFill>
                  <a:srgbClr val="7A4183"/>
                </a:solidFill>
                <a:effectLst/>
                <a:uLnTx/>
                <a:uFillTx/>
                <a:latin typeface="Karbon Slab Stencil Regular" pitchFamily="50" charset="0"/>
                <a:ea typeface="+mj-ea"/>
                <a:cs typeface="+mj-cs"/>
              </a:rPr>
              <a:t>Do you have the necessary information, data, and tools to accomplish these objectives?</a:t>
            </a:r>
            <a:endParaRPr lang="en-US" sz="3200" dirty="0"/>
          </a:p>
        </p:txBody>
      </p:sp>
    </p:spTree>
    <p:extLst>
      <p:ext uri="{BB962C8B-B14F-4D97-AF65-F5344CB8AC3E}">
        <p14:creationId xmlns:p14="http://schemas.microsoft.com/office/powerpoint/2010/main" val="2178389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AFBC-3A20-4233-8D63-28B29D3EFE0E}"/>
              </a:ext>
            </a:extLst>
          </p:cNvPr>
          <p:cNvSpPr>
            <a:spLocks noGrp="1"/>
          </p:cNvSpPr>
          <p:nvPr>
            <p:ph type="title"/>
          </p:nvPr>
        </p:nvSpPr>
        <p:spPr/>
        <p:txBody>
          <a:bodyPr/>
          <a:lstStyle/>
          <a:p>
            <a:r>
              <a:rPr lang="en-US" dirty="0"/>
              <a:t>Six Critical Elements</a:t>
            </a:r>
          </a:p>
        </p:txBody>
      </p:sp>
      <p:sp>
        <p:nvSpPr>
          <p:cNvPr id="3" name="Date Placeholder 2">
            <a:extLst>
              <a:ext uri="{FF2B5EF4-FFF2-40B4-BE49-F238E27FC236}">
                <a16:creationId xmlns:a16="http://schemas.microsoft.com/office/drawing/2014/main" id="{78E4584F-991C-4AF3-A268-85326A68645B}"/>
              </a:ext>
            </a:extLst>
          </p:cNvPr>
          <p:cNvSpPr>
            <a:spLocks noGrp="1"/>
          </p:cNvSpPr>
          <p:nvPr>
            <p:ph type="dt" sz="half" idx="10"/>
          </p:nvPr>
        </p:nvSpPr>
        <p:spPr/>
        <p:txBody>
          <a:bodyPr/>
          <a:lstStyle/>
          <a:p>
            <a:fld id="{952961EA-32B0-0846-B607-4D17AFFF9DB8}" type="datetime4">
              <a:rPr lang="en-US" smtClean="0"/>
              <a:t>March 2, 2022</a:t>
            </a:fld>
            <a:endParaRPr lang="en-US"/>
          </a:p>
        </p:txBody>
      </p:sp>
      <p:sp>
        <p:nvSpPr>
          <p:cNvPr id="4" name="Footer Placeholder 3">
            <a:extLst>
              <a:ext uri="{FF2B5EF4-FFF2-40B4-BE49-F238E27FC236}">
                <a16:creationId xmlns:a16="http://schemas.microsoft.com/office/drawing/2014/main" id="{4CCD2BAC-0443-4750-BE38-170DA95F287C}"/>
              </a:ext>
            </a:extLst>
          </p:cNvPr>
          <p:cNvSpPr>
            <a:spLocks noGrp="1"/>
          </p:cNvSpPr>
          <p:nvPr>
            <p:ph type="ftr" sz="quarter" idx="11"/>
          </p:nvPr>
        </p:nvSpPr>
        <p:spPr/>
        <p:txBody>
          <a:bodyPr/>
          <a:lstStyle/>
          <a:p>
            <a:r>
              <a:rPr lang="en-US"/>
              <a:t>©2021 Frontline Education Confidential &amp; Proprietary</a:t>
            </a:r>
          </a:p>
        </p:txBody>
      </p:sp>
    </p:spTree>
    <p:extLst>
      <p:ext uri="{BB962C8B-B14F-4D97-AF65-F5344CB8AC3E}">
        <p14:creationId xmlns:p14="http://schemas.microsoft.com/office/powerpoint/2010/main" val="3862050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E8433444-46BE-4E98-9E46-EC1094B09E3A}"/>
              </a:ext>
            </a:extLst>
          </p:cNvPr>
          <p:cNvGraphicFramePr>
            <a:graphicFrameLocks noGrp="1"/>
          </p:cNvGraphicFramePr>
          <p:nvPr>
            <p:ph idx="1"/>
            <p:extLst>
              <p:ext uri="{D42A27DB-BD31-4B8C-83A1-F6EECF244321}">
                <p14:modId xmlns:p14="http://schemas.microsoft.com/office/powerpoint/2010/main" val="4265498610"/>
              </p:ext>
            </p:extLst>
          </p:nvPr>
        </p:nvGraphicFramePr>
        <p:xfrm>
          <a:off x="731838" y="2286000"/>
          <a:ext cx="10685462" cy="2804160"/>
        </p:xfrm>
        <a:graphic>
          <a:graphicData uri="http://schemas.openxmlformats.org/drawingml/2006/table">
            <a:tbl>
              <a:tblPr firstRow="1" bandRow="1">
                <a:tableStyleId>{5C22544A-7EE6-4342-B048-85BDC9FD1C3A}</a:tableStyleId>
              </a:tblPr>
              <a:tblGrid>
                <a:gridCol w="5342731">
                  <a:extLst>
                    <a:ext uri="{9D8B030D-6E8A-4147-A177-3AD203B41FA5}">
                      <a16:colId xmlns:a16="http://schemas.microsoft.com/office/drawing/2014/main" val="1739246707"/>
                    </a:ext>
                  </a:extLst>
                </a:gridCol>
                <a:gridCol w="5342731">
                  <a:extLst>
                    <a:ext uri="{9D8B030D-6E8A-4147-A177-3AD203B41FA5}">
                      <a16:colId xmlns:a16="http://schemas.microsoft.com/office/drawing/2014/main" val="552035070"/>
                    </a:ext>
                  </a:extLst>
                </a:gridCol>
              </a:tblGrid>
              <a:tr h="370840">
                <a:tc>
                  <a:txBody>
                    <a:bodyPr/>
                    <a:lstStyle/>
                    <a:p>
                      <a:r>
                        <a:rPr lang="en-US" sz="4000" dirty="0"/>
                        <a:t>BUD</a:t>
                      </a:r>
                    </a:p>
                  </a:txBody>
                  <a:tcPr/>
                </a:tc>
                <a:tc>
                  <a:txBody>
                    <a:bodyPr/>
                    <a:lstStyle/>
                    <a:p>
                      <a:r>
                        <a:rPr lang="en-US" sz="4000" dirty="0"/>
                        <a:t>BUD</a:t>
                      </a:r>
                    </a:p>
                  </a:txBody>
                  <a:tcPr/>
                </a:tc>
                <a:extLst>
                  <a:ext uri="{0D108BD9-81ED-4DB2-BD59-A6C34878D82A}">
                    <a16:rowId xmlns:a16="http://schemas.microsoft.com/office/drawing/2014/main" val="3801754851"/>
                  </a:ext>
                </a:extLst>
              </a:tr>
              <a:tr h="370840">
                <a:tc>
                  <a:txBody>
                    <a:bodyPr/>
                    <a:lstStyle/>
                    <a:p>
                      <a:r>
                        <a:rPr lang="en-US" sz="4000" dirty="0"/>
                        <a:t>Balanced</a:t>
                      </a:r>
                    </a:p>
                  </a:txBody>
                  <a:tcPr/>
                </a:tc>
                <a:tc>
                  <a:txBody>
                    <a:bodyPr/>
                    <a:lstStyle/>
                    <a:p>
                      <a:r>
                        <a:rPr lang="en-US" sz="4000" dirty="0"/>
                        <a:t>Believable</a:t>
                      </a:r>
                    </a:p>
                  </a:txBody>
                  <a:tcPr/>
                </a:tc>
                <a:extLst>
                  <a:ext uri="{0D108BD9-81ED-4DB2-BD59-A6C34878D82A}">
                    <a16:rowId xmlns:a16="http://schemas.microsoft.com/office/drawing/2014/main" val="3006331822"/>
                  </a:ext>
                </a:extLst>
              </a:tr>
              <a:tr h="370840">
                <a:tc>
                  <a:txBody>
                    <a:bodyPr/>
                    <a:lstStyle/>
                    <a:p>
                      <a:r>
                        <a:rPr lang="en-US" sz="4000" dirty="0"/>
                        <a:t>Understandable</a:t>
                      </a:r>
                    </a:p>
                  </a:txBody>
                  <a:tcPr/>
                </a:tc>
                <a:tc>
                  <a:txBody>
                    <a:bodyPr/>
                    <a:lstStyle/>
                    <a:p>
                      <a:r>
                        <a:rPr lang="en-US" sz="4000" dirty="0"/>
                        <a:t>Unique</a:t>
                      </a:r>
                    </a:p>
                  </a:txBody>
                  <a:tcPr/>
                </a:tc>
                <a:extLst>
                  <a:ext uri="{0D108BD9-81ED-4DB2-BD59-A6C34878D82A}">
                    <a16:rowId xmlns:a16="http://schemas.microsoft.com/office/drawing/2014/main" val="573017286"/>
                  </a:ext>
                </a:extLst>
              </a:tr>
              <a:tr h="370840">
                <a:tc>
                  <a:txBody>
                    <a:bodyPr/>
                    <a:lstStyle/>
                    <a:p>
                      <a:r>
                        <a:rPr lang="en-US" sz="4000" dirty="0"/>
                        <a:t>Dynamic</a:t>
                      </a:r>
                    </a:p>
                  </a:txBody>
                  <a:tcPr/>
                </a:tc>
                <a:tc>
                  <a:txBody>
                    <a:bodyPr/>
                    <a:lstStyle/>
                    <a:p>
                      <a:r>
                        <a:rPr lang="en-US" sz="4000" dirty="0"/>
                        <a:t>Deliberate</a:t>
                      </a:r>
                    </a:p>
                  </a:txBody>
                  <a:tcPr/>
                </a:tc>
                <a:extLst>
                  <a:ext uri="{0D108BD9-81ED-4DB2-BD59-A6C34878D82A}">
                    <a16:rowId xmlns:a16="http://schemas.microsoft.com/office/drawing/2014/main" val="833287230"/>
                  </a:ext>
                </a:extLst>
              </a:tr>
            </a:tbl>
          </a:graphicData>
        </a:graphic>
      </p:graphicFrame>
      <p:sp>
        <p:nvSpPr>
          <p:cNvPr id="3" name="Date Placeholder 2">
            <a:extLst>
              <a:ext uri="{FF2B5EF4-FFF2-40B4-BE49-F238E27FC236}">
                <a16:creationId xmlns:a16="http://schemas.microsoft.com/office/drawing/2014/main" id="{1B16183F-7A94-43EC-A699-E3593EDD51FC}"/>
              </a:ext>
            </a:extLst>
          </p:cNvPr>
          <p:cNvSpPr>
            <a:spLocks noGrp="1"/>
          </p:cNvSpPr>
          <p:nvPr>
            <p:ph type="dt" sz="half" idx="10"/>
          </p:nvPr>
        </p:nvSpPr>
        <p:spPr/>
        <p:txBody>
          <a:bodyPr/>
          <a:lstStyle/>
          <a:p>
            <a:fld id="{D7666458-AFCC-9B4A-87C6-DA111A8D8433}" type="datetime4">
              <a:rPr lang="en-US" smtClean="0"/>
              <a:t>March 2, 2022</a:t>
            </a:fld>
            <a:endParaRPr lang="en-US"/>
          </a:p>
        </p:txBody>
      </p:sp>
      <p:sp>
        <p:nvSpPr>
          <p:cNvPr id="4" name="Footer Placeholder 3">
            <a:extLst>
              <a:ext uri="{FF2B5EF4-FFF2-40B4-BE49-F238E27FC236}">
                <a16:creationId xmlns:a16="http://schemas.microsoft.com/office/drawing/2014/main" id="{1784C926-CD4C-4CE3-9DE6-1A8768062C23}"/>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87255D1D-A519-4304-8EC0-57937BB05234}"/>
              </a:ext>
            </a:extLst>
          </p:cNvPr>
          <p:cNvSpPr>
            <a:spLocks noGrp="1"/>
          </p:cNvSpPr>
          <p:nvPr>
            <p:ph type="title"/>
          </p:nvPr>
        </p:nvSpPr>
        <p:spPr/>
        <p:txBody>
          <a:bodyPr/>
          <a:lstStyle/>
          <a:p>
            <a:r>
              <a:rPr lang="en-US" dirty="0"/>
              <a:t>Consider the </a:t>
            </a:r>
            <a:r>
              <a:rPr lang="en-US" sz="4000" b="1" dirty="0"/>
              <a:t>BUD</a:t>
            </a:r>
            <a:r>
              <a:rPr lang="en-US" dirty="0"/>
              <a:t> in Budget</a:t>
            </a:r>
          </a:p>
        </p:txBody>
      </p:sp>
      <p:sp>
        <p:nvSpPr>
          <p:cNvPr id="7" name="TextBox 6">
            <a:extLst>
              <a:ext uri="{FF2B5EF4-FFF2-40B4-BE49-F238E27FC236}">
                <a16:creationId xmlns:a16="http://schemas.microsoft.com/office/drawing/2014/main" id="{16A6BB63-3F1C-4DD8-B493-855883372D51}"/>
              </a:ext>
            </a:extLst>
          </p:cNvPr>
          <p:cNvSpPr txBox="1"/>
          <p:nvPr/>
        </p:nvSpPr>
        <p:spPr>
          <a:xfrm>
            <a:off x="2867607" y="5710335"/>
            <a:ext cx="6091026" cy="369332"/>
          </a:xfrm>
          <a:prstGeom prst="rect">
            <a:avLst/>
          </a:prstGeom>
          <a:noFill/>
        </p:spPr>
        <p:txBody>
          <a:bodyPr wrap="none" rtlCol="0">
            <a:spAutoFit/>
          </a:bodyPr>
          <a:lstStyle/>
          <a:p>
            <a:r>
              <a:rPr lang="en-US" dirty="0"/>
              <a:t>The six (6) critical elements of an effective budget presentation.</a:t>
            </a:r>
          </a:p>
        </p:txBody>
      </p:sp>
    </p:spTree>
    <p:extLst>
      <p:ext uri="{BB962C8B-B14F-4D97-AF65-F5344CB8AC3E}">
        <p14:creationId xmlns:p14="http://schemas.microsoft.com/office/powerpoint/2010/main" val="2276667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D6A636-F4B4-4A32-B174-B82253BE14F8}"/>
              </a:ext>
            </a:extLst>
          </p:cNvPr>
          <p:cNvSpPr>
            <a:spLocks noGrp="1"/>
          </p:cNvSpPr>
          <p:nvPr>
            <p:ph idx="1"/>
          </p:nvPr>
        </p:nvSpPr>
        <p:spPr/>
        <p:txBody>
          <a:bodyPr/>
          <a:lstStyle/>
          <a:p>
            <a:r>
              <a:rPr lang="en-US" dirty="0"/>
              <a:t>Tell both sides of the story – the good and the not so good</a:t>
            </a:r>
          </a:p>
          <a:p>
            <a:r>
              <a:rPr lang="en-US" dirty="0"/>
              <a:t>Sharing your vulnerabilities builds trust</a:t>
            </a:r>
          </a:p>
          <a:p>
            <a:r>
              <a:rPr lang="en-US" dirty="0"/>
              <a:t>Enforces your transparency efforts</a:t>
            </a:r>
          </a:p>
          <a:p>
            <a:r>
              <a:rPr lang="en-US" dirty="0"/>
              <a:t>Use peer comparisons</a:t>
            </a:r>
          </a:p>
        </p:txBody>
      </p:sp>
      <p:sp>
        <p:nvSpPr>
          <p:cNvPr id="3" name="Date Placeholder 2">
            <a:extLst>
              <a:ext uri="{FF2B5EF4-FFF2-40B4-BE49-F238E27FC236}">
                <a16:creationId xmlns:a16="http://schemas.microsoft.com/office/drawing/2014/main" id="{5AAD857A-9E4B-42C2-8F2F-702561370DF2}"/>
              </a:ext>
            </a:extLst>
          </p:cNvPr>
          <p:cNvSpPr>
            <a:spLocks noGrp="1"/>
          </p:cNvSpPr>
          <p:nvPr>
            <p:ph type="dt" sz="half" idx="10"/>
          </p:nvPr>
        </p:nvSpPr>
        <p:spPr/>
        <p:txBody>
          <a:bodyPr/>
          <a:lstStyle/>
          <a:p>
            <a:fld id="{8946CA7F-EA77-E84C-A968-539FEE8004F7}" type="datetime4">
              <a:rPr lang="en-US" smtClean="0"/>
              <a:t>March 2, 2022</a:t>
            </a:fld>
            <a:endParaRPr lang="en-US"/>
          </a:p>
        </p:txBody>
      </p:sp>
      <p:sp>
        <p:nvSpPr>
          <p:cNvPr id="4" name="Footer Placeholder 3">
            <a:extLst>
              <a:ext uri="{FF2B5EF4-FFF2-40B4-BE49-F238E27FC236}">
                <a16:creationId xmlns:a16="http://schemas.microsoft.com/office/drawing/2014/main" id="{6E0C6DD4-816C-45D8-86DB-7B4EB1166138}"/>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05FEB300-417C-42A1-B964-C499727721C8}"/>
              </a:ext>
            </a:extLst>
          </p:cNvPr>
          <p:cNvSpPr>
            <a:spLocks noGrp="1"/>
          </p:cNvSpPr>
          <p:nvPr>
            <p:ph type="title"/>
          </p:nvPr>
        </p:nvSpPr>
        <p:spPr/>
        <p:txBody>
          <a:bodyPr anchor="ctr" anchorCtr="0"/>
          <a:lstStyle/>
          <a:p>
            <a:r>
              <a:rPr lang="en-US" sz="6000" dirty="0"/>
              <a:t>BALANCED</a:t>
            </a:r>
          </a:p>
        </p:txBody>
      </p:sp>
      <p:pic>
        <p:nvPicPr>
          <p:cNvPr id="6" name="Picture 5">
            <a:extLst>
              <a:ext uri="{FF2B5EF4-FFF2-40B4-BE49-F238E27FC236}">
                <a16:creationId xmlns:a16="http://schemas.microsoft.com/office/drawing/2014/main" id="{6FE03178-D871-48B5-A2F0-3566432798B8}"/>
              </a:ext>
            </a:extLst>
          </p:cNvPr>
          <p:cNvPicPr>
            <a:picLocks noChangeAspect="1"/>
          </p:cNvPicPr>
          <p:nvPr/>
        </p:nvPicPr>
        <p:blipFill>
          <a:blip r:embed="rId2"/>
          <a:stretch>
            <a:fillRect/>
          </a:stretch>
        </p:blipFill>
        <p:spPr>
          <a:xfrm>
            <a:off x="6901326" y="3179428"/>
            <a:ext cx="3882773" cy="2614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515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D6A636-F4B4-4A32-B174-B82253BE14F8}"/>
              </a:ext>
            </a:extLst>
          </p:cNvPr>
          <p:cNvSpPr>
            <a:spLocks noGrp="1"/>
          </p:cNvSpPr>
          <p:nvPr>
            <p:ph idx="1"/>
          </p:nvPr>
        </p:nvSpPr>
        <p:spPr/>
        <p:txBody>
          <a:bodyPr/>
          <a:lstStyle/>
          <a:p>
            <a:r>
              <a:rPr lang="en-US" dirty="0"/>
              <a:t>Establishing a baseline of trust</a:t>
            </a:r>
          </a:p>
          <a:p>
            <a:r>
              <a:rPr lang="en-US" dirty="0"/>
              <a:t>Presentation should be a non-fiction story</a:t>
            </a:r>
          </a:p>
          <a:p>
            <a:r>
              <a:rPr lang="en-US" dirty="0"/>
              <a:t>Appropriate back-up</a:t>
            </a:r>
          </a:p>
          <a:p>
            <a:r>
              <a:rPr lang="en-US" dirty="0"/>
              <a:t>Prepared for follow-up</a:t>
            </a:r>
          </a:p>
        </p:txBody>
      </p:sp>
      <p:sp>
        <p:nvSpPr>
          <p:cNvPr id="3" name="Date Placeholder 2">
            <a:extLst>
              <a:ext uri="{FF2B5EF4-FFF2-40B4-BE49-F238E27FC236}">
                <a16:creationId xmlns:a16="http://schemas.microsoft.com/office/drawing/2014/main" id="{5AAD857A-9E4B-42C2-8F2F-702561370DF2}"/>
              </a:ext>
            </a:extLst>
          </p:cNvPr>
          <p:cNvSpPr>
            <a:spLocks noGrp="1"/>
          </p:cNvSpPr>
          <p:nvPr>
            <p:ph type="dt" sz="half" idx="10"/>
          </p:nvPr>
        </p:nvSpPr>
        <p:spPr/>
        <p:txBody>
          <a:bodyPr/>
          <a:lstStyle/>
          <a:p>
            <a:fld id="{8946CA7F-EA77-E84C-A968-539FEE8004F7}" type="datetime4">
              <a:rPr lang="en-US" smtClean="0"/>
              <a:t>March 2, 2022</a:t>
            </a:fld>
            <a:endParaRPr lang="en-US"/>
          </a:p>
        </p:txBody>
      </p:sp>
      <p:sp>
        <p:nvSpPr>
          <p:cNvPr id="4" name="Footer Placeholder 3">
            <a:extLst>
              <a:ext uri="{FF2B5EF4-FFF2-40B4-BE49-F238E27FC236}">
                <a16:creationId xmlns:a16="http://schemas.microsoft.com/office/drawing/2014/main" id="{6E0C6DD4-816C-45D8-86DB-7B4EB1166138}"/>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05FEB300-417C-42A1-B964-C499727721C8}"/>
              </a:ext>
            </a:extLst>
          </p:cNvPr>
          <p:cNvSpPr>
            <a:spLocks noGrp="1"/>
          </p:cNvSpPr>
          <p:nvPr>
            <p:ph type="title"/>
          </p:nvPr>
        </p:nvSpPr>
        <p:spPr>
          <a:xfrm>
            <a:off x="731520" y="505609"/>
            <a:ext cx="6858000" cy="968190"/>
          </a:xfrm>
        </p:spPr>
        <p:txBody>
          <a:bodyPr anchor="ctr" anchorCtr="0"/>
          <a:lstStyle/>
          <a:p>
            <a:r>
              <a:rPr lang="en-US" sz="6000" dirty="0"/>
              <a:t>BELIEVABLE</a:t>
            </a:r>
          </a:p>
        </p:txBody>
      </p:sp>
      <p:pic>
        <p:nvPicPr>
          <p:cNvPr id="6" name="Picture 5">
            <a:extLst>
              <a:ext uri="{FF2B5EF4-FFF2-40B4-BE49-F238E27FC236}">
                <a16:creationId xmlns:a16="http://schemas.microsoft.com/office/drawing/2014/main" id="{4BD13DC2-B985-4FF2-8B9F-9AE1A76322D5}"/>
              </a:ext>
            </a:extLst>
          </p:cNvPr>
          <p:cNvPicPr>
            <a:picLocks noChangeAspect="1"/>
          </p:cNvPicPr>
          <p:nvPr/>
        </p:nvPicPr>
        <p:blipFill>
          <a:blip r:embed="rId2"/>
          <a:stretch>
            <a:fillRect/>
          </a:stretch>
        </p:blipFill>
        <p:spPr>
          <a:xfrm>
            <a:off x="7025402" y="2186590"/>
            <a:ext cx="3865984" cy="40392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6861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D6A636-F4B4-4A32-B174-B82253BE14F8}"/>
              </a:ext>
            </a:extLst>
          </p:cNvPr>
          <p:cNvSpPr>
            <a:spLocks noGrp="1"/>
          </p:cNvSpPr>
          <p:nvPr>
            <p:ph idx="1"/>
          </p:nvPr>
        </p:nvSpPr>
        <p:spPr/>
        <p:txBody>
          <a:bodyPr/>
          <a:lstStyle/>
          <a:p>
            <a:r>
              <a:rPr lang="en-US" dirty="0"/>
              <a:t>Remember your audience</a:t>
            </a:r>
          </a:p>
          <a:p>
            <a:r>
              <a:rPr lang="en-US" dirty="0"/>
              <a:t>Their perspective versus your perspective</a:t>
            </a:r>
          </a:p>
          <a:p>
            <a:r>
              <a:rPr lang="en-US" dirty="0"/>
              <a:t>The “Keep It Simple” rule</a:t>
            </a:r>
          </a:p>
        </p:txBody>
      </p:sp>
      <p:sp>
        <p:nvSpPr>
          <p:cNvPr id="3" name="Date Placeholder 2">
            <a:extLst>
              <a:ext uri="{FF2B5EF4-FFF2-40B4-BE49-F238E27FC236}">
                <a16:creationId xmlns:a16="http://schemas.microsoft.com/office/drawing/2014/main" id="{5AAD857A-9E4B-42C2-8F2F-702561370DF2}"/>
              </a:ext>
            </a:extLst>
          </p:cNvPr>
          <p:cNvSpPr>
            <a:spLocks noGrp="1"/>
          </p:cNvSpPr>
          <p:nvPr>
            <p:ph type="dt" sz="half" idx="10"/>
          </p:nvPr>
        </p:nvSpPr>
        <p:spPr/>
        <p:txBody>
          <a:bodyPr/>
          <a:lstStyle/>
          <a:p>
            <a:fld id="{8946CA7F-EA77-E84C-A968-539FEE8004F7}" type="datetime4">
              <a:rPr lang="en-US" smtClean="0"/>
              <a:t>March 2, 2022</a:t>
            </a:fld>
            <a:endParaRPr lang="en-US"/>
          </a:p>
        </p:txBody>
      </p:sp>
      <p:sp>
        <p:nvSpPr>
          <p:cNvPr id="4" name="Footer Placeholder 3">
            <a:extLst>
              <a:ext uri="{FF2B5EF4-FFF2-40B4-BE49-F238E27FC236}">
                <a16:creationId xmlns:a16="http://schemas.microsoft.com/office/drawing/2014/main" id="{6E0C6DD4-816C-45D8-86DB-7B4EB1166138}"/>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05FEB300-417C-42A1-B964-C499727721C8}"/>
              </a:ext>
            </a:extLst>
          </p:cNvPr>
          <p:cNvSpPr>
            <a:spLocks noGrp="1"/>
          </p:cNvSpPr>
          <p:nvPr>
            <p:ph type="title"/>
          </p:nvPr>
        </p:nvSpPr>
        <p:spPr/>
        <p:txBody>
          <a:bodyPr anchor="ctr" anchorCtr="0"/>
          <a:lstStyle/>
          <a:p>
            <a:r>
              <a:rPr lang="en-US" sz="6000" dirty="0"/>
              <a:t>UNDERSTANDABLE</a:t>
            </a:r>
          </a:p>
        </p:txBody>
      </p:sp>
      <p:pic>
        <p:nvPicPr>
          <p:cNvPr id="6" name="Picture 5">
            <a:extLst>
              <a:ext uri="{FF2B5EF4-FFF2-40B4-BE49-F238E27FC236}">
                <a16:creationId xmlns:a16="http://schemas.microsoft.com/office/drawing/2014/main" id="{DB71CEC5-13DC-417D-9B4A-82FAFFBE4ED5}"/>
              </a:ext>
            </a:extLst>
          </p:cNvPr>
          <p:cNvPicPr>
            <a:picLocks noChangeAspect="1"/>
          </p:cNvPicPr>
          <p:nvPr/>
        </p:nvPicPr>
        <p:blipFill>
          <a:blip r:embed="rId2"/>
          <a:stretch>
            <a:fillRect/>
          </a:stretch>
        </p:blipFill>
        <p:spPr>
          <a:xfrm>
            <a:off x="6331429" y="3167208"/>
            <a:ext cx="5129051" cy="321057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E3E03410-0308-4DCC-B58B-78C8FBB581C5}"/>
              </a:ext>
            </a:extLst>
          </p:cNvPr>
          <p:cNvSpPr txBox="1"/>
          <p:nvPr/>
        </p:nvSpPr>
        <p:spPr>
          <a:xfrm>
            <a:off x="6513431" y="3672173"/>
            <a:ext cx="380502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Fund Balance Shown as # of Days of Cash on Hand</a:t>
            </a:r>
          </a:p>
        </p:txBody>
      </p:sp>
    </p:spTree>
    <p:extLst>
      <p:ext uri="{BB962C8B-B14F-4D97-AF65-F5344CB8AC3E}">
        <p14:creationId xmlns:p14="http://schemas.microsoft.com/office/powerpoint/2010/main" val="3536045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D6A636-F4B4-4A32-B174-B82253BE14F8}"/>
              </a:ext>
            </a:extLst>
          </p:cNvPr>
          <p:cNvSpPr>
            <a:spLocks noGrp="1"/>
          </p:cNvSpPr>
          <p:nvPr>
            <p:ph idx="1"/>
          </p:nvPr>
        </p:nvSpPr>
        <p:spPr>
          <a:xfrm>
            <a:off x="731521" y="2286000"/>
            <a:ext cx="6466234" cy="3840480"/>
          </a:xfrm>
        </p:spPr>
        <p:txBody>
          <a:bodyPr/>
          <a:lstStyle/>
          <a:p>
            <a:r>
              <a:rPr lang="en-US" dirty="0"/>
              <a:t>Your district is unique; your district’s story is unique</a:t>
            </a:r>
          </a:p>
          <a:p>
            <a:r>
              <a:rPr lang="en-US" dirty="0"/>
              <a:t>Each year is different</a:t>
            </a:r>
          </a:p>
          <a:p>
            <a:r>
              <a:rPr lang="en-US" dirty="0"/>
              <a:t>Unique but alike – provide fair comparisons</a:t>
            </a:r>
          </a:p>
          <a:p>
            <a:r>
              <a:rPr lang="en-US" dirty="0"/>
              <a:t>Help them understand the distinguishing characteristics</a:t>
            </a:r>
          </a:p>
          <a:p>
            <a:endParaRPr lang="en-US" dirty="0"/>
          </a:p>
        </p:txBody>
      </p:sp>
      <p:sp>
        <p:nvSpPr>
          <p:cNvPr id="3" name="Date Placeholder 2">
            <a:extLst>
              <a:ext uri="{FF2B5EF4-FFF2-40B4-BE49-F238E27FC236}">
                <a16:creationId xmlns:a16="http://schemas.microsoft.com/office/drawing/2014/main" id="{5AAD857A-9E4B-42C2-8F2F-702561370DF2}"/>
              </a:ext>
            </a:extLst>
          </p:cNvPr>
          <p:cNvSpPr>
            <a:spLocks noGrp="1"/>
          </p:cNvSpPr>
          <p:nvPr>
            <p:ph type="dt" sz="half" idx="10"/>
          </p:nvPr>
        </p:nvSpPr>
        <p:spPr/>
        <p:txBody>
          <a:bodyPr/>
          <a:lstStyle/>
          <a:p>
            <a:fld id="{8946CA7F-EA77-E84C-A968-539FEE8004F7}" type="datetime4">
              <a:rPr lang="en-US" smtClean="0"/>
              <a:t>March 2, 2022</a:t>
            </a:fld>
            <a:endParaRPr lang="en-US"/>
          </a:p>
        </p:txBody>
      </p:sp>
      <p:sp>
        <p:nvSpPr>
          <p:cNvPr id="4" name="Footer Placeholder 3">
            <a:extLst>
              <a:ext uri="{FF2B5EF4-FFF2-40B4-BE49-F238E27FC236}">
                <a16:creationId xmlns:a16="http://schemas.microsoft.com/office/drawing/2014/main" id="{6E0C6DD4-816C-45D8-86DB-7B4EB1166138}"/>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05FEB300-417C-42A1-B964-C499727721C8}"/>
              </a:ext>
            </a:extLst>
          </p:cNvPr>
          <p:cNvSpPr>
            <a:spLocks noGrp="1"/>
          </p:cNvSpPr>
          <p:nvPr>
            <p:ph type="title"/>
          </p:nvPr>
        </p:nvSpPr>
        <p:spPr/>
        <p:txBody>
          <a:bodyPr anchor="ctr" anchorCtr="0"/>
          <a:lstStyle/>
          <a:p>
            <a:r>
              <a:rPr lang="en-US" sz="6000" dirty="0"/>
              <a:t>UNIQUE</a:t>
            </a:r>
          </a:p>
        </p:txBody>
      </p:sp>
      <p:pic>
        <p:nvPicPr>
          <p:cNvPr id="6" name="Picture 5">
            <a:extLst>
              <a:ext uri="{FF2B5EF4-FFF2-40B4-BE49-F238E27FC236}">
                <a16:creationId xmlns:a16="http://schemas.microsoft.com/office/drawing/2014/main" id="{D663F014-0275-448F-BA0A-296B99E708DB}"/>
              </a:ext>
            </a:extLst>
          </p:cNvPr>
          <p:cNvPicPr>
            <a:picLocks noChangeAspect="1"/>
          </p:cNvPicPr>
          <p:nvPr/>
        </p:nvPicPr>
        <p:blipFill>
          <a:blip r:embed="rId2"/>
          <a:stretch>
            <a:fillRect/>
          </a:stretch>
        </p:blipFill>
        <p:spPr>
          <a:xfrm>
            <a:off x="7800383" y="1593908"/>
            <a:ext cx="4125124" cy="42490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419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601413-AAAF-42F5-B05E-A1266F2FB182}"/>
              </a:ext>
            </a:extLst>
          </p:cNvPr>
          <p:cNvPicPr>
            <a:picLocks noChangeAspect="1"/>
          </p:cNvPicPr>
          <p:nvPr/>
        </p:nvPicPr>
        <p:blipFill>
          <a:blip r:embed="rId2"/>
          <a:stretch>
            <a:fillRect/>
          </a:stretch>
        </p:blipFill>
        <p:spPr>
          <a:xfrm>
            <a:off x="5366653" y="3171039"/>
            <a:ext cx="5918550" cy="3494124"/>
          </a:xfrm>
          <a:prstGeom prst="rect">
            <a:avLst/>
          </a:prstGeom>
          <a:ln>
            <a:noFill/>
          </a:ln>
          <a:effectLst>
            <a:outerShdw blurRad="292100" dist="139700" dir="2700000" algn="tl" rotWithShape="0">
              <a:srgbClr val="333333">
                <a:alpha val="65000"/>
              </a:srgbClr>
            </a:outerShdw>
          </a:effectLst>
        </p:spPr>
      </p:pic>
      <p:sp>
        <p:nvSpPr>
          <p:cNvPr id="2" name="Content Placeholder 1">
            <a:extLst>
              <a:ext uri="{FF2B5EF4-FFF2-40B4-BE49-F238E27FC236}">
                <a16:creationId xmlns:a16="http://schemas.microsoft.com/office/drawing/2014/main" id="{55D6A636-F4B4-4A32-B174-B82253BE14F8}"/>
              </a:ext>
            </a:extLst>
          </p:cNvPr>
          <p:cNvSpPr>
            <a:spLocks noGrp="1"/>
          </p:cNvSpPr>
          <p:nvPr>
            <p:ph idx="1"/>
          </p:nvPr>
        </p:nvSpPr>
        <p:spPr>
          <a:xfrm>
            <a:off x="314028" y="1086375"/>
            <a:ext cx="8645414" cy="3745684"/>
          </a:xfrm>
        </p:spPr>
        <p:txBody>
          <a:bodyPr/>
          <a:lstStyle/>
          <a:p>
            <a:r>
              <a:rPr lang="en-US" dirty="0"/>
              <a:t>A thoughtful and purposeful approach</a:t>
            </a:r>
          </a:p>
          <a:p>
            <a:r>
              <a:rPr lang="en-US" dirty="0"/>
              <a:t>Plan your message</a:t>
            </a:r>
          </a:p>
          <a:p>
            <a:r>
              <a:rPr lang="en-US" dirty="0"/>
              <a:t>Meet with key decision makers – team approach</a:t>
            </a:r>
          </a:p>
          <a:p>
            <a:r>
              <a:rPr lang="en-US" dirty="0"/>
              <a:t>What is your point – what should they do with the information?</a:t>
            </a:r>
          </a:p>
          <a:p>
            <a:r>
              <a:rPr lang="en-US" dirty="0"/>
              <a:t>Avoid the “data dump”</a:t>
            </a:r>
          </a:p>
        </p:txBody>
      </p:sp>
      <p:sp>
        <p:nvSpPr>
          <p:cNvPr id="3" name="Date Placeholder 2">
            <a:extLst>
              <a:ext uri="{FF2B5EF4-FFF2-40B4-BE49-F238E27FC236}">
                <a16:creationId xmlns:a16="http://schemas.microsoft.com/office/drawing/2014/main" id="{5AAD857A-9E4B-42C2-8F2F-702561370DF2}"/>
              </a:ext>
            </a:extLst>
          </p:cNvPr>
          <p:cNvSpPr>
            <a:spLocks noGrp="1"/>
          </p:cNvSpPr>
          <p:nvPr>
            <p:ph type="dt" sz="half" idx="10"/>
          </p:nvPr>
        </p:nvSpPr>
        <p:spPr/>
        <p:txBody>
          <a:bodyPr/>
          <a:lstStyle/>
          <a:p>
            <a:fld id="{8946CA7F-EA77-E84C-A968-539FEE8004F7}" type="datetime4">
              <a:rPr lang="en-US" smtClean="0"/>
              <a:t>March 2, 2022</a:t>
            </a:fld>
            <a:endParaRPr lang="en-US"/>
          </a:p>
        </p:txBody>
      </p:sp>
      <p:sp>
        <p:nvSpPr>
          <p:cNvPr id="4" name="Footer Placeholder 3">
            <a:extLst>
              <a:ext uri="{FF2B5EF4-FFF2-40B4-BE49-F238E27FC236}">
                <a16:creationId xmlns:a16="http://schemas.microsoft.com/office/drawing/2014/main" id="{6E0C6DD4-816C-45D8-86DB-7B4EB1166138}"/>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05FEB300-417C-42A1-B964-C499727721C8}"/>
              </a:ext>
            </a:extLst>
          </p:cNvPr>
          <p:cNvSpPr>
            <a:spLocks noGrp="1"/>
          </p:cNvSpPr>
          <p:nvPr>
            <p:ph type="title"/>
          </p:nvPr>
        </p:nvSpPr>
        <p:spPr>
          <a:xfrm>
            <a:off x="639241" y="100616"/>
            <a:ext cx="6858000" cy="1325563"/>
          </a:xfrm>
        </p:spPr>
        <p:txBody>
          <a:bodyPr anchor="ctr" anchorCtr="0"/>
          <a:lstStyle/>
          <a:p>
            <a:r>
              <a:rPr lang="en-US" sz="6000" dirty="0"/>
              <a:t>DELIBERATE</a:t>
            </a:r>
          </a:p>
        </p:txBody>
      </p:sp>
    </p:spTree>
    <p:extLst>
      <p:ext uri="{BB962C8B-B14F-4D97-AF65-F5344CB8AC3E}">
        <p14:creationId xmlns:p14="http://schemas.microsoft.com/office/powerpoint/2010/main" val="2576161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D6A636-F4B4-4A32-B174-B82253BE14F8}"/>
              </a:ext>
            </a:extLst>
          </p:cNvPr>
          <p:cNvSpPr>
            <a:spLocks noGrp="1"/>
          </p:cNvSpPr>
          <p:nvPr>
            <p:ph idx="1"/>
          </p:nvPr>
        </p:nvSpPr>
        <p:spPr>
          <a:xfrm>
            <a:off x="731520" y="1497435"/>
            <a:ext cx="10685779" cy="2269222"/>
          </a:xfrm>
        </p:spPr>
        <p:txBody>
          <a:bodyPr/>
          <a:lstStyle/>
          <a:p>
            <a:pPr>
              <a:buFont typeface="Wingdings" panose="05000000000000000000" pitchFamily="2" charset="2"/>
              <a:buChar char="§"/>
            </a:pPr>
            <a:r>
              <a:rPr lang="en-US" dirty="0"/>
              <a:t>Energetic and vibrant</a:t>
            </a:r>
          </a:p>
          <a:p>
            <a:pPr>
              <a:buFont typeface="Wingdings" panose="05000000000000000000" pitchFamily="2" charset="2"/>
              <a:buChar char="§"/>
            </a:pPr>
            <a:r>
              <a:rPr lang="en-US" dirty="0"/>
              <a:t>Really?</a:t>
            </a:r>
          </a:p>
          <a:p>
            <a:pPr>
              <a:buFont typeface="Wingdings" panose="05000000000000000000" pitchFamily="2" charset="2"/>
              <a:buChar char="§"/>
            </a:pPr>
            <a:r>
              <a:rPr lang="en-US" dirty="0"/>
              <a:t>Yes, really.</a:t>
            </a:r>
          </a:p>
          <a:p>
            <a:pPr>
              <a:buFont typeface="Wingdings" panose="05000000000000000000" pitchFamily="2" charset="2"/>
              <a:buChar char="§"/>
            </a:pPr>
            <a:r>
              <a:rPr lang="en-US" dirty="0"/>
              <a:t>Changing to address different audiences and varying circumstances</a:t>
            </a:r>
          </a:p>
          <a:p>
            <a:pPr marL="0" indent="0">
              <a:buNone/>
            </a:pPr>
            <a:endParaRPr lang="en-US" dirty="0"/>
          </a:p>
          <a:p>
            <a:pPr marL="0" indent="0">
              <a:buNone/>
            </a:pPr>
            <a:endParaRPr lang="en-US" dirty="0"/>
          </a:p>
        </p:txBody>
      </p:sp>
      <p:sp>
        <p:nvSpPr>
          <p:cNvPr id="3" name="Date Placeholder 2">
            <a:extLst>
              <a:ext uri="{FF2B5EF4-FFF2-40B4-BE49-F238E27FC236}">
                <a16:creationId xmlns:a16="http://schemas.microsoft.com/office/drawing/2014/main" id="{5AAD857A-9E4B-42C2-8F2F-702561370DF2}"/>
              </a:ext>
            </a:extLst>
          </p:cNvPr>
          <p:cNvSpPr>
            <a:spLocks noGrp="1"/>
          </p:cNvSpPr>
          <p:nvPr>
            <p:ph type="dt" sz="half" idx="10"/>
          </p:nvPr>
        </p:nvSpPr>
        <p:spPr/>
        <p:txBody>
          <a:bodyPr/>
          <a:lstStyle/>
          <a:p>
            <a:fld id="{8946CA7F-EA77-E84C-A968-539FEE8004F7}" type="datetime4">
              <a:rPr lang="en-US" smtClean="0"/>
              <a:t>March 2, 2022</a:t>
            </a:fld>
            <a:endParaRPr lang="en-US"/>
          </a:p>
        </p:txBody>
      </p:sp>
      <p:sp>
        <p:nvSpPr>
          <p:cNvPr id="4" name="Footer Placeholder 3">
            <a:extLst>
              <a:ext uri="{FF2B5EF4-FFF2-40B4-BE49-F238E27FC236}">
                <a16:creationId xmlns:a16="http://schemas.microsoft.com/office/drawing/2014/main" id="{6E0C6DD4-816C-45D8-86DB-7B4EB1166138}"/>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05FEB300-417C-42A1-B964-C499727721C8}"/>
              </a:ext>
            </a:extLst>
          </p:cNvPr>
          <p:cNvSpPr>
            <a:spLocks noGrp="1"/>
          </p:cNvSpPr>
          <p:nvPr>
            <p:ph type="title"/>
          </p:nvPr>
        </p:nvSpPr>
        <p:spPr/>
        <p:txBody>
          <a:bodyPr anchor="ctr" anchorCtr="0"/>
          <a:lstStyle/>
          <a:p>
            <a:r>
              <a:rPr lang="en-US" sz="6000" dirty="0"/>
              <a:t>DYNAMIC</a:t>
            </a:r>
          </a:p>
        </p:txBody>
      </p:sp>
      <p:pic>
        <p:nvPicPr>
          <p:cNvPr id="6" name="Picture 5">
            <a:extLst>
              <a:ext uri="{FF2B5EF4-FFF2-40B4-BE49-F238E27FC236}">
                <a16:creationId xmlns:a16="http://schemas.microsoft.com/office/drawing/2014/main" id="{429F59B4-5B1D-4485-9F2A-4136C36796F4}"/>
              </a:ext>
            </a:extLst>
          </p:cNvPr>
          <p:cNvPicPr>
            <a:picLocks noChangeAspect="1"/>
          </p:cNvPicPr>
          <p:nvPr/>
        </p:nvPicPr>
        <p:blipFill>
          <a:blip r:embed="rId2"/>
          <a:stretch>
            <a:fillRect/>
          </a:stretch>
        </p:blipFill>
        <p:spPr>
          <a:xfrm>
            <a:off x="893427" y="3712524"/>
            <a:ext cx="10405145" cy="2679391"/>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72A9F596-8240-4F01-952B-6EF532560612}"/>
              </a:ext>
            </a:extLst>
          </p:cNvPr>
          <p:cNvSpPr/>
          <p:nvPr/>
        </p:nvSpPr>
        <p:spPr>
          <a:xfrm>
            <a:off x="315985" y="5535316"/>
            <a:ext cx="10405145" cy="17616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728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D5A24-83B9-4565-8CE4-654772C2393B}"/>
              </a:ext>
            </a:extLst>
          </p:cNvPr>
          <p:cNvSpPr>
            <a:spLocks noGrp="1"/>
          </p:cNvSpPr>
          <p:nvPr>
            <p:ph type="title"/>
          </p:nvPr>
        </p:nvSpPr>
        <p:spPr/>
        <p:txBody>
          <a:bodyPr/>
          <a:lstStyle/>
          <a:p>
            <a:r>
              <a:rPr lang="en-US" dirty="0"/>
              <a:t>TELLING THE STORY</a:t>
            </a:r>
          </a:p>
        </p:txBody>
      </p:sp>
      <p:sp>
        <p:nvSpPr>
          <p:cNvPr id="3" name="Date Placeholder 2">
            <a:extLst>
              <a:ext uri="{FF2B5EF4-FFF2-40B4-BE49-F238E27FC236}">
                <a16:creationId xmlns:a16="http://schemas.microsoft.com/office/drawing/2014/main" id="{C180E2ED-2C8D-4B70-BB80-839411F94387}"/>
              </a:ext>
            </a:extLst>
          </p:cNvPr>
          <p:cNvSpPr>
            <a:spLocks noGrp="1"/>
          </p:cNvSpPr>
          <p:nvPr>
            <p:ph type="dt" sz="half" idx="10"/>
          </p:nvPr>
        </p:nvSpPr>
        <p:spPr/>
        <p:txBody>
          <a:bodyPr/>
          <a:lstStyle/>
          <a:p>
            <a:fld id="{952961EA-32B0-0846-B607-4D17AFFF9DB8}" type="datetime4">
              <a:rPr lang="en-US" smtClean="0"/>
              <a:t>March 2, 2022</a:t>
            </a:fld>
            <a:endParaRPr lang="en-US"/>
          </a:p>
        </p:txBody>
      </p:sp>
      <p:sp>
        <p:nvSpPr>
          <p:cNvPr id="4" name="Footer Placeholder 3">
            <a:extLst>
              <a:ext uri="{FF2B5EF4-FFF2-40B4-BE49-F238E27FC236}">
                <a16:creationId xmlns:a16="http://schemas.microsoft.com/office/drawing/2014/main" id="{4BC15A63-58EA-4FD6-9E14-8457D4C613E2}"/>
              </a:ext>
            </a:extLst>
          </p:cNvPr>
          <p:cNvSpPr>
            <a:spLocks noGrp="1"/>
          </p:cNvSpPr>
          <p:nvPr>
            <p:ph type="ftr" sz="quarter" idx="11"/>
          </p:nvPr>
        </p:nvSpPr>
        <p:spPr/>
        <p:txBody>
          <a:bodyPr/>
          <a:lstStyle/>
          <a:p>
            <a:r>
              <a:rPr lang="en-US"/>
              <a:t>©2021 Frontline Education Confidential &amp; Proprietary</a:t>
            </a:r>
          </a:p>
        </p:txBody>
      </p:sp>
    </p:spTree>
    <p:extLst>
      <p:ext uri="{BB962C8B-B14F-4D97-AF65-F5344CB8AC3E}">
        <p14:creationId xmlns:p14="http://schemas.microsoft.com/office/powerpoint/2010/main" val="1416110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399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E6E977-F639-4F22-9E8E-375CD85144FB}"/>
              </a:ext>
            </a:extLst>
          </p:cNvPr>
          <p:cNvSpPr>
            <a:spLocks noGrp="1"/>
          </p:cNvSpPr>
          <p:nvPr>
            <p:ph idx="1"/>
          </p:nvPr>
        </p:nvSpPr>
        <p:spPr/>
        <p:txBody>
          <a:bodyPr/>
          <a:lstStyle/>
          <a:p>
            <a:r>
              <a:rPr lang="en-US" dirty="0"/>
              <a:t>A Solid Beginning</a:t>
            </a:r>
          </a:p>
          <a:p>
            <a:r>
              <a:rPr lang="en-US" dirty="0"/>
              <a:t>A Strong and Substantial Middle</a:t>
            </a:r>
          </a:p>
          <a:p>
            <a:r>
              <a:rPr lang="en-US" dirty="0"/>
              <a:t>A Compelling Ending</a:t>
            </a:r>
          </a:p>
          <a:p>
            <a:r>
              <a:rPr lang="en-US" dirty="0"/>
              <a:t>Interesting, Factual, and Readable</a:t>
            </a:r>
          </a:p>
        </p:txBody>
      </p:sp>
      <p:sp>
        <p:nvSpPr>
          <p:cNvPr id="3" name="Date Placeholder 2">
            <a:extLst>
              <a:ext uri="{FF2B5EF4-FFF2-40B4-BE49-F238E27FC236}">
                <a16:creationId xmlns:a16="http://schemas.microsoft.com/office/drawing/2014/main" id="{922054E4-AA07-4B32-BAB4-C9B830D5244C}"/>
              </a:ext>
            </a:extLst>
          </p:cNvPr>
          <p:cNvSpPr>
            <a:spLocks noGrp="1"/>
          </p:cNvSpPr>
          <p:nvPr>
            <p:ph type="dt" sz="half" idx="10"/>
          </p:nvPr>
        </p:nvSpPr>
        <p:spPr/>
        <p:txBody>
          <a:bodyPr/>
          <a:lstStyle/>
          <a:p>
            <a:fld id="{916679C4-AAEF-CF47-95AE-FD6103B22EA1}" type="datetime4">
              <a:rPr lang="en-US" smtClean="0"/>
              <a:t>March 2, 2022</a:t>
            </a:fld>
            <a:endParaRPr lang="en-US"/>
          </a:p>
        </p:txBody>
      </p:sp>
      <p:sp>
        <p:nvSpPr>
          <p:cNvPr id="4" name="Footer Placeholder 3">
            <a:extLst>
              <a:ext uri="{FF2B5EF4-FFF2-40B4-BE49-F238E27FC236}">
                <a16:creationId xmlns:a16="http://schemas.microsoft.com/office/drawing/2014/main" id="{E9BF91EE-8D3C-48B1-903C-D306AA7025F3}"/>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B814E40D-4E6F-41FF-92A4-7C416FB2D949}"/>
              </a:ext>
            </a:extLst>
          </p:cNvPr>
          <p:cNvSpPr>
            <a:spLocks noGrp="1"/>
          </p:cNvSpPr>
          <p:nvPr>
            <p:ph type="title"/>
          </p:nvPr>
        </p:nvSpPr>
        <p:spPr/>
        <p:txBody>
          <a:bodyPr anchor="ctr" anchorCtr="0"/>
          <a:lstStyle/>
          <a:p>
            <a:r>
              <a:rPr lang="en-US" sz="5400" dirty="0"/>
              <a:t>A Good Story</a:t>
            </a:r>
          </a:p>
        </p:txBody>
      </p:sp>
      <p:pic>
        <p:nvPicPr>
          <p:cNvPr id="7" name="Picture 6" descr="Child reading a book">
            <a:extLst>
              <a:ext uri="{FF2B5EF4-FFF2-40B4-BE49-F238E27FC236}">
                <a16:creationId xmlns:a16="http://schemas.microsoft.com/office/drawing/2014/main" id="{1E21984D-1A8E-48FF-8C4D-9DB5047046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7481" y="2789853"/>
            <a:ext cx="4478694" cy="2985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1030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B51FDE-54FC-4CE6-B6C6-9A72A181CE6A}"/>
              </a:ext>
            </a:extLst>
          </p:cNvPr>
          <p:cNvSpPr>
            <a:spLocks noGrp="1"/>
          </p:cNvSpPr>
          <p:nvPr>
            <p:ph idx="1"/>
          </p:nvPr>
        </p:nvSpPr>
        <p:spPr/>
        <p:txBody>
          <a:bodyPr/>
          <a:lstStyle/>
          <a:p>
            <a:r>
              <a:rPr lang="en-US" dirty="0"/>
              <a:t>Past, Current, Next Year, the Future</a:t>
            </a:r>
          </a:p>
          <a:p>
            <a:pPr lvl="1"/>
            <a:r>
              <a:rPr lang="en-US" dirty="0"/>
              <a:t>Start with prior year actuals to set the stage</a:t>
            </a:r>
          </a:p>
          <a:p>
            <a:pPr lvl="1"/>
            <a:r>
              <a:rPr lang="en-US" dirty="0"/>
              <a:t>Move to current year projected results</a:t>
            </a:r>
          </a:p>
          <a:p>
            <a:pPr lvl="1"/>
            <a:r>
              <a:rPr lang="en-US" dirty="0"/>
              <a:t>Recap of next year’s budget – share overall impact</a:t>
            </a:r>
          </a:p>
          <a:p>
            <a:pPr lvl="1"/>
            <a:r>
              <a:rPr lang="en-US" dirty="0"/>
              <a:t>More details of next year’s budget</a:t>
            </a:r>
          </a:p>
          <a:p>
            <a:pPr lvl="1"/>
            <a:r>
              <a:rPr lang="en-US" dirty="0"/>
              <a:t>Multi-year financial projection</a:t>
            </a:r>
          </a:p>
          <a:p>
            <a:pPr lvl="1"/>
            <a:r>
              <a:rPr lang="en-US" dirty="0"/>
              <a:t>What’s next – now what ?? </a:t>
            </a:r>
          </a:p>
        </p:txBody>
      </p:sp>
      <p:sp>
        <p:nvSpPr>
          <p:cNvPr id="3" name="Date Placeholder 2">
            <a:extLst>
              <a:ext uri="{FF2B5EF4-FFF2-40B4-BE49-F238E27FC236}">
                <a16:creationId xmlns:a16="http://schemas.microsoft.com/office/drawing/2014/main" id="{21B51A22-C0C2-4E0D-B628-06CBA7CB16DD}"/>
              </a:ext>
            </a:extLst>
          </p:cNvPr>
          <p:cNvSpPr>
            <a:spLocks noGrp="1"/>
          </p:cNvSpPr>
          <p:nvPr>
            <p:ph type="dt" sz="half" idx="10"/>
          </p:nvPr>
        </p:nvSpPr>
        <p:spPr/>
        <p:txBody>
          <a:bodyPr/>
          <a:lstStyle/>
          <a:p>
            <a:fld id="{D7666458-AFCC-9B4A-87C6-DA111A8D8433}" type="datetime4">
              <a:rPr lang="en-US" smtClean="0"/>
              <a:t>March 2, 2022</a:t>
            </a:fld>
            <a:endParaRPr lang="en-US"/>
          </a:p>
        </p:txBody>
      </p:sp>
      <p:sp>
        <p:nvSpPr>
          <p:cNvPr id="4" name="Footer Placeholder 3">
            <a:extLst>
              <a:ext uri="{FF2B5EF4-FFF2-40B4-BE49-F238E27FC236}">
                <a16:creationId xmlns:a16="http://schemas.microsoft.com/office/drawing/2014/main" id="{155A0CD3-079E-4700-A127-79432150F80A}"/>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37973876-CA2F-44A1-8085-3CB50F1EE538}"/>
              </a:ext>
            </a:extLst>
          </p:cNvPr>
          <p:cNvSpPr>
            <a:spLocks noGrp="1"/>
          </p:cNvSpPr>
          <p:nvPr>
            <p:ph type="title"/>
          </p:nvPr>
        </p:nvSpPr>
        <p:spPr/>
        <p:txBody>
          <a:bodyPr/>
          <a:lstStyle/>
          <a:p>
            <a:r>
              <a:rPr lang="en-US" dirty="0"/>
              <a:t>Presentation Flow</a:t>
            </a:r>
          </a:p>
        </p:txBody>
      </p:sp>
      <p:pic>
        <p:nvPicPr>
          <p:cNvPr id="7" name="Picture 6">
            <a:extLst>
              <a:ext uri="{FF2B5EF4-FFF2-40B4-BE49-F238E27FC236}">
                <a16:creationId xmlns:a16="http://schemas.microsoft.com/office/drawing/2014/main" id="{861920CC-C545-4DDC-8898-1206F71FF833}"/>
              </a:ext>
            </a:extLst>
          </p:cNvPr>
          <p:cNvPicPr>
            <a:picLocks noChangeAspect="1"/>
          </p:cNvPicPr>
          <p:nvPr/>
        </p:nvPicPr>
        <p:blipFill>
          <a:blip r:embed="rId2"/>
          <a:stretch>
            <a:fillRect/>
          </a:stretch>
        </p:blipFill>
        <p:spPr>
          <a:xfrm>
            <a:off x="6993814" y="3970212"/>
            <a:ext cx="4423485" cy="19547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2032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451893-A112-4350-B56E-E5C882DA9417}"/>
              </a:ext>
            </a:extLst>
          </p:cNvPr>
          <p:cNvSpPr>
            <a:spLocks noGrp="1"/>
          </p:cNvSpPr>
          <p:nvPr>
            <p:ph idx="1"/>
          </p:nvPr>
        </p:nvSpPr>
        <p:spPr/>
        <p:txBody>
          <a:bodyPr/>
          <a:lstStyle/>
          <a:p>
            <a:r>
              <a:rPr lang="en-US" dirty="0"/>
              <a:t>After the presentation – get feedback</a:t>
            </a:r>
          </a:p>
          <a:p>
            <a:r>
              <a:rPr lang="en-US" dirty="0"/>
              <a:t>Present throughout the year</a:t>
            </a:r>
          </a:p>
          <a:p>
            <a:r>
              <a:rPr lang="en-US" dirty="0"/>
              <a:t>Reflect and adjust</a:t>
            </a:r>
          </a:p>
        </p:txBody>
      </p:sp>
      <p:sp>
        <p:nvSpPr>
          <p:cNvPr id="3" name="Date Placeholder 2">
            <a:extLst>
              <a:ext uri="{FF2B5EF4-FFF2-40B4-BE49-F238E27FC236}">
                <a16:creationId xmlns:a16="http://schemas.microsoft.com/office/drawing/2014/main" id="{B65C090F-FEAE-46CD-ADBE-1D13E0CC40A2}"/>
              </a:ext>
            </a:extLst>
          </p:cNvPr>
          <p:cNvSpPr>
            <a:spLocks noGrp="1"/>
          </p:cNvSpPr>
          <p:nvPr>
            <p:ph type="dt" sz="half" idx="10"/>
          </p:nvPr>
        </p:nvSpPr>
        <p:spPr/>
        <p:txBody>
          <a:bodyPr/>
          <a:lstStyle/>
          <a:p>
            <a:fld id="{8946CA7F-EA77-E84C-A968-539FEE8004F7}" type="datetime4">
              <a:rPr lang="en-US" smtClean="0"/>
              <a:t>March 2, 2022</a:t>
            </a:fld>
            <a:endParaRPr lang="en-US"/>
          </a:p>
        </p:txBody>
      </p:sp>
      <p:sp>
        <p:nvSpPr>
          <p:cNvPr id="4" name="Footer Placeholder 3">
            <a:extLst>
              <a:ext uri="{FF2B5EF4-FFF2-40B4-BE49-F238E27FC236}">
                <a16:creationId xmlns:a16="http://schemas.microsoft.com/office/drawing/2014/main" id="{A422FAF4-9596-4AD2-A837-EBAB55582DF8}"/>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8654227F-A720-40F7-92DE-35BDCCE8AACE}"/>
              </a:ext>
            </a:extLst>
          </p:cNvPr>
          <p:cNvSpPr>
            <a:spLocks noGrp="1"/>
          </p:cNvSpPr>
          <p:nvPr>
            <p:ph type="title"/>
          </p:nvPr>
        </p:nvSpPr>
        <p:spPr/>
        <p:txBody>
          <a:bodyPr anchor="ctr" anchorCtr="0"/>
          <a:lstStyle/>
          <a:p>
            <a:r>
              <a:rPr lang="en-US" sz="6000" dirty="0"/>
              <a:t>A FEW MORE TIPS</a:t>
            </a:r>
          </a:p>
        </p:txBody>
      </p:sp>
      <p:pic>
        <p:nvPicPr>
          <p:cNvPr id="7" name="Picture 6" descr="Hanging light bulbs with only one light bulb turned on">
            <a:extLst>
              <a:ext uri="{FF2B5EF4-FFF2-40B4-BE49-F238E27FC236}">
                <a16:creationId xmlns:a16="http://schemas.microsoft.com/office/drawing/2014/main" id="{0D11D736-8A03-4F89-9744-2CA84C5239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075" y="3162299"/>
            <a:ext cx="5391150" cy="2695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8251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0BDC0-80E7-4066-954A-1DC74CB8E2BA}"/>
              </a:ext>
            </a:extLst>
          </p:cNvPr>
          <p:cNvSpPr>
            <a:spLocks noGrp="1"/>
          </p:cNvSpPr>
          <p:nvPr>
            <p:ph type="dt" sz="half" idx="10"/>
          </p:nvPr>
        </p:nvSpPr>
        <p:spPr/>
        <p:txBody>
          <a:bodyPr/>
          <a:lstStyle/>
          <a:p>
            <a:fld id="{0D75FF5D-FA24-7047-94E7-D1AAC5A21282}" type="datetime4">
              <a:rPr lang="en-US" smtClean="0"/>
              <a:t>March 2, 2022</a:t>
            </a:fld>
            <a:endParaRPr lang="en-US"/>
          </a:p>
        </p:txBody>
      </p:sp>
      <p:sp>
        <p:nvSpPr>
          <p:cNvPr id="3" name="Footer Placeholder 2">
            <a:extLst>
              <a:ext uri="{FF2B5EF4-FFF2-40B4-BE49-F238E27FC236}">
                <a16:creationId xmlns:a16="http://schemas.microsoft.com/office/drawing/2014/main" id="{51D7C13D-F366-462B-87DD-3062411CEF3A}"/>
              </a:ext>
            </a:extLst>
          </p:cNvPr>
          <p:cNvSpPr>
            <a:spLocks noGrp="1"/>
          </p:cNvSpPr>
          <p:nvPr>
            <p:ph type="ftr" sz="quarter" idx="11"/>
          </p:nvPr>
        </p:nvSpPr>
        <p:spPr/>
        <p:txBody>
          <a:bodyPr/>
          <a:lstStyle/>
          <a:p>
            <a:r>
              <a:rPr lang="en-US"/>
              <a:t>©2021 Frontline Education Confidential &amp; Proprietary</a:t>
            </a:r>
          </a:p>
        </p:txBody>
      </p:sp>
      <p:sp>
        <p:nvSpPr>
          <p:cNvPr id="4" name="Text Placeholder 3">
            <a:extLst>
              <a:ext uri="{FF2B5EF4-FFF2-40B4-BE49-F238E27FC236}">
                <a16:creationId xmlns:a16="http://schemas.microsoft.com/office/drawing/2014/main" id="{83B99AB2-4781-4510-95AE-ED902C1DEB4E}"/>
              </a:ext>
            </a:extLst>
          </p:cNvPr>
          <p:cNvSpPr>
            <a:spLocks noGrp="1"/>
          </p:cNvSpPr>
          <p:nvPr>
            <p:ph type="body" idx="13"/>
          </p:nvPr>
        </p:nvSpPr>
        <p:spPr/>
        <p:txBody>
          <a:bodyPr/>
          <a:lstStyle/>
          <a:p>
            <a:r>
              <a:rPr lang="en-US" dirty="0"/>
              <a:t>What Might That Look Like?</a:t>
            </a:r>
          </a:p>
        </p:txBody>
      </p:sp>
      <p:sp>
        <p:nvSpPr>
          <p:cNvPr id="5" name="Title 4">
            <a:extLst>
              <a:ext uri="{FF2B5EF4-FFF2-40B4-BE49-F238E27FC236}">
                <a16:creationId xmlns:a16="http://schemas.microsoft.com/office/drawing/2014/main" id="{F537E158-DB77-494B-A8FE-12A24DF73C16}"/>
              </a:ext>
            </a:extLst>
          </p:cNvPr>
          <p:cNvSpPr>
            <a:spLocks noGrp="1"/>
          </p:cNvSpPr>
          <p:nvPr>
            <p:ph type="title"/>
          </p:nvPr>
        </p:nvSpPr>
        <p:spPr/>
        <p:txBody>
          <a:bodyPr/>
          <a:lstStyle/>
          <a:p>
            <a:r>
              <a:rPr lang="en-US" dirty="0"/>
              <a:t>Implementing These Concepts</a:t>
            </a:r>
          </a:p>
        </p:txBody>
      </p:sp>
    </p:spTree>
    <p:extLst>
      <p:ext uri="{BB962C8B-B14F-4D97-AF65-F5344CB8AC3E}">
        <p14:creationId xmlns:p14="http://schemas.microsoft.com/office/powerpoint/2010/main" val="3459487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AFBC-3A20-4233-8D63-28B29D3EFE0E}"/>
              </a:ext>
            </a:extLst>
          </p:cNvPr>
          <p:cNvSpPr>
            <a:spLocks noGrp="1"/>
          </p:cNvSpPr>
          <p:nvPr>
            <p:ph type="title"/>
          </p:nvPr>
        </p:nvSpPr>
        <p:spPr/>
        <p:txBody>
          <a:bodyPr/>
          <a:lstStyle/>
          <a:p>
            <a:pPr algn="ctr"/>
            <a:r>
              <a:rPr lang="en-US" dirty="0"/>
              <a:t>Sam Kirk, PCSBA</a:t>
            </a:r>
            <a:br>
              <a:rPr lang="en-US" dirty="0"/>
            </a:br>
            <a:r>
              <a:rPr lang="en-US" dirty="0"/>
              <a:t>Armstrong School District, PA</a:t>
            </a:r>
          </a:p>
        </p:txBody>
      </p:sp>
      <p:sp>
        <p:nvSpPr>
          <p:cNvPr id="3" name="Date Placeholder 2">
            <a:extLst>
              <a:ext uri="{FF2B5EF4-FFF2-40B4-BE49-F238E27FC236}">
                <a16:creationId xmlns:a16="http://schemas.microsoft.com/office/drawing/2014/main" id="{78E4584F-991C-4AF3-A268-85326A68645B}"/>
              </a:ext>
            </a:extLst>
          </p:cNvPr>
          <p:cNvSpPr>
            <a:spLocks noGrp="1"/>
          </p:cNvSpPr>
          <p:nvPr>
            <p:ph type="dt" sz="half" idx="10"/>
          </p:nvPr>
        </p:nvSpPr>
        <p:spPr/>
        <p:txBody>
          <a:bodyPr/>
          <a:lstStyle/>
          <a:p>
            <a:fld id="{952961EA-32B0-0846-B607-4D17AFFF9DB8}" type="datetime4">
              <a:rPr lang="en-US" smtClean="0"/>
              <a:t>March 2, 2022</a:t>
            </a:fld>
            <a:endParaRPr lang="en-US"/>
          </a:p>
        </p:txBody>
      </p:sp>
      <p:sp>
        <p:nvSpPr>
          <p:cNvPr id="4" name="Footer Placeholder 3">
            <a:extLst>
              <a:ext uri="{FF2B5EF4-FFF2-40B4-BE49-F238E27FC236}">
                <a16:creationId xmlns:a16="http://schemas.microsoft.com/office/drawing/2014/main" id="{4CCD2BAC-0443-4750-BE38-170DA95F287C}"/>
              </a:ext>
            </a:extLst>
          </p:cNvPr>
          <p:cNvSpPr>
            <a:spLocks noGrp="1"/>
          </p:cNvSpPr>
          <p:nvPr>
            <p:ph type="ftr" sz="quarter" idx="11"/>
          </p:nvPr>
        </p:nvSpPr>
        <p:spPr/>
        <p:txBody>
          <a:bodyPr/>
          <a:lstStyle/>
          <a:p>
            <a:r>
              <a:rPr lang="en-US"/>
              <a:t>©2021 Frontline Education Confidential &amp; Proprietary</a:t>
            </a:r>
          </a:p>
        </p:txBody>
      </p:sp>
      <p:pic>
        <p:nvPicPr>
          <p:cNvPr id="5" name="Picture 4">
            <a:extLst>
              <a:ext uri="{FF2B5EF4-FFF2-40B4-BE49-F238E27FC236}">
                <a16:creationId xmlns:a16="http://schemas.microsoft.com/office/drawing/2014/main" id="{4C39C669-F7AC-4089-9BA5-DA3DF831C965}"/>
              </a:ext>
            </a:extLst>
          </p:cNvPr>
          <p:cNvPicPr>
            <a:picLocks noChangeAspect="1"/>
          </p:cNvPicPr>
          <p:nvPr/>
        </p:nvPicPr>
        <p:blipFill>
          <a:blip r:embed="rId2"/>
          <a:stretch>
            <a:fillRect/>
          </a:stretch>
        </p:blipFill>
        <p:spPr>
          <a:xfrm>
            <a:off x="597277" y="1089578"/>
            <a:ext cx="3011685" cy="1170533"/>
          </a:xfrm>
          <a:prstGeom prst="rect">
            <a:avLst/>
          </a:prstGeom>
        </p:spPr>
      </p:pic>
      <p:sp>
        <p:nvSpPr>
          <p:cNvPr id="6" name="TextBox 5">
            <a:extLst>
              <a:ext uri="{FF2B5EF4-FFF2-40B4-BE49-F238E27FC236}">
                <a16:creationId xmlns:a16="http://schemas.microsoft.com/office/drawing/2014/main" id="{B7E02DC7-C3CD-476B-9D5A-618410C53AE0}"/>
              </a:ext>
            </a:extLst>
          </p:cNvPr>
          <p:cNvSpPr txBox="1"/>
          <p:nvPr/>
        </p:nvSpPr>
        <p:spPr>
          <a:xfrm>
            <a:off x="3474720" y="4145789"/>
            <a:ext cx="2438400" cy="369332"/>
          </a:xfrm>
          <a:prstGeom prst="rect">
            <a:avLst/>
          </a:prstGeom>
          <a:noFill/>
        </p:spPr>
        <p:txBody>
          <a:bodyPr wrap="square" rtlCol="0">
            <a:spAutoFit/>
          </a:bodyPr>
          <a:lstStyle/>
          <a:p>
            <a:pPr algn="ctr"/>
            <a:r>
              <a:rPr lang="en-US" dirty="0"/>
              <a:t>A District Perspective</a:t>
            </a:r>
          </a:p>
        </p:txBody>
      </p:sp>
    </p:spTree>
    <p:extLst>
      <p:ext uri="{BB962C8B-B14F-4D97-AF65-F5344CB8AC3E}">
        <p14:creationId xmlns:p14="http://schemas.microsoft.com/office/powerpoint/2010/main" val="2147509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1AD2BE-2CB8-4463-A85C-D22275455239}"/>
              </a:ext>
            </a:extLst>
          </p:cNvPr>
          <p:cNvSpPr>
            <a:spLocks noGrp="1"/>
          </p:cNvSpPr>
          <p:nvPr>
            <p:ph idx="1"/>
          </p:nvPr>
        </p:nvSpPr>
        <p:spPr/>
        <p:txBody>
          <a:bodyPr/>
          <a:lstStyle/>
          <a:p>
            <a:r>
              <a:rPr lang="en-US" b="1" dirty="0">
                <a:solidFill>
                  <a:srgbClr val="7030A0"/>
                </a:solidFill>
              </a:rPr>
              <a:t>8</a:t>
            </a:r>
            <a:r>
              <a:rPr lang="en-US" dirty="0"/>
              <a:t> School Buildings: </a:t>
            </a:r>
            <a:r>
              <a:rPr lang="en-US" b="1" dirty="0">
                <a:solidFill>
                  <a:srgbClr val="7030A0"/>
                </a:solidFill>
              </a:rPr>
              <a:t>6</a:t>
            </a:r>
            <a:r>
              <a:rPr lang="en-US" dirty="0"/>
              <a:t> Elementary and </a:t>
            </a:r>
            <a:r>
              <a:rPr lang="en-US" b="1" dirty="0">
                <a:solidFill>
                  <a:srgbClr val="7030A0"/>
                </a:solidFill>
              </a:rPr>
              <a:t>2</a:t>
            </a:r>
            <a:r>
              <a:rPr lang="en-US" dirty="0"/>
              <a:t> Jr/Sr High Schools</a:t>
            </a:r>
          </a:p>
          <a:p>
            <a:r>
              <a:rPr lang="en-US" dirty="0"/>
              <a:t>Enrollment: </a:t>
            </a:r>
            <a:r>
              <a:rPr lang="en-US" b="1" dirty="0">
                <a:solidFill>
                  <a:srgbClr val="6600CC"/>
                </a:solidFill>
              </a:rPr>
              <a:t>4,737</a:t>
            </a:r>
          </a:p>
          <a:p>
            <a:r>
              <a:rPr lang="en-US" dirty="0"/>
              <a:t>Employees: </a:t>
            </a:r>
            <a:r>
              <a:rPr lang="en-US" b="1" dirty="0">
                <a:solidFill>
                  <a:srgbClr val="7030A0"/>
                </a:solidFill>
              </a:rPr>
              <a:t>633</a:t>
            </a:r>
          </a:p>
          <a:p>
            <a:pPr lvl="1"/>
            <a:r>
              <a:rPr lang="en-US" dirty="0"/>
              <a:t>Administration: 22</a:t>
            </a:r>
          </a:p>
          <a:p>
            <a:pPr lvl="1"/>
            <a:r>
              <a:rPr lang="en-US" dirty="0"/>
              <a:t>Professional (teachers): 408</a:t>
            </a:r>
          </a:p>
          <a:p>
            <a:pPr lvl="1"/>
            <a:r>
              <a:rPr lang="en-US" dirty="0"/>
              <a:t>Support: 196</a:t>
            </a:r>
          </a:p>
          <a:p>
            <a:pPr lvl="1"/>
            <a:r>
              <a:rPr lang="en-US" dirty="0"/>
              <a:t>Classified: 7</a:t>
            </a:r>
          </a:p>
          <a:p>
            <a:r>
              <a:rPr lang="en-US" dirty="0"/>
              <a:t>Total Square Miles: </a:t>
            </a:r>
            <a:r>
              <a:rPr lang="en-US" b="1" dirty="0">
                <a:solidFill>
                  <a:srgbClr val="7030A0"/>
                </a:solidFill>
              </a:rPr>
              <a:t>437</a:t>
            </a:r>
          </a:p>
          <a:p>
            <a:r>
              <a:rPr lang="en-US" dirty="0"/>
              <a:t>Located in Western Pennsylvania</a:t>
            </a:r>
          </a:p>
        </p:txBody>
      </p:sp>
      <p:sp>
        <p:nvSpPr>
          <p:cNvPr id="3" name="Date Placeholder 2">
            <a:extLst>
              <a:ext uri="{FF2B5EF4-FFF2-40B4-BE49-F238E27FC236}">
                <a16:creationId xmlns:a16="http://schemas.microsoft.com/office/drawing/2014/main" id="{31524092-BA63-4413-A9CE-1EC5FB074B88}"/>
              </a:ext>
            </a:extLst>
          </p:cNvPr>
          <p:cNvSpPr>
            <a:spLocks noGrp="1"/>
          </p:cNvSpPr>
          <p:nvPr>
            <p:ph type="dt" sz="half" idx="10"/>
          </p:nvPr>
        </p:nvSpPr>
        <p:spPr/>
        <p:txBody>
          <a:bodyPr/>
          <a:lstStyle/>
          <a:p>
            <a:fld id="{D7666458-AFCC-9B4A-87C6-DA111A8D8433}" type="datetime4">
              <a:rPr lang="en-US" smtClean="0"/>
              <a:t>March 2, 2022</a:t>
            </a:fld>
            <a:endParaRPr lang="en-US"/>
          </a:p>
        </p:txBody>
      </p:sp>
      <p:sp>
        <p:nvSpPr>
          <p:cNvPr id="4" name="Footer Placeholder 3">
            <a:extLst>
              <a:ext uri="{FF2B5EF4-FFF2-40B4-BE49-F238E27FC236}">
                <a16:creationId xmlns:a16="http://schemas.microsoft.com/office/drawing/2014/main" id="{DAA8311D-2B63-401F-B057-E3065EA1A581}"/>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9933C837-483D-4161-AC20-9FC8A315D677}"/>
              </a:ext>
            </a:extLst>
          </p:cNvPr>
          <p:cNvSpPr>
            <a:spLocks noGrp="1"/>
          </p:cNvSpPr>
          <p:nvPr>
            <p:ph type="title"/>
          </p:nvPr>
        </p:nvSpPr>
        <p:spPr/>
        <p:txBody>
          <a:bodyPr/>
          <a:lstStyle/>
          <a:p>
            <a:pPr algn="ctr"/>
            <a:r>
              <a:rPr lang="en-US" sz="4400" dirty="0"/>
              <a:t>Armstrong School District</a:t>
            </a:r>
            <a:br>
              <a:rPr lang="en-US" dirty="0"/>
            </a:br>
            <a:r>
              <a:rPr lang="en-US" dirty="0"/>
              <a:t>Information</a:t>
            </a:r>
          </a:p>
        </p:txBody>
      </p:sp>
      <p:pic>
        <p:nvPicPr>
          <p:cNvPr id="6" name="Picture 5">
            <a:extLst>
              <a:ext uri="{FF2B5EF4-FFF2-40B4-BE49-F238E27FC236}">
                <a16:creationId xmlns:a16="http://schemas.microsoft.com/office/drawing/2014/main" id="{ADF10B61-01B7-4AA7-BBC6-512CE54BB2CD}"/>
              </a:ext>
            </a:extLst>
          </p:cNvPr>
          <p:cNvPicPr>
            <a:picLocks noChangeAspect="1"/>
          </p:cNvPicPr>
          <p:nvPr/>
        </p:nvPicPr>
        <p:blipFill>
          <a:blip r:embed="rId2"/>
          <a:stretch>
            <a:fillRect/>
          </a:stretch>
        </p:blipFill>
        <p:spPr>
          <a:xfrm>
            <a:off x="6374296" y="2756339"/>
            <a:ext cx="4724339" cy="3107565"/>
          </a:xfrm>
          <a:prstGeom prst="rect">
            <a:avLst/>
          </a:prstGeom>
          <a:ln>
            <a:noFill/>
          </a:ln>
          <a:effectLst>
            <a:outerShdw blurRad="292100" dist="139700" dir="2700000" algn="tl" rotWithShape="0">
              <a:srgbClr val="333333">
                <a:alpha val="65000"/>
              </a:srgbClr>
            </a:outerShdw>
          </a:effectLst>
        </p:spPr>
      </p:pic>
      <p:sp>
        <p:nvSpPr>
          <p:cNvPr id="7" name="Star: 5 Points 6">
            <a:extLst>
              <a:ext uri="{FF2B5EF4-FFF2-40B4-BE49-F238E27FC236}">
                <a16:creationId xmlns:a16="http://schemas.microsoft.com/office/drawing/2014/main" id="{6D41BADA-D2A4-48A3-9983-86B5D8237AE1}"/>
              </a:ext>
            </a:extLst>
          </p:cNvPr>
          <p:cNvSpPr/>
          <p:nvPr/>
        </p:nvSpPr>
        <p:spPr>
          <a:xfrm>
            <a:off x="7417546" y="4310121"/>
            <a:ext cx="343948" cy="327171"/>
          </a:xfrm>
          <a:prstGeom prst="star5">
            <a:avLst/>
          </a:prstGeom>
          <a:solidFill>
            <a:schemeClr val="tx2">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484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3" name="Rectangle 15">
            <a:extLst>
              <a:ext uri="{FF2B5EF4-FFF2-40B4-BE49-F238E27FC236}">
                <a16:creationId xmlns:a16="http://schemas.microsoft.com/office/drawing/2014/main" id="{482BD70C-C4A0-46C4-9518-A731098B4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7CE65C-6802-43CC-ADD6-EEA904F7B0DC}"/>
              </a:ext>
            </a:extLst>
          </p:cNvPr>
          <p:cNvSpPr>
            <a:spLocks noGrp="1"/>
          </p:cNvSpPr>
          <p:nvPr>
            <p:ph type="ctrTitle"/>
          </p:nvPr>
        </p:nvSpPr>
        <p:spPr>
          <a:xfrm>
            <a:off x="6012526" y="2935579"/>
            <a:ext cx="5319433" cy="2076333"/>
          </a:xfrm>
        </p:spPr>
        <p:txBody>
          <a:bodyPr anchor="t">
            <a:normAutofit fontScale="90000"/>
          </a:bodyPr>
          <a:lstStyle/>
          <a:p>
            <a:r>
              <a:rPr lang="en-US" sz="4800" dirty="0">
                <a:solidFill>
                  <a:schemeClr val="bg1"/>
                </a:solidFill>
              </a:rPr>
              <a:t>2022-23</a:t>
            </a:r>
            <a:br>
              <a:rPr lang="en-US" sz="4800" dirty="0">
                <a:solidFill>
                  <a:schemeClr val="bg1"/>
                </a:solidFill>
              </a:rPr>
            </a:br>
            <a:r>
              <a:rPr lang="en-US" sz="4800" dirty="0">
                <a:solidFill>
                  <a:schemeClr val="bg1"/>
                </a:solidFill>
              </a:rPr>
              <a:t>Proposed Budget and Financial Overview</a:t>
            </a:r>
          </a:p>
        </p:txBody>
      </p:sp>
      <p:sp>
        <p:nvSpPr>
          <p:cNvPr id="18" name="Freeform: Shape 17">
            <a:extLst>
              <a:ext uri="{FF2B5EF4-FFF2-40B4-BE49-F238E27FC236}">
                <a16:creationId xmlns:a16="http://schemas.microsoft.com/office/drawing/2014/main" id="{39B74A45-BDDD-4892-B8C0-B290C0944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Freeform: Shape 19">
            <a:extLst>
              <a:ext uri="{FF2B5EF4-FFF2-40B4-BE49-F238E27FC236}">
                <a16:creationId xmlns:a16="http://schemas.microsoft.com/office/drawing/2014/main" id="{C516C73E-9465-4C9E-9B86-9E58FB326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9" y="0"/>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22B13E3-6A10-4928-97CF-158949437632}"/>
              </a:ext>
            </a:extLst>
          </p:cNvPr>
          <p:cNvPicPr>
            <a:picLocks noChangeAspect="1"/>
          </p:cNvPicPr>
          <p:nvPr/>
        </p:nvPicPr>
        <p:blipFill>
          <a:blip r:embed="rId2"/>
          <a:stretch>
            <a:fillRect/>
          </a:stretch>
        </p:blipFill>
        <p:spPr>
          <a:xfrm>
            <a:off x="257006" y="2250213"/>
            <a:ext cx="4866634" cy="1892580"/>
          </a:xfrm>
          <a:prstGeom prst="rect">
            <a:avLst/>
          </a:prstGeom>
        </p:spPr>
      </p:pic>
    </p:spTree>
    <p:extLst>
      <p:ext uri="{BB962C8B-B14F-4D97-AF65-F5344CB8AC3E}">
        <p14:creationId xmlns:p14="http://schemas.microsoft.com/office/powerpoint/2010/main" val="556750318"/>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AF9FA8-C5D4-4AD1-ACBB-073B741C141A}"/>
              </a:ext>
            </a:extLst>
          </p:cNvPr>
          <p:cNvSpPr>
            <a:spLocks noGrp="1"/>
          </p:cNvSpPr>
          <p:nvPr>
            <p:ph type="title"/>
          </p:nvPr>
        </p:nvSpPr>
        <p:spPr>
          <a:xfrm>
            <a:off x="838200" y="963877"/>
            <a:ext cx="3494362" cy="4930246"/>
          </a:xfrm>
        </p:spPr>
        <p:txBody>
          <a:bodyPr>
            <a:normAutofit/>
          </a:bodyPr>
          <a:lstStyle/>
          <a:p>
            <a:pPr algn="ctr"/>
            <a:r>
              <a:rPr lang="en-US" dirty="0"/>
              <a:t>Information Flow</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6EBA1BF-FE8F-46AF-BBA5-ACFA5D7F5224}"/>
              </a:ext>
            </a:extLst>
          </p:cNvPr>
          <p:cNvSpPr>
            <a:spLocks noGrp="1"/>
          </p:cNvSpPr>
          <p:nvPr>
            <p:ph idx="1"/>
          </p:nvPr>
        </p:nvSpPr>
        <p:spPr>
          <a:xfrm>
            <a:off x="4976031" y="963877"/>
            <a:ext cx="7023134" cy="4930246"/>
          </a:xfrm>
        </p:spPr>
        <p:txBody>
          <a:bodyPr anchor="ctr">
            <a:normAutofit/>
          </a:bodyPr>
          <a:lstStyle/>
          <a:p>
            <a:pPr marL="514350" indent="-514350">
              <a:buFont typeface="+mj-lt"/>
              <a:buAutoNum type="arabicPeriod"/>
            </a:pPr>
            <a:r>
              <a:rPr lang="en-US" sz="2400" dirty="0"/>
              <a:t>Financial Recap of Prior Year </a:t>
            </a:r>
            <a:r>
              <a:rPr lang="en-US" sz="1600" dirty="0"/>
              <a:t>(2020-21)</a:t>
            </a:r>
          </a:p>
          <a:p>
            <a:pPr marL="514350" indent="-514350">
              <a:buFont typeface="+mj-lt"/>
              <a:buAutoNum type="arabicPeriod"/>
            </a:pPr>
            <a:r>
              <a:rPr lang="en-US" sz="2400" dirty="0"/>
              <a:t>Current Year &amp; End of Year Projections </a:t>
            </a:r>
            <a:r>
              <a:rPr lang="en-US" sz="1600" dirty="0"/>
              <a:t>(2021-22)</a:t>
            </a:r>
          </a:p>
          <a:p>
            <a:pPr marL="514350" indent="-514350">
              <a:buFont typeface="+mj-lt"/>
              <a:buAutoNum type="arabicPeriod"/>
            </a:pPr>
            <a:r>
              <a:rPr lang="en-US" sz="2400" dirty="0"/>
              <a:t>Proposed Budget - High Level Overview </a:t>
            </a:r>
            <a:r>
              <a:rPr lang="en-US" sz="1600" dirty="0"/>
              <a:t>(2022-23)</a:t>
            </a:r>
          </a:p>
          <a:p>
            <a:pPr marL="514350" indent="-514350">
              <a:buFont typeface="+mj-lt"/>
              <a:buAutoNum type="arabicPeriod"/>
            </a:pPr>
            <a:r>
              <a:rPr lang="en-US" sz="2400" dirty="0"/>
              <a:t>Proposed  Budget – Expenditures </a:t>
            </a:r>
            <a:r>
              <a:rPr lang="en-US" sz="1600" dirty="0"/>
              <a:t>(2022-23)</a:t>
            </a:r>
          </a:p>
          <a:p>
            <a:pPr marL="514350" indent="-514350">
              <a:buFont typeface="+mj-lt"/>
              <a:buAutoNum type="arabicPeriod"/>
            </a:pPr>
            <a:r>
              <a:rPr lang="en-US" sz="2400" dirty="0"/>
              <a:t>Proposed Budget – Revenues </a:t>
            </a:r>
            <a:r>
              <a:rPr lang="en-US" sz="1600" dirty="0"/>
              <a:t>(2022-23)</a:t>
            </a:r>
          </a:p>
          <a:p>
            <a:pPr marL="514350" indent="-514350">
              <a:buFont typeface="+mj-lt"/>
              <a:buAutoNum type="arabicPeriod"/>
            </a:pPr>
            <a:r>
              <a:rPr lang="en-US" sz="2400" dirty="0"/>
              <a:t>Multi-year Projections </a:t>
            </a:r>
            <a:r>
              <a:rPr lang="en-US" sz="1600" dirty="0"/>
              <a:t>(2023 – 2027)</a:t>
            </a:r>
          </a:p>
          <a:p>
            <a:pPr marL="514350" indent="-514350">
              <a:buFont typeface="+mj-lt"/>
              <a:buAutoNum type="arabicPeriod"/>
            </a:pPr>
            <a:r>
              <a:rPr lang="en-US" sz="2400" dirty="0"/>
              <a:t>Next Steps</a:t>
            </a:r>
          </a:p>
        </p:txBody>
      </p:sp>
      <p:pic>
        <p:nvPicPr>
          <p:cNvPr id="5" name="Picture 4">
            <a:extLst>
              <a:ext uri="{FF2B5EF4-FFF2-40B4-BE49-F238E27FC236}">
                <a16:creationId xmlns:a16="http://schemas.microsoft.com/office/drawing/2014/main" id="{9C331793-1EAD-41E1-8EAD-FAF635B33726}"/>
              </a:ext>
            </a:extLst>
          </p:cNvPr>
          <p:cNvPicPr>
            <a:picLocks noChangeAspect="1"/>
          </p:cNvPicPr>
          <p:nvPr/>
        </p:nvPicPr>
        <p:blipFill>
          <a:blip r:embed="rId2"/>
          <a:stretch>
            <a:fillRect/>
          </a:stretch>
        </p:blipFill>
        <p:spPr>
          <a:xfrm>
            <a:off x="8832202" y="5180217"/>
            <a:ext cx="2681773" cy="1042912"/>
          </a:xfrm>
          <a:prstGeom prst="rect">
            <a:avLst/>
          </a:prstGeom>
        </p:spPr>
      </p:pic>
    </p:spTree>
    <p:extLst>
      <p:ext uri="{BB962C8B-B14F-4D97-AF65-F5344CB8AC3E}">
        <p14:creationId xmlns:p14="http://schemas.microsoft.com/office/powerpoint/2010/main" val="161979686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6A1DE9-46AC-4B29-97BC-4DDA1016E891}"/>
              </a:ext>
            </a:extLst>
          </p:cNvPr>
          <p:cNvSpPr>
            <a:spLocks noGrp="1"/>
          </p:cNvSpPr>
          <p:nvPr>
            <p:ph type="title"/>
          </p:nvPr>
        </p:nvSpPr>
        <p:spPr>
          <a:xfrm>
            <a:off x="804672" y="234110"/>
            <a:ext cx="7370260" cy="3466213"/>
          </a:xfrm>
        </p:spPr>
        <p:txBody>
          <a:bodyPr vert="horz" lIns="91440" tIns="45720" rIns="91440" bIns="45720" rtlCol="0" anchor="b">
            <a:normAutofit/>
          </a:bodyPr>
          <a:lstStyle/>
          <a:p>
            <a:r>
              <a:rPr lang="en-US" sz="4800" kern="1200" dirty="0">
                <a:solidFill>
                  <a:srgbClr val="FFFFFF"/>
                </a:solidFill>
                <a:latin typeface="+mj-lt"/>
                <a:ea typeface="+mj-ea"/>
                <a:cs typeface="+mj-cs"/>
              </a:rPr>
              <a:t>1.  Recap of Prior Year </a:t>
            </a:r>
            <a:r>
              <a:rPr lang="en-US" sz="2000" kern="1200" dirty="0">
                <a:solidFill>
                  <a:srgbClr val="FFFFFF"/>
                </a:solidFill>
                <a:latin typeface="+mj-lt"/>
                <a:ea typeface="+mj-ea"/>
                <a:cs typeface="+mj-cs"/>
              </a:rPr>
              <a:t>(2020-21)</a:t>
            </a:r>
          </a:p>
        </p:txBody>
      </p:sp>
    </p:spTree>
    <p:extLst>
      <p:ext uri="{BB962C8B-B14F-4D97-AF65-F5344CB8AC3E}">
        <p14:creationId xmlns:p14="http://schemas.microsoft.com/office/powerpoint/2010/main" val="290826558"/>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58A743-0118-42B9-9E96-3379A7A68302}"/>
              </a:ext>
            </a:extLst>
          </p:cNvPr>
          <p:cNvPicPr>
            <a:picLocks noChangeAspect="1"/>
          </p:cNvPicPr>
          <p:nvPr/>
        </p:nvPicPr>
        <p:blipFill>
          <a:blip r:embed="rId2"/>
          <a:stretch>
            <a:fillRect/>
          </a:stretch>
        </p:blipFill>
        <p:spPr>
          <a:xfrm>
            <a:off x="982926" y="1385776"/>
            <a:ext cx="9655693" cy="408644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1C56C44B-3D0E-45DB-8748-7EB98AD17A05}"/>
              </a:ext>
            </a:extLst>
          </p:cNvPr>
          <p:cNvSpPr txBox="1"/>
          <p:nvPr/>
        </p:nvSpPr>
        <p:spPr>
          <a:xfrm>
            <a:off x="5770697" y="5830348"/>
            <a:ext cx="593976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In 2020-21, revenues exceeded expenditures by $2.1 million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83F6926-F664-4BAD-8203-62C13E7AC2EE}"/>
              </a:ext>
            </a:extLst>
          </p:cNvPr>
          <p:cNvSpPr txBox="1"/>
          <p:nvPr/>
        </p:nvSpPr>
        <p:spPr>
          <a:xfrm>
            <a:off x="464191" y="225309"/>
            <a:ext cx="5833072" cy="12926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School Year 2020-21: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Pandemic funding was authorized and received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District was remote for 4 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Money was spent to enhance health and safety protocols</a:t>
            </a:r>
          </a:p>
        </p:txBody>
      </p:sp>
      <p:cxnSp>
        <p:nvCxnSpPr>
          <p:cNvPr id="8" name="Straight Arrow Connector 7">
            <a:extLst>
              <a:ext uri="{FF2B5EF4-FFF2-40B4-BE49-F238E27FC236}">
                <a16:creationId xmlns:a16="http://schemas.microsoft.com/office/drawing/2014/main" id="{EA6B6147-CA42-4171-A5C6-9C2CB3585C24}"/>
              </a:ext>
            </a:extLst>
          </p:cNvPr>
          <p:cNvCxnSpPr>
            <a:cxnSpLocks/>
          </p:cNvCxnSpPr>
          <p:nvPr/>
        </p:nvCxnSpPr>
        <p:spPr>
          <a:xfrm flipV="1">
            <a:off x="8028264" y="4658030"/>
            <a:ext cx="1005932" cy="117231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931D55B3-5F40-40FC-B841-6FFA943CB2E0}"/>
              </a:ext>
            </a:extLst>
          </p:cNvPr>
          <p:cNvSpPr/>
          <p:nvPr/>
        </p:nvSpPr>
        <p:spPr>
          <a:xfrm>
            <a:off x="9027831" y="2094041"/>
            <a:ext cx="947956" cy="2869035"/>
          </a:xfrm>
          <a:prstGeom prst="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897A83A6-FAC9-4341-8617-F95A66CE2205}"/>
              </a:ext>
            </a:extLst>
          </p:cNvPr>
          <p:cNvPicPr>
            <a:picLocks noChangeAspect="1"/>
          </p:cNvPicPr>
          <p:nvPr/>
        </p:nvPicPr>
        <p:blipFill>
          <a:blip r:embed="rId3"/>
          <a:stretch>
            <a:fillRect/>
          </a:stretch>
        </p:blipFill>
        <p:spPr>
          <a:xfrm flipH="1">
            <a:off x="7470214" y="58892"/>
            <a:ext cx="1563982" cy="1526001"/>
          </a:xfrm>
          <a:prstGeom prst="rect">
            <a:avLst/>
          </a:prstGeom>
        </p:spPr>
      </p:pic>
      <p:sp>
        <p:nvSpPr>
          <p:cNvPr id="3" name="TextBox 2">
            <a:extLst>
              <a:ext uri="{FF2B5EF4-FFF2-40B4-BE49-F238E27FC236}">
                <a16:creationId xmlns:a16="http://schemas.microsoft.com/office/drawing/2014/main" id="{0884A1DC-0BED-45F1-9FAC-FA99E6564FE4}"/>
              </a:ext>
            </a:extLst>
          </p:cNvPr>
          <p:cNvSpPr txBox="1"/>
          <p:nvPr/>
        </p:nvSpPr>
        <p:spPr>
          <a:xfrm>
            <a:off x="9372600" y="506896"/>
            <a:ext cx="11163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2020-21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Actuals</a:t>
            </a:r>
          </a:p>
        </p:txBody>
      </p:sp>
      <p:cxnSp>
        <p:nvCxnSpPr>
          <p:cNvPr id="10" name="Straight Arrow Connector 9">
            <a:extLst>
              <a:ext uri="{FF2B5EF4-FFF2-40B4-BE49-F238E27FC236}">
                <a16:creationId xmlns:a16="http://schemas.microsoft.com/office/drawing/2014/main" id="{53280157-DB1A-4A5A-A7D5-542E5099AA53}"/>
              </a:ext>
            </a:extLst>
          </p:cNvPr>
          <p:cNvCxnSpPr>
            <a:cxnSpLocks/>
          </p:cNvCxnSpPr>
          <p:nvPr/>
        </p:nvCxnSpPr>
        <p:spPr>
          <a:xfrm flipH="1">
            <a:off x="9501809" y="1144545"/>
            <a:ext cx="298175" cy="694194"/>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765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94D3B6-611D-4C35-AE40-91936DE74C3A}"/>
              </a:ext>
            </a:extLst>
          </p:cNvPr>
          <p:cNvSpPr>
            <a:spLocks noGrp="1"/>
          </p:cNvSpPr>
          <p:nvPr>
            <p:ph type="dt" sz="half" idx="10"/>
          </p:nvPr>
        </p:nvSpPr>
        <p:spPr/>
        <p:txBody>
          <a:bodyPr/>
          <a:lstStyle/>
          <a:p>
            <a:fld id="{0D75FF5D-FA24-7047-94E7-D1AAC5A21282}" type="datetime4">
              <a:rPr lang="en-US" smtClean="0"/>
              <a:t>March 2, 2022</a:t>
            </a:fld>
            <a:endParaRPr lang="en-US"/>
          </a:p>
        </p:txBody>
      </p:sp>
      <p:sp>
        <p:nvSpPr>
          <p:cNvPr id="3" name="Footer Placeholder 2">
            <a:extLst>
              <a:ext uri="{FF2B5EF4-FFF2-40B4-BE49-F238E27FC236}">
                <a16:creationId xmlns:a16="http://schemas.microsoft.com/office/drawing/2014/main" id="{02DE4E7B-E051-42E5-9E99-73B5FF495359}"/>
              </a:ext>
            </a:extLst>
          </p:cNvPr>
          <p:cNvSpPr>
            <a:spLocks noGrp="1"/>
          </p:cNvSpPr>
          <p:nvPr>
            <p:ph type="ftr" sz="quarter" idx="11"/>
          </p:nvPr>
        </p:nvSpPr>
        <p:spPr/>
        <p:txBody>
          <a:bodyPr/>
          <a:lstStyle/>
          <a:p>
            <a:r>
              <a:rPr lang="en-US"/>
              <a:t>©2021 Frontline Education Confidential &amp; Proprietary</a:t>
            </a:r>
          </a:p>
        </p:txBody>
      </p:sp>
      <p:sp>
        <p:nvSpPr>
          <p:cNvPr id="4" name="Text Placeholder 3">
            <a:extLst>
              <a:ext uri="{FF2B5EF4-FFF2-40B4-BE49-F238E27FC236}">
                <a16:creationId xmlns:a16="http://schemas.microsoft.com/office/drawing/2014/main" id="{B4237686-CA71-4749-84BD-DFFA808719BC}"/>
              </a:ext>
            </a:extLst>
          </p:cNvPr>
          <p:cNvSpPr>
            <a:spLocks noGrp="1"/>
          </p:cNvSpPr>
          <p:nvPr>
            <p:ph type="body" idx="13"/>
          </p:nvPr>
        </p:nvSpPr>
        <p:spPr>
          <a:xfrm>
            <a:off x="731520" y="4299157"/>
            <a:ext cx="8546704" cy="381900"/>
          </a:xfrm>
        </p:spPr>
        <p:txBody>
          <a:bodyPr/>
          <a:lstStyle/>
          <a:p>
            <a:r>
              <a:rPr lang="en-US" dirty="0"/>
              <a:t>Brian Tracy</a:t>
            </a:r>
          </a:p>
        </p:txBody>
      </p:sp>
      <p:sp>
        <p:nvSpPr>
          <p:cNvPr id="5" name="Title 4">
            <a:extLst>
              <a:ext uri="{FF2B5EF4-FFF2-40B4-BE49-F238E27FC236}">
                <a16:creationId xmlns:a16="http://schemas.microsoft.com/office/drawing/2014/main" id="{1A3DEA3D-91AA-480C-9FFF-CD5DC8C2A422}"/>
              </a:ext>
            </a:extLst>
          </p:cNvPr>
          <p:cNvSpPr>
            <a:spLocks noGrp="1"/>
          </p:cNvSpPr>
          <p:nvPr>
            <p:ph type="title"/>
          </p:nvPr>
        </p:nvSpPr>
        <p:spPr>
          <a:xfrm>
            <a:off x="192948" y="1912690"/>
            <a:ext cx="9345336" cy="2134796"/>
          </a:xfrm>
        </p:spPr>
        <p:txBody>
          <a:bodyPr/>
          <a:lstStyle/>
          <a:p>
            <a:r>
              <a:rPr lang="en-US" sz="4400" dirty="0"/>
              <a:t>“Excellence is not a destination; it is a continuous journey that never ends.”</a:t>
            </a:r>
          </a:p>
        </p:txBody>
      </p:sp>
    </p:spTree>
    <p:extLst>
      <p:ext uri="{BB962C8B-B14F-4D97-AF65-F5344CB8AC3E}">
        <p14:creationId xmlns:p14="http://schemas.microsoft.com/office/powerpoint/2010/main" val="12379451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AC86A4-25F4-4C72-AE34-FE784DD7A748}"/>
              </a:ext>
            </a:extLst>
          </p:cNvPr>
          <p:cNvPicPr>
            <a:picLocks noChangeAspect="1"/>
          </p:cNvPicPr>
          <p:nvPr/>
        </p:nvPicPr>
        <p:blipFill>
          <a:blip r:embed="rId2"/>
          <a:stretch>
            <a:fillRect/>
          </a:stretch>
        </p:blipFill>
        <p:spPr>
          <a:xfrm>
            <a:off x="1489010" y="653143"/>
            <a:ext cx="9213980" cy="5541427"/>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2DD603CF-7690-4064-B20E-AB1625C5D97B}"/>
              </a:ext>
            </a:extLst>
          </p:cNvPr>
          <p:cNvSpPr/>
          <p:nvPr/>
        </p:nvSpPr>
        <p:spPr>
          <a:xfrm>
            <a:off x="7518685" y="951474"/>
            <a:ext cx="1492898" cy="49447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DD36208-3FD5-4B10-97DC-8A68D541A56F}"/>
              </a:ext>
            </a:extLst>
          </p:cNvPr>
          <p:cNvSpPr txBox="1"/>
          <p:nvPr/>
        </p:nvSpPr>
        <p:spPr>
          <a:xfrm rot="20921877">
            <a:off x="376538" y="647705"/>
            <a:ext cx="3726982" cy="369332"/>
          </a:xfrm>
          <a:prstGeom prst="rect">
            <a:avLst/>
          </a:prstGeom>
          <a:solidFill>
            <a:schemeClr val="bg1">
              <a:lumMod val="8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2020-21 Total Revenue: </a:t>
            </a: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$104,415,027</a:t>
            </a:r>
          </a:p>
        </p:txBody>
      </p:sp>
    </p:spTree>
    <p:extLst>
      <p:ext uri="{BB962C8B-B14F-4D97-AF65-F5344CB8AC3E}">
        <p14:creationId xmlns:p14="http://schemas.microsoft.com/office/powerpoint/2010/main" val="1070706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415697-72F9-47F5-AAC2-F5AF5F374855}"/>
              </a:ext>
            </a:extLst>
          </p:cNvPr>
          <p:cNvPicPr>
            <a:picLocks noChangeAspect="1"/>
          </p:cNvPicPr>
          <p:nvPr/>
        </p:nvPicPr>
        <p:blipFill>
          <a:blip r:embed="rId2"/>
          <a:stretch>
            <a:fillRect/>
          </a:stretch>
        </p:blipFill>
        <p:spPr>
          <a:xfrm>
            <a:off x="2208231" y="534362"/>
            <a:ext cx="8489496" cy="5789275"/>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BDF9FE6D-ECE9-4EFB-B44C-8BAD375DA6D9}"/>
              </a:ext>
            </a:extLst>
          </p:cNvPr>
          <p:cNvSpPr/>
          <p:nvPr/>
        </p:nvSpPr>
        <p:spPr>
          <a:xfrm>
            <a:off x="8061649" y="1059109"/>
            <a:ext cx="1223252" cy="47165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B09961E-8F6B-4803-A707-147647549D54}"/>
              </a:ext>
            </a:extLst>
          </p:cNvPr>
          <p:cNvSpPr txBox="1"/>
          <p:nvPr/>
        </p:nvSpPr>
        <p:spPr>
          <a:xfrm rot="21133794">
            <a:off x="177641" y="447159"/>
            <a:ext cx="4215822" cy="369332"/>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2020-21 Total Expenditures: </a:t>
            </a: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$102,307,145</a:t>
            </a:r>
          </a:p>
        </p:txBody>
      </p:sp>
    </p:spTree>
    <p:extLst>
      <p:ext uri="{BB962C8B-B14F-4D97-AF65-F5344CB8AC3E}">
        <p14:creationId xmlns:p14="http://schemas.microsoft.com/office/powerpoint/2010/main" val="3745798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B08938-6159-4B00-A479-1B4942DCA2E5}"/>
              </a:ext>
            </a:extLst>
          </p:cNvPr>
          <p:cNvPicPr>
            <a:picLocks noChangeAspect="1"/>
          </p:cNvPicPr>
          <p:nvPr/>
        </p:nvPicPr>
        <p:blipFill>
          <a:blip r:embed="rId2"/>
          <a:stretch>
            <a:fillRect/>
          </a:stretch>
        </p:blipFill>
        <p:spPr>
          <a:xfrm>
            <a:off x="432318" y="1483062"/>
            <a:ext cx="11327363" cy="3891876"/>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086370DD-0157-4131-9FBA-9B971A8AF311}"/>
              </a:ext>
            </a:extLst>
          </p:cNvPr>
          <p:cNvSpPr/>
          <p:nvPr/>
        </p:nvSpPr>
        <p:spPr>
          <a:xfrm>
            <a:off x="7710666" y="839598"/>
            <a:ext cx="1887523" cy="50166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B71A040-9EA8-4EF4-B823-47571E07500E}"/>
              </a:ext>
            </a:extLst>
          </p:cNvPr>
          <p:cNvSpPr txBox="1"/>
          <p:nvPr/>
        </p:nvSpPr>
        <p:spPr>
          <a:xfrm>
            <a:off x="7554428" y="243618"/>
            <a:ext cx="28606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2020-21 Revenue &amp; Expense</a:t>
            </a:r>
          </a:p>
        </p:txBody>
      </p:sp>
      <p:cxnSp>
        <p:nvCxnSpPr>
          <p:cNvPr id="10" name="Straight Arrow Connector 9">
            <a:extLst>
              <a:ext uri="{FF2B5EF4-FFF2-40B4-BE49-F238E27FC236}">
                <a16:creationId xmlns:a16="http://schemas.microsoft.com/office/drawing/2014/main" id="{BAEFAB91-0558-4914-AD12-4CDF1494A8BD}"/>
              </a:ext>
            </a:extLst>
          </p:cNvPr>
          <p:cNvCxnSpPr>
            <a:cxnSpLocks/>
          </p:cNvCxnSpPr>
          <p:nvPr/>
        </p:nvCxnSpPr>
        <p:spPr>
          <a:xfrm flipH="1">
            <a:off x="8654427" y="627179"/>
            <a:ext cx="1" cy="10683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FF73791-97EC-48E3-AE76-FA989D002FBB}"/>
              </a:ext>
            </a:extLst>
          </p:cNvPr>
          <p:cNvSpPr txBox="1"/>
          <p:nvPr/>
        </p:nvSpPr>
        <p:spPr>
          <a:xfrm>
            <a:off x="6267642" y="5649070"/>
            <a:ext cx="14430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Fund Balance</a:t>
            </a:r>
          </a:p>
        </p:txBody>
      </p:sp>
      <p:cxnSp>
        <p:nvCxnSpPr>
          <p:cNvPr id="16" name="Straight Arrow Connector 15">
            <a:extLst>
              <a:ext uri="{FF2B5EF4-FFF2-40B4-BE49-F238E27FC236}">
                <a16:creationId xmlns:a16="http://schemas.microsoft.com/office/drawing/2014/main" id="{25EB2025-64EF-4D56-A438-F5F6EB6B3259}"/>
              </a:ext>
            </a:extLst>
          </p:cNvPr>
          <p:cNvCxnSpPr>
            <a:cxnSpLocks/>
          </p:cNvCxnSpPr>
          <p:nvPr/>
        </p:nvCxnSpPr>
        <p:spPr>
          <a:xfrm flipV="1">
            <a:off x="6764694" y="4500428"/>
            <a:ext cx="1542190" cy="1148642"/>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54D3A67-C31C-4404-AB00-DC58023D9C01}"/>
              </a:ext>
            </a:extLst>
          </p:cNvPr>
          <p:cNvSpPr txBox="1"/>
          <p:nvPr/>
        </p:nvSpPr>
        <p:spPr>
          <a:xfrm>
            <a:off x="614397" y="232139"/>
            <a:ext cx="50290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Summary of Revenues, Expenses, and Fund Balance</a:t>
            </a:r>
          </a:p>
        </p:txBody>
      </p:sp>
    </p:spTree>
    <p:extLst>
      <p:ext uri="{BB962C8B-B14F-4D97-AF65-F5344CB8AC3E}">
        <p14:creationId xmlns:p14="http://schemas.microsoft.com/office/powerpoint/2010/main" val="3942511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FDBE9B-A60D-4EF1-B1A8-A354C1449B3F}"/>
              </a:ext>
            </a:extLst>
          </p:cNvPr>
          <p:cNvSpPr txBox="1"/>
          <p:nvPr/>
        </p:nvSpPr>
        <p:spPr>
          <a:xfrm>
            <a:off x="142613" y="243280"/>
            <a:ext cx="231536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080"/>
                </a:solidFill>
                <a:effectLst/>
                <a:uLnTx/>
                <a:uFillTx/>
                <a:latin typeface="Calibri" panose="020F0502020204030204"/>
                <a:ea typeface="+mn-ea"/>
                <a:cs typeface="+mn-cs"/>
              </a:rPr>
              <a:t>Revenue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080"/>
                </a:solidFill>
                <a:effectLst/>
                <a:uLnTx/>
                <a:uFillTx/>
                <a:latin typeface="Calibri" panose="020F0502020204030204"/>
                <a:ea typeface="+mn-ea"/>
                <a:cs typeface="+mn-cs"/>
              </a:rPr>
              <a:t>Budget vs. Actual</a:t>
            </a:r>
          </a:p>
        </p:txBody>
      </p:sp>
      <p:cxnSp>
        <p:nvCxnSpPr>
          <p:cNvPr id="6" name="Straight Arrow Connector 5">
            <a:extLst>
              <a:ext uri="{FF2B5EF4-FFF2-40B4-BE49-F238E27FC236}">
                <a16:creationId xmlns:a16="http://schemas.microsoft.com/office/drawing/2014/main" id="{CB8985E8-831E-474A-98DC-60C7DE7529C9}"/>
              </a:ext>
            </a:extLst>
          </p:cNvPr>
          <p:cNvCxnSpPr>
            <a:cxnSpLocks/>
          </p:cNvCxnSpPr>
          <p:nvPr/>
        </p:nvCxnSpPr>
        <p:spPr>
          <a:xfrm>
            <a:off x="1082180" y="889611"/>
            <a:ext cx="327521" cy="562062"/>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5CF9BFD-7092-4510-9AFD-E75E0A5281DD}"/>
              </a:ext>
            </a:extLst>
          </p:cNvPr>
          <p:cNvPicPr>
            <a:picLocks noChangeAspect="1"/>
          </p:cNvPicPr>
          <p:nvPr/>
        </p:nvPicPr>
        <p:blipFill>
          <a:blip r:embed="rId2"/>
          <a:stretch>
            <a:fillRect/>
          </a:stretch>
        </p:blipFill>
        <p:spPr>
          <a:xfrm>
            <a:off x="3003943" y="444805"/>
            <a:ext cx="6184114" cy="5968389"/>
          </a:xfrm>
          <a:prstGeom prst="rect">
            <a:avLst/>
          </a:prstGeom>
          <a:ln>
            <a:noFill/>
          </a:ln>
          <a:effectLst>
            <a:outerShdw blurRad="292100" dist="139700" dir="2700000" algn="tl" rotWithShape="0">
              <a:srgbClr val="333333">
                <a:alpha val="65000"/>
              </a:srgbClr>
            </a:outerShdw>
          </a:effectLst>
        </p:spPr>
      </p:pic>
      <p:graphicFrame>
        <p:nvGraphicFramePr>
          <p:cNvPr id="8" name="Table 7">
            <a:extLst>
              <a:ext uri="{FF2B5EF4-FFF2-40B4-BE49-F238E27FC236}">
                <a16:creationId xmlns:a16="http://schemas.microsoft.com/office/drawing/2014/main" id="{8D440C4E-4220-4D62-AEAE-E9F63B573BD6}"/>
              </a:ext>
            </a:extLst>
          </p:cNvPr>
          <p:cNvGraphicFramePr>
            <a:graphicFrameLocks noGrp="1"/>
          </p:cNvGraphicFramePr>
          <p:nvPr/>
        </p:nvGraphicFramePr>
        <p:xfrm>
          <a:off x="255840" y="1570103"/>
          <a:ext cx="2260600" cy="923925"/>
        </p:xfrm>
        <a:graphic>
          <a:graphicData uri="http://schemas.openxmlformats.org/drawingml/2006/table">
            <a:tbl>
              <a:tblPr/>
              <a:tblGrid>
                <a:gridCol w="1206931">
                  <a:extLst>
                    <a:ext uri="{9D8B030D-6E8A-4147-A177-3AD203B41FA5}">
                      <a16:colId xmlns:a16="http://schemas.microsoft.com/office/drawing/2014/main" val="2279745060"/>
                    </a:ext>
                  </a:extLst>
                </a:gridCol>
                <a:gridCol w="1053669">
                  <a:extLst>
                    <a:ext uri="{9D8B030D-6E8A-4147-A177-3AD203B41FA5}">
                      <a16:colId xmlns:a16="http://schemas.microsoft.com/office/drawing/2014/main" val="3410630816"/>
                    </a:ext>
                  </a:extLst>
                </a:gridCol>
              </a:tblGrid>
              <a:tr h="190500">
                <a:tc gridSpan="2">
                  <a:txBody>
                    <a:bodyPr/>
                    <a:lstStyle/>
                    <a:p>
                      <a:pPr algn="ctr" fontAlgn="b"/>
                      <a:r>
                        <a:rPr lang="en-US" sz="1100" b="1" i="0" u="none" strike="noStrike" dirty="0">
                          <a:effectLst/>
                          <a:latin typeface="Arial" panose="020B0604020202020204" pitchFamily="34" charset="0"/>
                        </a:rPr>
                        <a:t>2021 Revenue</a:t>
                      </a:r>
                    </a:p>
                  </a:txBody>
                  <a:tcPr marL="9525" marR="9525" marT="9525" marB="0" anchor="b">
                    <a:lnL>
                      <a:noFill/>
                    </a:lnL>
                    <a:lnR>
                      <a:noFill/>
                    </a:lnR>
                    <a:lnT>
                      <a:noFill/>
                    </a:lnT>
                    <a:lnB>
                      <a:noFill/>
                    </a:lnB>
                    <a:solidFill>
                      <a:srgbClr val="CCFFFF"/>
                    </a:solidFill>
                  </a:tcPr>
                </a:tc>
                <a:tc hMerge="1">
                  <a:txBody>
                    <a:bodyPr/>
                    <a:lstStyle/>
                    <a:p>
                      <a:endParaRPr lang="en-US"/>
                    </a:p>
                  </a:txBody>
                  <a:tcPr/>
                </a:tc>
                <a:extLst>
                  <a:ext uri="{0D108BD9-81ED-4DB2-BD59-A6C34878D82A}">
                    <a16:rowId xmlns:a16="http://schemas.microsoft.com/office/drawing/2014/main" val="3252240999"/>
                  </a:ext>
                </a:extLst>
              </a:tr>
              <a:tr h="190500">
                <a:tc>
                  <a:txBody>
                    <a:bodyPr/>
                    <a:lstStyle/>
                    <a:p>
                      <a:pPr algn="l" fontAlgn="b"/>
                      <a:endParaRPr lang="en-US" sz="1100" b="0" i="0" u="none" strike="noStrike" dirty="0">
                        <a:effectLst/>
                        <a:latin typeface="Arial" panose="020B0604020202020204" pitchFamily="34" charset="0"/>
                      </a:endParaRPr>
                    </a:p>
                  </a:txBody>
                  <a:tcPr marL="9525" marR="9525" marT="9525" marB="0" anchor="b">
                    <a:lnL>
                      <a:noFill/>
                    </a:lnL>
                    <a:lnR>
                      <a:noFill/>
                    </a:lnR>
                    <a:lnT>
                      <a:noFill/>
                    </a:lnT>
                    <a:lnB>
                      <a:noFill/>
                    </a:lnB>
                    <a:solidFill>
                      <a:srgbClr val="CCFFFF"/>
                    </a:solidFill>
                  </a:tcPr>
                </a:tc>
                <a:tc>
                  <a:txBody>
                    <a:bodyPr/>
                    <a:lstStyle/>
                    <a:p>
                      <a:pPr algn="r" fontAlgn="b"/>
                      <a:r>
                        <a:rPr lang="en-US" sz="1100" b="1" i="0" u="none" strike="noStrike">
                          <a:effectLst/>
                          <a:latin typeface="Arial" panose="020B0604020202020204" pitchFamily="34" charset="0"/>
                        </a:rPr>
                        <a:t>Amount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801026983"/>
                  </a:ext>
                </a:extLst>
              </a:tr>
              <a:tr h="180975">
                <a:tc>
                  <a:txBody>
                    <a:bodyPr/>
                    <a:lstStyle/>
                    <a:p>
                      <a:pPr algn="ctr" fontAlgn="b"/>
                      <a:r>
                        <a:rPr lang="en-US" sz="1100" b="0" i="0" u="none" strike="noStrike" dirty="0">
                          <a:effectLst/>
                          <a:latin typeface="Arial" panose="020B0604020202020204" pitchFamily="34" charset="0"/>
                        </a:rPr>
                        <a:t>Budget</a:t>
                      </a:r>
                    </a:p>
                  </a:txBody>
                  <a:tcPr marL="9525" marR="9525" marT="9525" marB="0" anchor="b">
                    <a:lnL>
                      <a:noFill/>
                    </a:lnL>
                    <a:lnR>
                      <a:noFill/>
                    </a:lnR>
                    <a:lnT>
                      <a:noFill/>
                    </a:lnT>
                    <a:lnB>
                      <a:noFill/>
                    </a:lnB>
                    <a:solidFill>
                      <a:srgbClr val="CCFFFF"/>
                    </a:solidFill>
                  </a:tcPr>
                </a:tc>
                <a:tc>
                  <a:txBody>
                    <a:bodyPr/>
                    <a:lstStyle/>
                    <a:p>
                      <a:pPr algn="l" fontAlgn="b"/>
                      <a:r>
                        <a:rPr lang="en-US" sz="1100" b="0" i="0" u="none" strike="noStrike" dirty="0">
                          <a:effectLst/>
                          <a:latin typeface="Arial" panose="020B0604020202020204" pitchFamily="34" charset="0"/>
                        </a:rPr>
                        <a:t> $    99,881,362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CCFFFF"/>
                    </a:solidFill>
                  </a:tcPr>
                </a:tc>
                <a:extLst>
                  <a:ext uri="{0D108BD9-81ED-4DB2-BD59-A6C34878D82A}">
                    <a16:rowId xmlns:a16="http://schemas.microsoft.com/office/drawing/2014/main" val="1314296315"/>
                  </a:ext>
                </a:extLst>
              </a:tr>
              <a:tr h="180975">
                <a:tc>
                  <a:txBody>
                    <a:bodyPr/>
                    <a:lstStyle/>
                    <a:p>
                      <a:pPr algn="ctr" fontAlgn="b"/>
                      <a:r>
                        <a:rPr lang="en-US" sz="1100" b="0" i="0" u="none" strike="noStrike" dirty="0">
                          <a:effectLst/>
                          <a:latin typeface="Arial" panose="020B0604020202020204" pitchFamily="34" charset="0"/>
                        </a:rPr>
                        <a:t>Actual</a:t>
                      </a:r>
                    </a:p>
                  </a:txBody>
                  <a:tcPr marL="9525" marR="9525" marT="9525" marB="0" anchor="b">
                    <a:lnL>
                      <a:noFill/>
                    </a:lnL>
                    <a:lnR>
                      <a:noFill/>
                    </a:lnR>
                    <a:lnT>
                      <a:noFill/>
                    </a:lnT>
                    <a:lnB>
                      <a:noFill/>
                    </a:lnB>
                    <a:solidFill>
                      <a:srgbClr val="CCFFFF"/>
                    </a:solidFill>
                  </a:tcPr>
                </a:tc>
                <a:tc>
                  <a:txBody>
                    <a:bodyPr/>
                    <a:lstStyle/>
                    <a:p>
                      <a:pPr algn="l" fontAlgn="b"/>
                      <a:r>
                        <a:rPr lang="en-US" sz="1100" b="0" i="0" u="none" strike="noStrike" dirty="0">
                          <a:effectLst/>
                          <a:latin typeface="Arial" panose="020B0604020202020204" pitchFamily="34" charset="0"/>
                        </a:rPr>
                        <a:t> $  104,415,027 </a:t>
                      </a:r>
                    </a:p>
                  </a:txBody>
                  <a:tcPr marL="9525" marR="9525" marT="9525" marB="0" anchor="b">
                    <a:lnL>
                      <a:noFill/>
                    </a:lnL>
                    <a:lnR>
                      <a:noFill/>
                    </a:lnR>
                    <a:lnT>
                      <a:noFill/>
                    </a:lnT>
                    <a:lnB>
                      <a:noFill/>
                    </a:lnB>
                    <a:solidFill>
                      <a:srgbClr val="CCFFFF"/>
                    </a:solidFill>
                  </a:tcPr>
                </a:tc>
                <a:extLst>
                  <a:ext uri="{0D108BD9-81ED-4DB2-BD59-A6C34878D82A}">
                    <a16:rowId xmlns:a16="http://schemas.microsoft.com/office/drawing/2014/main" val="1445814473"/>
                  </a:ext>
                </a:extLst>
              </a:tr>
              <a:tr h="180975">
                <a:tc>
                  <a:txBody>
                    <a:bodyPr/>
                    <a:lstStyle/>
                    <a:p>
                      <a:pPr algn="r" fontAlgn="b"/>
                      <a:r>
                        <a:rPr lang="en-US" sz="1100" b="0" i="0" u="none" strike="noStrike" dirty="0">
                          <a:effectLst/>
                          <a:latin typeface="Arial" panose="020B0604020202020204" pitchFamily="34" charset="0"/>
                        </a:rPr>
                        <a:t>Variance</a:t>
                      </a:r>
                    </a:p>
                  </a:txBody>
                  <a:tcPr marL="9525" marR="9525" marT="9525" marB="0" anchor="b">
                    <a:lnL>
                      <a:noFill/>
                    </a:lnL>
                    <a:lnR>
                      <a:noFill/>
                    </a:lnR>
                    <a:lnT>
                      <a:noFill/>
                    </a:lnT>
                    <a:lnB>
                      <a:noFill/>
                    </a:lnB>
                    <a:solidFill>
                      <a:srgbClr val="CCFFFF"/>
                    </a:solidFill>
                  </a:tcPr>
                </a:tc>
                <a:tc>
                  <a:txBody>
                    <a:bodyPr/>
                    <a:lstStyle/>
                    <a:p>
                      <a:pPr algn="r" fontAlgn="b"/>
                      <a:r>
                        <a:rPr lang="en-US" sz="1100" b="0" i="0" u="none" strike="noStrike" dirty="0">
                          <a:effectLst/>
                          <a:latin typeface="Arial" panose="020B0604020202020204" pitchFamily="34" charset="0"/>
                        </a:rPr>
                        <a:t>4.5%</a:t>
                      </a:r>
                    </a:p>
                  </a:txBody>
                  <a:tcPr marL="9525" marR="9525" marT="9525" marB="0" anchor="b">
                    <a:lnL>
                      <a:noFill/>
                    </a:lnL>
                    <a:lnR>
                      <a:noFill/>
                    </a:lnR>
                    <a:lnT>
                      <a:noFill/>
                    </a:lnT>
                    <a:lnB>
                      <a:noFill/>
                    </a:lnB>
                    <a:solidFill>
                      <a:srgbClr val="CCFFFF"/>
                    </a:solidFill>
                  </a:tcPr>
                </a:tc>
                <a:extLst>
                  <a:ext uri="{0D108BD9-81ED-4DB2-BD59-A6C34878D82A}">
                    <a16:rowId xmlns:a16="http://schemas.microsoft.com/office/drawing/2014/main" val="3917206914"/>
                  </a:ext>
                </a:extLst>
              </a:tr>
            </a:tbl>
          </a:graphicData>
        </a:graphic>
      </p:graphicFrame>
      <p:sp>
        <p:nvSpPr>
          <p:cNvPr id="11" name="Oval 10">
            <a:extLst>
              <a:ext uri="{FF2B5EF4-FFF2-40B4-BE49-F238E27FC236}">
                <a16:creationId xmlns:a16="http://schemas.microsoft.com/office/drawing/2014/main" id="{C1412F16-F53E-400D-83C3-3CF57BD7D842}"/>
              </a:ext>
            </a:extLst>
          </p:cNvPr>
          <p:cNvSpPr/>
          <p:nvPr/>
        </p:nvSpPr>
        <p:spPr>
          <a:xfrm>
            <a:off x="1970997" y="2285287"/>
            <a:ext cx="713064" cy="327171"/>
          </a:xfrm>
          <a:prstGeom prst="ellipse">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520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8BC9757-E137-4B3D-A92F-DDB1E22674E5}"/>
              </a:ext>
            </a:extLst>
          </p:cNvPr>
          <p:cNvSpPr txBox="1"/>
          <p:nvPr/>
        </p:nvSpPr>
        <p:spPr>
          <a:xfrm>
            <a:off x="492011" y="520117"/>
            <a:ext cx="180113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Expense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Budget vs. Actual</a:t>
            </a:r>
          </a:p>
        </p:txBody>
      </p:sp>
      <p:cxnSp>
        <p:nvCxnSpPr>
          <p:cNvPr id="6" name="Straight Arrow Connector 5">
            <a:extLst>
              <a:ext uri="{FF2B5EF4-FFF2-40B4-BE49-F238E27FC236}">
                <a16:creationId xmlns:a16="http://schemas.microsoft.com/office/drawing/2014/main" id="{B26C013E-8058-4A9B-9672-BBB78E03B670}"/>
              </a:ext>
            </a:extLst>
          </p:cNvPr>
          <p:cNvCxnSpPr>
            <a:cxnSpLocks/>
            <a:stCxn id="4" idx="2"/>
          </p:cNvCxnSpPr>
          <p:nvPr/>
        </p:nvCxnSpPr>
        <p:spPr>
          <a:xfrm>
            <a:off x="1392578" y="1166448"/>
            <a:ext cx="0" cy="435849"/>
          </a:xfrm>
          <a:prstGeom prst="straightConnector1">
            <a:avLst/>
          </a:prstGeom>
          <a:ln w="381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3463498-89AC-4D62-98B7-7994FC8F0A37}"/>
              </a:ext>
            </a:extLst>
          </p:cNvPr>
          <p:cNvPicPr>
            <a:picLocks noChangeAspect="1"/>
          </p:cNvPicPr>
          <p:nvPr/>
        </p:nvPicPr>
        <p:blipFill>
          <a:blip r:embed="rId2"/>
          <a:stretch>
            <a:fillRect/>
          </a:stretch>
        </p:blipFill>
        <p:spPr>
          <a:xfrm>
            <a:off x="2996626" y="339754"/>
            <a:ext cx="7262438" cy="6178492"/>
          </a:xfrm>
          <a:prstGeom prst="rect">
            <a:avLst/>
          </a:prstGeom>
          <a:ln>
            <a:noFill/>
          </a:ln>
          <a:effectLst>
            <a:outerShdw blurRad="292100" dist="139700" dir="2700000" algn="tl" rotWithShape="0">
              <a:srgbClr val="333333">
                <a:alpha val="65000"/>
              </a:srgbClr>
            </a:outerShdw>
          </a:effectLst>
        </p:spPr>
      </p:pic>
      <p:graphicFrame>
        <p:nvGraphicFramePr>
          <p:cNvPr id="2" name="Table 1">
            <a:extLst>
              <a:ext uri="{FF2B5EF4-FFF2-40B4-BE49-F238E27FC236}">
                <a16:creationId xmlns:a16="http://schemas.microsoft.com/office/drawing/2014/main" id="{697E0558-7C4F-4F8F-8F24-FAD5F6DD2F6E}"/>
              </a:ext>
            </a:extLst>
          </p:cNvPr>
          <p:cNvGraphicFramePr>
            <a:graphicFrameLocks noGrp="1"/>
          </p:cNvGraphicFramePr>
          <p:nvPr/>
        </p:nvGraphicFramePr>
        <p:xfrm>
          <a:off x="118363" y="1715683"/>
          <a:ext cx="2260600" cy="923925"/>
        </p:xfrm>
        <a:graphic>
          <a:graphicData uri="http://schemas.openxmlformats.org/drawingml/2006/table">
            <a:tbl>
              <a:tblPr/>
              <a:tblGrid>
                <a:gridCol w="1206931">
                  <a:extLst>
                    <a:ext uri="{9D8B030D-6E8A-4147-A177-3AD203B41FA5}">
                      <a16:colId xmlns:a16="http://schemas.microsoft.com/office/drawing/2014/main" val="2516726179"/>
                    </a:ext>
                  </a:extLst>
                </a:gridCol>
                <a:gridCol w="1053669">
                  <a:extLst>
                    <a:ext uri="{9D8B030D-6E8A-4147-A177-3AD203B41FA5}">
                      <a16:colId xmlns:a16="http://schemas.microsoft.com/office/drawing/2014/main" val="1361388953"/>
                    </a:ext>
                  </a:extLst>
                </a:gridCol>
              </a:tblGrid>
              <a:tr h="190500">
                <a:tc gridSpan="2">
                  <a:txBody>
                    <a:bodyPr/>
                    <a:lstStyle/>
                    <a:p>
                      <a:pPr algn="ctr" fontAlgn="b"/>
                      <a:r>
                        <a:rPr lang="en-US" sz="1100" b="1" i="0" u="none" strike="noStrike">
                          <a:effectLst/>
                          <a:latin typeface="Arial" panose="020B0604020202020204" pitchFamily="34" charset="0"/>
                        </a:rPr>
                        <a:t>2021 Expense</a:t>
                      </a:r>
                    </a:p>
                  </a:txBody>
                  <a:tcPr marL="9525" marR="9525" marT="9525" marB="0" anchor="b">
                    <a:lnL>
                      <a:noFill/>
                    </a:lnL>
                    <a:lnR>
                      <a:noFill/>
                    </a:lnR>
                    <a:lnT>
                      <a:noFill/>
                    </a:lnT>
                    <a:lnB>
                      <a:noFill/>
                    </a:lnB>
                    <a:solidFill>
                      <a:schemeClr val="accent1">
                        <a:lumMod val="40000"/>
                        <a:lumOff val="60000"/>
                      </a:schemeClr>
                    </a:solidFill>
                  </a:tcPr>
                </a:tc>
                <a:tc hMerge="1">
                  <a:txBody>
                    <a:bodyPr/>
                    <a:lstStyle/>
                    <a:p>
                      <a:endParaRPr lang="en-US"/>
                    </a:p>
                  </a:txBody>
                  <a:tcPr/>
                </a:tc>
                <a:extLst>
                  <a:ext uri="{0D108BD9-81ED-4DB2-BD59-A6C34878D82A}">
                    <a16:rowId xmlns:a16="http://schemas.microsoft.com/office/drawing/2014/main" val="2771446429"/>
                  </a:ext>
                </a:extLst>
              </a:tr>
              <a:tr h="190500">
                <a:tc>
                  <a:txBody>
                    <a:bodyPr/>
                    <a:lstStyle/>
                    <a:p>
                      <a:pPr algn="l" fontAlgn="b"/>
                      <a:endParaRPr lang="en-US" sz="1100" b="0" i="0" u="none" strike="noStrike">
                        <a:effectLst/>
                        <a:latin typeface="Arial" panose="020B0604020202020204" pitchFamily="34" charset="0"/>
                      </a:endParaRPr>
                    </a:p>
                  </a:txBody>
                  <a:tcPr marL="9525" marR="9525" marT="9525" marB="0" anchor="b">
                    <a:lnL>
                      <a:noFill/>
                    </a:lnL>
                    <a:lnR>
                      <a:noFill/>
                    </a:lnR>
                    <a:lnT>
                      <a:noFill/>
                    </a:lnT>
                    <a:lnB>
                      <a:noFill/>
                    </a:lnB>
                    <a:solidFill>
                      <a:schemeClr val="accent1">
                        <a:lumMod val="40000"/>
                        <a:lumOff val="60000"/>
                      </a:schemeClr>
                    </a:solidFill>
                  </a:tcPr>
                </a:tc>
                <a:tc>
                  <a:txBody>
                    <a:bodyPr/>
                    <a:lstStyle/>
                    <a:p>
                      <a:pPr algn="r" fontAlgn="b"/>
                      <a:r>
                        <a:rPr lang="en-US" sz="1100" b="1" i="0" u="none" strike="noStrike">
                          <a:effectLst/>
                          <a:latin typeface="Arial" panose="020B0604020202020204" pitchFamily="34" charset="0"/>
                        </a:rPr>
                        <a:t>Amount</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194383811"/>
                  </a:ext>
                </a:extLst>
              </a:tr>
              <a:tr h="180975">
                <a:tc>
                  <a:txBody>
                    <a:bodyPr/>
                    <a:lstStyle/>
                    <a:p>
                      <a:pPr algn="ctr" fontAlgn="b"/>
                      <a:r>
                        <a:rPr lang="en-US" sz="1100" b="0" i="0" u="none" strike="noStrike">
                          <a:effectLst/>
                          <a:latin typeface="Arial" panose="020B0604020202020204" pitchFamily="34" charset="0"/>
                        </a:rPr>
                        <a:t>Budget</a:t>
                      </a:r>
                    </a:p>
                  </a:txBody>
                  <a:tcPr marL="9525" marR="9525" marT="9525" marB="0" anchor="b">
                    <a:lnL>
                      <a:noFill/>
                    </a:lnL>
                    <a:lnR>
                      <a:noFill/>
                    </a:lnR>
                    <a:lnT>
                      <a:noFill/>
                    </a:lnT>
                    <a:lnB>
                      <a:noFill/>
                    </a:lnB>
                    <a:solidFill>
                      <a:schemeClr val="accent1">
                        <a:lumMod val="40000"/>
                        <a:lumOff val="60000"/>
                      </a:schemeClr>
                    </a:solidFill>
                  </a:tcPr>
                </a:tc>
                <a:tc>
                  <a:txBody>
                    <a:bodyPr/>
                    <a:lstStyle/>
                    <a:p>
                      <a:pPr algn="l" fontAlgn="b"/>
                      <a:r>
                        <a:rPr lang="en-US" sz="1100" b="0" i="0" u="none" strike="noStrike">
                          <a:effectLst/>
                          <a:latin typeface="Arial" panose="020B0604020202020204" pitchFamily="34" charset="0"/>
                        </a:rPr>
                        <a:t> $  101,106,427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chemeClr val="accent1">
                        <a:lumMod val="40000"/>
                        <a:lumOff val="60000"/>
                      </a:schemeClr>
                    </a:solidFill>
                  </a:tcPr>
                </a:tc>
                <a:extLst>
                  <a:ext uri="{0D108BD9-81ED-4DB2-BD59-A6C34878D82A}">
                    <a16:rowId xmlns:a16="http://schemas.microsoft.com/office/drawing/2014/main" val="1950257537"/>
                  </a:ext>
                </a:extLst>
              </a:tr>
              <a:tr h="180975">
                <a:tc>
                  <a:txBody>
                    <a:bodyPr/>
                    <a:lstStyle/>
                    <a:p>
                      <a:pPr algn="ctr" fontAlgn="b"/>
                      <a:r>
                        <a:rPr lang="en-US" sz="1100" b="0" i="0" u="none" strike="noStrike">
                          <a:effectLst/>
                          <a:latin typeface="Arial" panose="020B0604020202020204" pitchFamily="34" charset="0"/>
                        </a:rPr>
                        <a:t>Actual</a:t>
                      </a:r>
                    </a:p>
                  </a:txBody>
                  <a:tcPr marL="9525" marR="9525" marT="9525" marB="0" anchor="b">
                    <a:lnL>
                      <a:noFill/>
                    </a:lnL>
                    <a:lnR>
                      <a:noFill/>
                    </a:lnR>
                    <a:lnT>
                      <a:noFill/>
                    </a:lnT>
                    <a:lnB>
                      <a:noFill/>
                    </a:lnB>
                    <a:solidFill>
                      <a:schemeClr val="accent1">
                        <a:lumMod val="40000"/>
                        <a:lumOff val="60000"/>
                      </a:schemeClr>
                    </a:solidFill>
                  </a:tcPr>
                </a:tc>
                <a:tc>
                  <a:txBody>
                    <a:bodyPr/>
                    <a:lstStyle/>
                    <a:p>
                      <a:pPr algn="l" fontAlgn="b"/>
                      <a:r>
                        <a:rPr lang="en-US" sz="1100" b="0" i="0" u="none" strike="noStrike">
                          <a:effectLst/>
                          <a:latin typeface="Arial" panose="020B0604020202020204" pitchFamily="34" charset="0"/>
                        </a:rPr>
                        <a:t> $  102,307,145 </a:t>
                      </a:r>
                    </a:p>
                  </a:txBody>
                  <a:tcPr marL="9525" marR="9525" marT="9525"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524606738"/>
                  </a:ext>
                </a:extLst>
              </a:tr>
              <a:tr h="180975">
                <a:tc>
                  <a:txBody>
                    <a:bodyPr/>
                    <a:lstStyle/>
                    <a:p>
                      <a:pPr algn="r" fontAlgn="b"/>
                      <a:r>
                        <a:rPr lang="en-US" sz="1100" b="0" i="0" u="none" strike="noStrike">
                          <a:effectLst/>
                          <a:latin typeface="Arial" panose="020B0604020202020204" pitchFamily="34" charset="0"/>
                        </a:rPr>
                        <a:t>Variance</a:t>
                      </a:r>
                    </a:p>
                  </a:txBody>
                  <a:tcPr marL="9525" marR="9525" marT="9525" marB="0" anchor="b">
                    <a:lnL>
                      <a:noFill/>
                    </a:lnL>
                    <a:lnR>
                      <a:noFill/>
                    </a:lnR>
                    <a:lnT>
                      <a:noFill/>
                    </a:lnT>
                    <a:lnB>
                      <a:noFill/>
                    </a:lnB>
                    <a:solidFill>
                      <a:schemeClr val="accent1">
                        <a:lumMod val="40000"/>
                        <a:lumOff val="60000"/>
                      </a:schemeClr>
                    </a:solidFill>
                  </a:tcPr>
                </a:tc>
                <a:tc>
                  <a:txBody>
                    <a:bodyPr/>
                    <a:lstStyle/>
                    <a:p>
                      <a:pPr algn="r" fontAlgn="b"/>
                      <a:r>
                        <a:rPr lang="en-US" sz="1100" b="0" i="0" u="none" strike="noStrike" dirty="0">
                          <a:effectLst/>
                          <a:latin typeface="Arial" panose="020B0604020202020204" pitchFamily="34" charset="0"/>
                        </a:rPr>
                        <a:t>1.2%</a:t>
                      </a:r>
                    </a:p>
                  </a:txBody>
                  <a:tcPr marL="9525" marR="9525" marT="9525" marB="0" anchor="b">
                    <a:lnL>
                      <a:noFill/>
                    </a:lnL>
                    <a:lnR>
                      <a:noFill/>
                    </a:lnR>
                    <a:lnT>
                      <a:noFill/>
                    </a:lnT>
                    <a:lnB>
                      <a:noFill/>
                    </a:lnB>
                    <a:solidFill>
                      <a:schemeClr val="accent1">
                        <a:lumMod val="40000"/>
                        <a:lumOff val="60000"/>
                      </a:schemeClr>
                    </a:solidFill>
                  </a:tcPr>
                </a:tc>
                <a:extLst>
                  <a:ext uri="{0D108BD9-81ED-4DB2-BD59-A6C34878D82A}">
                    <a16:rowId xmlns:a16="http://schemas.microsoft.com/office/drawing/2014/main" val="38931489"/>
                  </a:ext>
                </a:extLst>
              </a:tr>
            </a:tbl>
          </a:graphicData>
        </a:graphic>
      </p:graphicFrame>
      <p:sp>
        <p:nvSpPr>
          <p:cNvPr id="11" name="Oval 10">
            <a:extLst>
              <a:ext uri="{FF2B5EF4-FFF2-40B4-BE49-F238E27FC236}">
                <a16:creationId xmlns:a16="http://schemas.microsoft.com/office/drawing/2014/main" id="{3A7E675D-7EED-4804-A981-7A38E8DDC567}"/>
              </a:ext>
            </a:extLst>
          </p:cNvPr>
          <p:cNvSpPr/>
          <p:nvPr/>
        </p:nvSpPr>
        <p:spPr>
          <a:xfrm>
            <a:off x="1942713" y="2454246"/>
            <a:ext cx="503779" cy="2852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822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0B2691-079A-49DE-A308-02CC8A08F288}"/>
              </a:ext>
            </a:extLst>
          </p:cNvPr>
          <p:cNvPicPr>
            <a:picLocks noChangeAspect="1"/>
          </p:cNvPicPr>
          <p:nvPr/>
        </p:nvPicPr>
        <p:blipFill>
          <a:blip r:embed="rId2"/>
          <a:stretch>
            <a:fillRect/>
          </a:stretch>
        </p:blipFill>
        <p:spPr>
          <a:xfrm>
            <a:off x="3198006" y="1201538"/>
            <a:ext cx="5795987" cy="533922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B271C3B-9EDB-4A4C-8C63-3E236D246B08}"/>
              </a:ext>
            </a:extLst>
          </p:cNvPr>
          <p:cNvSpPr txBox="1"/>
          <p:nvPr/>
        </p:nvSpPr>
        <p:spPr>
          <a:xfrm rot="20731687">
            <a:off x="1440935" y="1782861"/>
            <a:ext cx="32459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History of Fund Balance By Type</a:t>
            </a:r>
          </a:p>
        </p:txBody>
      </p:sp>
      <p:graphicFrame>
        <p:nvGraphicFramePr>
          <p:cNvPr id="2" name="Table 1">
            <a:extLst>
              <a:ext uri="{FF2B5EF4-FFF2-40B4-BE49-F238E27FC236}">
                <a16:creationId xmlns:a16="http://schemas.microsoft.com/office/drawing/2014/main" id="{6D67968A-0CE7-4778-97EC-9B3C225476FA}"/>
              </a:ext>
            </a:extLst>
          </p:cNvPr>
          <p:cNvGraphicFramePr>
            <a:graphicFrameLocks noGrp="1"/>
          </p:cNvGraphicFramePr>
          <p:nvPr/>
        </p:nvGraphicFramePr>
        <p:xfrm>
          <a:off x="838199" y="178741"/>
          <a:ext cx="10515602" cy="817208"/>
        </p:xfrm>
        <a:graphic>
          <a:graphicData uri="http://schemas.openxmlformats.org/drawingml/2006/table">
            <a:tbl>
              <a:tblPr/>
              <a:tblGrid>
                <a:gridCol w="1250262">
                  <a:extLst>
                    <a:ext uri="{9D8B030D-6E8A-4147-A177-3AD203B41FA5}">
                      <a16:colId xmlns:a16="http://schemas.microsoft.com/office/drawing/2014/main" val="2950401828"/>
                    </a:ext>
                  </a:extLst>
                </a:gridCol>
                <a:gridCol w="926534">
                  <a:extLst>
                    <a:ext uri="{9D8B030D-6E8A-4147-A177-3AD203B41FA5}">
                      <a16:colId xmlns:a16="http://schemas.microsoft.com/office/drawing/2014/main" val="608067142"/>
                    </a:ext>
                  </a:extLst>
                </a:gridCol>
                <a:gridCol w="926534">
                  <a:extLst>
                    <a:ext uri="{9D8B030D-6E8A-4147-A177-3AD203B41FA5}">
                      <a16:colId xmlns:a16="http://schemas.microsoft.com/office/drawing/2014/main" val="2166655428"/>
                    </a:ext>
                  </a:extLst>
                </a:gridCol>
                <a:gridCol w="926534">
                  <a:extLst>
                    <a:ext uri="{9D8B030D-6E8A-4147-A177-3AD203B41FA5}">
                      <a16:colId xmlns:a16="http://schemas.microsoft.com/office/drawing/2014/main" val="3031842237"/>
                    </a:ext>
                  </a:extLst>
                </a:gridCol>
                <a:gridCol w="926534">
                  <a:extLst>
                    <a:ext uri="{9D8B030D-6E8A-4147-A177-3AD203B41FA5}">
                      <a16:colId xmlns:a16="http://schemas.microsoft.com/office/drawing/2014/main" val="806333100"/>
                    </a:ext>
                  </a:extLst>
                </a:gridCol>
                <a:gridCol w="926534">
                  <a:extLst>
                    <a:ext uri="{9D8B030D-6E8A-4147-A177-3AD203B41FA5}">
                      <a16:colId xmlns:a16="http://schemas.microsoft.com/office/drawing/2014/main" val="3973013469"/>
                    </a:ext>
                  </a:extLst>
                </a:gridCol>
                <a:gridCol w="926534">
                  <a:extLst>
                    <a:ext uri="{9D8B030D-6E8A-4147-A177-3AD203B41FA5}">
                      <a16:colId xmlns:a16="http://schemas.microsoft.com/office/drawing/2014/main" val="2899071927"/>
                    </a:ext>
                  </a:extLst>
                </a:gridCol>
                <a:gridCol w="926534">
                  <a:extLst>
                    <a:ext uri="{9D8B030D-6E8A-4147-A177-3AD203B41FA5}">
                      <a16:colId xmlns:a16="http://schemas.microsoft.com/office/drawing/2014/main" val="588923079"/>
                    </a:ext>
                  </a:extLst>
                </a:gridCol>
                <a:gridCol w="926534">
                  <a:extLst>
                    <a:ext uri="{9D8B030D-6E8A-4147-A177-3AD203B41FA5}">
                      <a16:colId xmlns:a16="http://schemas.microsoft.com/office/drawing/2014/main" val="1696238220"/>
                    </a:ext>
                  </a:extLst>
                </a:gridCol>
                <a:gridCol w="926534">
                  <a:extLst>
                    <a:ext uri="{9D8B030D-6E8A-4147-A177-3AD203B41FA5}">
                      <a16:colId xmlns:a16="http://schemas.microsoft.com/office/drawing/2014/main" val="1797612735"/>
                    </a:ext>
                  </a:extLst>
                </a:gridCol>
                <a:gridCol w="926534">
                  <a:extLst>
                    <a:ext uri="{9D8B030D-6E8A-4147-A177-3AD203B41FA5}">
                      <a16:colId xmlns:a16="http://schemas.microsoft.com/office/drawing/2014/main" val="692097492"/>
                    </a:ext>
                  </a:extLst>
                </a:gridCol>
              </a:tblGrid>
              <a:tr h="167446">
                <a:tc>
                  <a:txBody>
                    <a:bodyPr/>
                    <a:lstStyle/>
                    <a:p>
                      <a:pPr algn="l" fontAlgn="b"/>
                      <a:r>
                        <a:rPr lang="en-US" sz="1000" b="1" i="0" u="none" strike="noStrike">
                          <a:effectLst/>
                          <a:latin typeface="Arial" panose="020B0604020202020204" pitchFamily="34" charset="0"/>
                        </a:rPr>
                        <a:t>Fund Balance Type</a:t>
                      </a:r>
                    </a:p>
                  </a:txBody>
                  <a:tcPr marL="8372" marR="8372" marT="83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2012</a:t>
                      </a:r>
                    </a:p>
                  </a:txBody>
                  <a:tcPr marL="8372" marR="8372" marT="83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2013</a:t>
                      </a:r>
                    </a:p>
                  </a:txBody>
                  <a:tcPr marL="8372" marR="8372" marT="83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2014</a:t>
                      </a:r>
                    </a:p>
                  </a:txBody>
                  <a:tcPr marL="8372" marR="8372" marT="83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2015</a:t>
                      </a:r>
                    </a:p>
                  </a:txBody>
                  <a:tcPr marL="8372" marR="8372" marT="83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2016</a:t>
                      </a:r>
                    </a:p>
                  </a:txBody>
                  <a:tcPr marL="8372" marR="8372" marT="83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2017</a:t>
                      </a:r>
                    </a:p>
                  </a:txBody>
                  <a:tcPr marL="8372" marR="8372" marT="83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2018</a:t>
                      </a:r>
                    </a:p>
                  </a:txBody>
                  <a:tcPr marL="8372" marR="8372" marT="83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2019</a:t>
                      </a:r>
                    </a:p>
                  </a:txBody>
                  <a:tcPr marL="8372" marR="8372" marT="83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2020</a:t>
                      </a:r>
                    </a:p>
                  </a:txBody>
                  <a:tcPr marL="8372" marR="8372" marT="8372"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000" b="1" i="0" u="none" strike="noStrike">
                          <a:effectLst/>
                          <a:latin typeface="Arial" panose="020B0604020202020204" pitchFamily="34" charset="0"/>
                        </a:rPr>
                        <a:t>2021</a:t>
                      </a:r>
                    </a:p>
                  </a:txBody>
                  <a:tcPr marL="8372" marR="8372" marT="837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5915527"/>
                  </a:ext>
                </a:extLst>
              </a:tr>
              <a:tr h="159074">
                <a:tc>
                  <a:txBody>
                    <a:bodyPr/>
                    <a:lstStyle/>
                    <a:p>
                      <a:pPr algn="l" fontAlgn="t"/>
                      <a:r>
                        <a:rPr lang="en-US" sz="1000" b="0" i="0" u="none" strike="noStrike">
                          <a:effectLst/>
                          <a:latin typeface="Arial" panose="020B0604020202020204" pitchFamily="34" charset="0"/>
                        </a:rPr>
                        <a:t>Assigned</a:t>
                      </a:r>
                    </a:p>
                  </a:txBody>
                  <a:tcPr marL="8372" marR="8372" marT="8372"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$1,205,956</a:t>
                      </a:r>
                    </a:p>
                  </a:txBody>
                  <a:tcPr marL="8372" marR="8372" marT="8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$1,250,000</a:t>
                      </a:r>
                    </a:p>
                  </a:txBody>
                  <a:tcPr marL="8372" marR="8372" marT="8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$1,750,000</a:t>
                      </a:r>
                    </a:p>
                  </a:txBody>
                  <a:tcPr marL="8372" marR="8372" marT="8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$1,000,000</a:t>
                      </a:r>
                    </a:p>
                  </a:txBody>
                  <a:tcPr marL="8372" marR="8372" marT="8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$1,000,000</a:t>
                      </a:r>
                    </a:p>
                  </a:txBody>
                  <a:tcPr marL="8372" marR="8372" marT="8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$1,000,000</a:t>
                      </a:r>
                    </a:p>
                  </a:txBody>
                  <a:tcPr marL="8372" marR="8372" marT="8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$2,000,000</a:t>
                      </a:r>
                    </a:p>
                  </a:txBody>
                  <a:tcPr marL="8372" marR="8372" marT="8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$1,300,000</a:t>
                      </a:r>
                    </a:p>
                  </a:txBody>
                  <a:tcPr marL="8372" marR="8372" marT="8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$2,000,000</a:t>
                      </a:r>
                    </a:p>
                  </a:txBody>
                  <a:tcPr marL="8372" marR="8372" marT="83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000" b="0" i="0" u="none" strike="noStrike">
                          <a:effectLst/>
                          <a:latin typeface="Arial" panose="020B0604020202020204" pitchFamily="34" charset="0"/>
                        </a:rPr>
                        <a:t>         4,000,000 </a:t>
                      </a:r>
                    </a:p>
                  </a:txBody>
                  <a:tcPr marL="8372" marR="8372" marT="837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151308900"/>
                  </a:ext>
                </a:extLst>
              </a:tr>
              <a:tr h="159074">
                <a:tc>
                  <a:txBody>
                    <a:bodyPr/>
                    <a:lstStyle/>
                    <a:p>
                      <a:pPr algn="l" fontAlgn="t"/>
                      <a:r>
                        <a:rPr lang="en-US" sz="1000" b="0" i="0" u="none" strike="noStrike">
                          <a:effectLst/>
                          <a:latin typeface="Arial" panose="020B0604020202020204" pitchFamily="34" charset="0"/>
                        </a:rPr>
                        <a:t>Committed</a:t>
                      </a:r>
                    </a:p>
                  </a:txBody>
                  <a:tcPr marL="8372" marR="8372" marT="8372"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$423,266</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$1,025,000</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$1,550,000</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$1,550,000</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$1,550,000</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$1,550,000</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$1,300,000</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a:effectLst/>
                          <a:latin typeface="Arial" panose="020B0604020202020204" pitchFamily="34" charset="0"/>
                        </a:rPr>
                        <a:t>$2,000,000</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000" b="0" i="0" u="none" strike="noStrike" dirty="0">
                          <a:effectLst/>
                          <a:latin typeface="Arial" panose="020B0604020202020204" pitchFamily="34" charset="0"/>
                        </a:rPr>
                        <a:t>$3,205,257</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2">
                        <a:lumMod val="90000"/>
                      </a:schemeClr>
                    </a:solidFill>
                  </a:tcPr>
                </a:tc>
                <a:tc>
                  <a:txBody>
                    <a:bodyPr/>
                    <a:lstStyle/>
                    <a:p>
                      <a:pPr algn="l" fontAlgn="b"/>
                      <a:r>
                        <a:rPr lang="en-US" sz="1000" b="0" i="0" u="none" strike="noStrike">
                          <a:effectLst/>
                          <a:latin typeface="Arial" panose="020B0604020202020204" pitchFamily="34" charset="0"/>
                        </a:rPr>
                        <a:t>         3,313,141 </a:t>
                      </a:r>
                    </a:p>
                  </a:txBody>
                  <a:tcPr marL="8372" marR="8372" marT="837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440215976"/>
                  </a:ext>
                </a:extLst>
              </a:tr>
              <a:tr h="159074">
                <a:tc>
                  <a:txBody>
                    <a:bodyPr/>
                    <a:lstStyle/>
                    <a:p>
                      <a:pPr algn="l" fontAlgn="t"/>
                      <a:r>
                        <a:rPr lang="en-US" sz="1000" b="0" i="0" u="none" strike="noStrike">
                          <a:effectLst/>
                          <a:latin typeface="Arial" panose="020B0604020202020204" pitchFamily="34" charset="0"/>
                        </a:rPr>
                        <a:t>Unassigned</a:t>
                      </a:r>
                    </a:p>
                  </a:txBody>
                  <a:tcPr marL="8372" marR="8372" marT="8372" marB="0">
                    <a:lnL>
                      <a:noFill/>
                    </a:lnL>
                    <a:lnR>
                      <a:noFill/>
                    </a:lnR>
                    <a:lnT w="6350" cap="flat" cmpd="sng" algn="ctr">
                      <a:solidFill>
                        <a:srgbClr val="000000"/>
                      </a:solidFill>
                      <a:prstDash val="dot"/>
                      <a:round/>
                      <a:headEnd type="none" w="med" len="med"/>
                      <a:tailEnd type="none" w="med" len="med"/>
                    </a:lnT>
                    <a:lnB>
                      <a:noFill/>
                    </a:lnB>
                  </a:tcPr>
                </a:tc>
                <a:tc>
                  <a:txBody>
                    <a:bodyPr/>
                    <a:lstStyle/>
                    <a:p>
                      <a:pPr algn="r" fontAlgn="ctr"/>
                      <a:r>
                        <a:rPr lang="en-US" sz="1000" b="0" i="0" u="none" strike="noStrike">
                          <a:effectLst/>
                          <a:latin typeface="Arial" panose="020B0604020202020204" pitchFamily="34" charset="0"/>
                        </a:rPr>
                        <a:t>$4,962,995</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$6,274,108</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$5,296,543</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$4,237,798</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$5,110,460</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$7,677,410</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$7,937,153</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$7,986,766</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effectLst/>
                          <a:latin typeface="Arial" panose="020B0604020202020204" pitchFamily="34" charset="0"/>
                        </a:rPr>
                        <a:t>$8,000,000</a:t>
                      </a:r>
                    </a:p>
                  </a:txBody>
                  <a:tcPr marL="8372" marR="8372" marT="8372"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panose="020B0604020202020204" pitchFamily="34" charset="0"/>
                        </a:rPr>
                        <a:t>         8,000,000 </a:t>
                      </a:r>
                    </a:p>
                  </a:txBody>
                  <a:tcPr marL="8372" marR="8372" marT="8372"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5888172"/>
                  </a:ext>
                </a:extLst>
              </a:tr>
              <a:tr h="167446">
                <a:tc>
                  <a:txBody>
                    <a:bodyPr/>
                    <a:lstStyle/>
                    <a:p>
                      <a:pPr algn="r" fontAlgn="b"/>
                      <a:r>
                        <a:rPr lang="en-US" sz="1000" b="1" i="0" u="none" strike="noStrike">
                          <a:effectLst/>
                          <a:latin typeface="Arial" panose="020B0604020202020204" pitchFamily="34" charset="0"/>
                        </a:rPr>
                        <a:t>TOTAL</a:t>
                      </a:r>
                    </a:p>
                  </a:txBody>
                  <a:tcPr marL="8372" marR="8372" marT="8372" marB="0" anchor="b">
                    <a:lnL>
                      <a:noFill/>
                    </a:lnL>
                    <a:lnR>
                      <a:noFill/>
                    </a:lnR>
                    <a:lnT>
                      <a:noFill/>
                    </a:lnT>
                    <a:lnB>
                      <a:noFill/>
                    </a:lnB>
                  </a:tcPr>
                </a:tc>
                <a:tc>
                  <a:txBody>
                    <a:bodyPr/>
                    <a:lstStyle/>
                    <a:p>
                      <a:pPr algn="r" fontAlgn="b"/>
                      <a:r>
                        <a:rPr lang="en-US" sz="1000" b="1" i="0" u="none" strike="noStrike">
                          <a:effectLst/>
                          <a:latin typeface="Arial" panose="020B0604020202020204" pitchFamily="34" charset="0"/>
                        </a:rPr>
                        <a:t>$6,592,217</a:t>
                      </a:r>
                    </a:p>
                  </a:txBody>
                  <a:tcPr marL="8372" marR="8372" marT="83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effectLst/>
                          <a:latin typeface="Arial" panose="020B0604020202020204" pitchFamily="34" charset="0"/>
                        </a:rPr>
                        <a:t>$8,549,108</a:t>
                      </a:r>
                    </a:p>
                  </a:txBody>
                  <a:tcPr marL="8372" marR="8372" marT="83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effectLst/>
                          <a:latin typeface="Arial" panose="020B0604020202020204" pitchFamily="34" charset="0"/>
                        </a:rPr>
                        <a:t>$8,596,543</a:t>
                      </a:r>
                    </a:p>
                  </a:txBody>
                  <a:tcPr marL="8372" marR="8372" marT="83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effectLst/>
                          <a:latin typeface="Arial" panose="020B0604020202020204" pitchFamily="34" charset="0"/>
                        </a:rPr>
                        <a:t>$6,787,798</a:t>
                      </a:r>
                    </a:p>
                  </a:txBody>
                  <a:tcPr marL="8372" marR="8372" marT="83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effectLst/>
                          <a:latin typeface="Arial" panose="020B0604020202020204" pitchFamily="34" charset="0"/>
                        </a:rPr>
                        <a:t>$7,660,460</a:t>
                      </a:r>
                    </a:p>
                  </a:txBody>
                  <a:tcPr marL="8372" marR="8372" marT="83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effectLst/>
                          <a:latin typeface="Arial" panose="020B0604020202020204" pitchFamily="34" charset="0"/>
                        </a:rPr>
                        <a:t>$10,227,410</a:t>
                      </a:r>
                    </a:p>
                  </a:txBody>
                  <a:tcPr marL="8372" marR="8372" marT="83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effectLst/>
                          <a:latin typeface="Arial" panose="020B0604020202020204" pitchFamily="34" charset="0"/>
                        </a:rPr>
                        <a:t>$11,237,153</a:t>
                      </a:r>
                    </a:p>
                  </a:txBody>
                  <a:tcPr marL="8372" marR="8372" marT="83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effectLst/>
                          <a:latin typeface="Arial" panose="020B0604020202020204" pitchFamily="34" charset="0"/>
                        </a:rPr>
                        <a:t>$11,286,766</a:t>
                      </a:r>
                    </a:p>
                  </a:txBody>
                  <a:tcPr marL="8372" marR="8372" marT="83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000" b="1" i="0" u="none" strike="noStrike">
                          <a:effectLst/>
                          <a:latin typeface="Arial" panose="020B0604020202020204" pitchFamily="34" charset="0"/>
                        </a:rPr>
                        <a:t>$13,205,257</a:t>
                      </a:r>
                    </a:p>
                  </a:txBody>
                  <a:tcPr marL="8372" marR="8372" marT="837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1" i="0" u="none" strike="noStrike" dirty="0">
                          <a:effectLst/>
                          <a:latin typeface="Arial" panose="020B0604020202020204" pitchFamily="34" charset="0"/>
                        </a:rPr>
                        <a:t>       15,313,141 </a:t>
                      </a:r>
                    </a:p>
                  </a:txBody>
                  <a:tcPr marL="8372" marR="8372" marT="8372"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41811752"/>
                  </a:ext>
                </a:extLst>
              </a:tr>
            </a:tbl>
          </a:graphicData>
        </a:graphic>
      </p:graphicFrame>
    </p:spTree>
    <p:extLst>
      <p:ext uri="{BB962C8B-B14F-4D97-AF65-F5344CB8AC3E}">
        <p14:creationId xmlns:p14="http://schemas.microsoft.com/office/powerpoint/2010/main" val="1927833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F96CF7-E19F-4E1D-AABE-0883FC185A50}"/>
              </a:ext>
            </a:extLst>
          </p:cNvPr>
          <p:cNvPicPr>
            <a:picLocks noChangeAspect="1"/>
          </p:cNvPicPr>
          <p:nvPr/>
        </p:nvPicPr>
        <p:blipFill>
          <a:blip r:embed="rId2"/>
          <a:stretch>
            <a:fillRect/>
          </a:stretch>
        </p:blipFill>
        <p:spPr>
          <a:xfrm>
            <a:off x="480832" y="418482"/>
            <a:ext cx="11230336" cy="6021036"/>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0D3CB01B-AB0C-4949-B8FE-5BA32861B9A2}"/>
              </a:ext>
            </a:extLst>
          </p:cNvPr>
          <p:cNvSpPr txBox="1"/>
          <p:nvPr/>
        </p:nvSpPr>
        <p:spPr>
          <a:xfrm rot="20757008">
            <a:off x="452613" y="708080"/>
            <a:ext cx="48837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Fund Balance Shown as # of Days of Cash on Hand</a:t>
            </a:r>
          </a:p>
        </p:txBody>
      </p:sp>
    </p:spTree>
    <p:extLst>
      <p:ext uri="{BB962C8B-B14F-4D97-AF65-F5344CB8AC3E}">
        <p14:creationId xmlns:p14="http://schemas.microsoft.com/office/powerpoint/2010/main" val="617563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6099EBA-D796-4925-9B64-732079E24FF6}"/>
              </a:ext>
            </a:extLst>
          </p:cNvPr>
          <p:cNvSpPr>
            <a:spLocks noGrp="1"/>
          </p:cNvSpPr>
          <p:nvPr>
            <p:ph type="title"/>
          </p:nvPr>
        </p:nvSpPr>
        <p:spPr>
          <a:xfrm>
            <a:off x="92547" y="234110"/>
            <a:ext cx="8491616" cy="3466213"/>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2.  Current Year – End of Year Projections </a:t>
            </a:r>
            <a:r>
              <a:rPr lang="en-US" sz="2000" kern="1200" dirty="0">
                <a:solidFill>
                  <a:srgbClr val="FFFFFF"/>
                </a:solidFill>
                <a:latin typeface="+mj-lt"/>
                <a:ea typeface="+mj-ea"/>
                <a:cs typeface="+mj-cs"/>
              </a:rPr>
              <a:t>(2021-22)</a:t>
            </a:r>
          </a:p>
        </p:txBody>
      </p:sp>
    </p:spTree>
    <p:extLst>
      <p:ext uri="{BB962C8B-B14F-4D97-AF65-F5344CB8AC3E}">
        <p14:creationId xmlns:p14="http://schemas.microsoft.com/office/powerpoint/2010/main" val="3817992939"/>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3D8BE2-2F0F-4792-9439-4C24BFB2DEDF}"/>
              </a:ext>
            </a:extLst>
          </p:cNvPr>
          <p:cNvPicPr>
            <a:picLocks noChangeAspect="1"/>
          </p:cNvPicPr>
          <p:nvPr/>
        </p:nvPicPr>
        <p:blipFill>
          <a:blip r:embed="rId2"/>
          <a:stretch>
            <a:fillRect/>
          </a:stretch>
        </p:blipFill>
        <p:spPr>
          <a:xfrm>
            <a:off x="839806" y="971134"/>
            <a:ext cx="10512388" cy="4915731"/>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4DABAC9F-8C59-4783-BC5D-2F8F4EE89407}"/>
              </a:ext>
            </a:extLst>
          </p:cNvPr>
          <p:cNvSpPr/>
          <p:nvPr/>
        </p:nvSpPr>
        <p:spPr>
          <a:xfrm>
            <a:off x="6920918" y="1865002"/>
            <a:ext cx="3775046" cy="41146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CFFDA9C-C1CF-4912-81E3-D7F71FE7BC63}"/>
              </a:ext>
            </a:extLst>
          </p:cNvPr>
          <p:cNvSpPr txBox="1"/>
          <p:nvPr/>
        </p:nvSpPr>
        <p:spPr>
          <a:xfrm>
            <a:off x="319745" y="6040275"/>
            <a:ext cx="6416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2021-22 end of year projection indicates revenues will exceed expenditures by $1.9 million dollars</a:t>
            </a:r>
          </a:p>
        </p:txBody>
      </p:sp>
      <p:sp>
        <p:nvSpPr>
          <p:cNvPr id="6" name="TextBox 5">
            <a:extLst>
              <a:ext uri="{FF2B5EF4-FFF2-40B4-BE49-F238E27FC236}">
                <a16:creationId xmlns:a16="http://schemas.microsoft.com/office/drawing/2014/main" id="{35C677E9-0D4A-423A-9D2D-02730730D801}"/>
              </a:ext>
            </a:extLst>
          </p:cNvPr>
          <p:cNvSpPr txBox="1"/>
          <p:nvPr/>
        </p:nvSpPr>
        <p:spPr>
          <a:xfrm>
            <a:off x="8183215" y="47389"/>
            <a:ext cx="34952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Actuals through 1-31-22 and 5 months of projected amounts based on historical trends</a:t>
            </a:r>
          </a:p>
        </p:txBody>
      </p:sp>
      <p:cxnSp>
        <p:nvCxnSpPr>
          <p:cNvPr id="8" name="Straight Arrow Connector 7">
            <a:extLst>
              <a:ext uri="{FF2B5EF4-FFF2-40B4-BE49-F238E27FC236}">
                <a16:creationId xmlns:a16="http://schemas.microsoft.com/office/drawing/2014/main" id="{85CB9F88-FC28-4F48-AF20-2DE9AD0F8A03}"/>
              </a:ext>
            </a:extLst>
          </p:cNvPr>
          <p:cNvCxnSpPr>
            <a:cxnSpLocks/>
          </p:cNvCxnSpPr>
          <p:nvPr/>
        </p:nvCxnSpPr>
        <p:spPr>
          <a:xfrm flipH="1">
            <a:off x="7796293" y="817724"/>
            <a:ext cx="1581961" cy="123260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4823FEF3-EF29-4CD2-BBB7-D4E902D41E6B}"/>
              </a:ext>
            </a:extLst>
          </p:cNvPr>
          <p:cNvCxnSpPr/>
          <p:nvPr/>
        </p:nvCxnSpPr>
        <p:spPr>
          <a:xfrm flipV="1">
            <a:off x="6535024" y="5452844"/>
            <a:ext cx="746620" cy="6543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4371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A8A49C-AA07-409C-B33A-A5A4123B922B}"/>
              </a:ext>
            </a:extLst>
          </p:cNvPr>
          <p:cNvPicPr>
            <a:picLocks noChangeAspect="1"/>
          </p:cNvPicPr>
          <p:nvPr/>
        </p:nvPicPr>
        <p:blipFill>
          <a:blip r:embed="rId2"/>
          <a:stretch>
            <a:fillRect/>
          </a:stretch>
        </p:blipFill>
        <p:spPr>
          <a:xfrm>
            <a:off x="444826" y="206801"/>
            <a:ext cx="7484778" cy="334691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AC05894F-26C0-4856-9C95-33AE53FD13C4}"/>
              </a:ext>
            </a:extLst>
          </p:cNvPr>
          <p:cNvSpPr txBox="1"/>
          <p:nvPr/>
        </p:nvSpPr>
        <p:spPr>
          <a:xfrm>
            <a:off x="9615099" y="1035698"/>
            <a:ext cx="204340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2021-22 Revenues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Actual vs. Trend</a:t>
            </a:r>
          </a:p>
        </p:txBody>
      </p:sp>
      <p:sp>
        <p:nvSpPr>
          <p:cNvPr id="6" name="TextBox 5">
            <a:extLst>
              <a:ext uri="{FF2B5EF4-FFF2-40B4-BE49-F238E27FC236}">
                <a16:creationId xmlns:a16="http://schemas.microsoft.com/office/drawing/2014/main" id="{C0ECC863-86FF-4E45-B4AF-C080B85C1DE0}"/>
              </a:ext>
            </a:extLst>
          </p:cNvPr>
          <p:cNvSpPr txBox="1"/>
          <p:nvPr/>
        </p:nvSpPr>
        <p:spPr>
          <a:xfrm>
            <a:off x="844351" y="4873921"/>
            <a:ext cx="24556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2021-22 Expenditures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Actual vs. Trend</a:t>
            </a:r>
          </a:p>
        </p:txBody>
      </p:sp>
      <p:cxnSp>
        <p:nvCxnSpPr>
          <p:cNvPr id="8" name="Straight Arrow Connector 7">
            <a:extLst>
              <a:ext uri="{FF2B5EF4-FFF2-40B4-BE49-F238E27FC236}">
                <a16:creationId xmlns:a16="http://schemas.microsoft.com/office/drawing/2014/main" id="{F1026DA0-62AF-427E-952A-843389CF5BA8}"/>
              </a:ext>
            </a:extLst>
          </p:cNvPr>
          <p:cNvCxnSpPr>
            <a:cxnSpLocks/>
          </p:cNvCxnSpPr>
          <p:nvPr/>
        </p:nvCxnSpPr>
        <p:spPr>
          <a:xfrm>
            <a:off x="3143988" y="5310513"/>
            <a:ext cx="138963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10AF3C6-50D5-411E-BD85-DAA7F7CCFDBF}"/>
              </a:ext>
            </a:extLst>
          </p:cNvPr>
          <p:cNvCxnSpPr>
            <a:cxnSpLocks/>
          </p:cNvCxnSpPr>
          <p:nvPr/>
        </p:nvCxnSpPr>
        <p:spPr>
          <a:xfrm flipH="1">
            <a:off x="8145002" y="1472291"/>
            <a:ext cx="1609773" cy="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1D3C300-2CF2-4BB4-A22E-DD180DE8E747}"/>
              </a:ext>
            </a:extLst>
          </p:cNvPr>
          <p:cNvPicPr>
            <a:picLocks noChangeAspect="1"/>
          </p:cNvPicPr>
          <p:nvPr/>
        </p:nvPicPr>
        <p:blipFill>
          <a:blip r:embed="rId3"/>
          <a:stretch>
            <a:fillRect/>
          </a:stretch>
        </p:blipFill>
        <p:spPr>
          <a:xfrm>
            <a:off x="4681607" y="3359022"/>
            <a:ext cx="7346235" cy="32274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8261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9344BB-1579-4B38-8107-8C44A8FB235B}"/>
              </a:ext>
            </a:extLst>
          </p:cNvPr>
          <p:cNvSpPr>
            <a:spLocks noGrp="1"/>
          </p:cNvSpPr>
          <p:nvPr>
            <p:ph type="dt" sz="half" idx="10"/>
          </p:nvPr>
        </p:nvSpPr>
        <p:spPr/>
        <p:txBody>
          <a:bodyPr/>
          <a:lstStyle/>
          <a:p>
            <a:fld id="{23EAFE29-AD5A-144F-B665-A07F289B7A78}" type="datetime4">
              <a:rPr lang="en-US" smtClean="0"/>
              <a:t>March 2, 2022</a:t>
            </a:fld>
            <a:endParaRPr lang="en-US" dirty="0"/>
          </a:p>
        </p:txBody>
      </p:sp>
      <p:sp>
        <p:nvSpPr>
          <p:cNvPr id="3" name="Footer Placeholder 2">
            <a:extLst>
              <a:ext uri="{FF2B5EF4-FFF2-40B4-BE49-F238E27FC236}">
                <a16:creationId xmlns:a16="http://schemas.microsoft.com/office/drawing/2014/main" id="{BD3CB040-A82E-4E61-99ED-1A113AF95023}"/>
              </a:ext>
            </a:extLst>
          </p:cNvPr>
          <p:cNvSpPr>
            <a:spLocks noGrp="1"/>
          </p:cNvSpPr>
          <p:nvPr>
            <p:ph type="ftr" sz="quarter" idx="11"/>
          </p:nvPr>
        </p:nvSpPr>
        <p:spPr/>
        <p:txBody>
          <a:bodyPr/>
          <a:lstStyle/>
          <a:p>
            <a:r>
              <a:rPr lang="en-US"/>
              <a:t>©2021 Frontline Education Confidential &amp; Proprietary</a:t>
            </a:r>
            <a:endParaRPr lang="en-US" dirty="0"/>
          </a:p>
        </p:txBody>
      </p:sp>
      <p:sp>
        <p:nvSpPr>
          <p:cNvPr id="4" name="Text Placeholder 3">
            <a:extLst>
              <a:ext uri="{FF2B5EF4-FFF2-40B4-BE49-F238E27FC236}">
                <a16:creationId xmlns:a16="http://schemas.microsoft.com/office/drawing/2014/main" id="{84C544F3-B430-4891-B348-24DD9B213C8E}"/>
              </a:ext>
            </a:extLst>
          </p:cNvPr>
          <p:cNvSpPr>
            <a:spLocks noGrp="1"/>
          </p:cNvSpPr>
          <p:nvPr>
            <p:ph type="body" sz="quarter" idx="13"/>
          </p:nvPr>
        </p:nvSpPr>
        <p:spPr>
          <a:xfrm>
            <a:off x="5296829" y="1206500"/>
            <a:ext cx="6895171" cy="4711700"/>
          </a:xfrm>
        </p:spPr>
        <p:txBody>
          <a:bodyPr/>
          <a:lstStyle/>
          <a:p>
            <a:r>
              <a:rPr lang="en-US" dirty="0"/>
              <a:t>Why Now?</a:t>
            </a:r>
          </a:p>
          <a:p>
            <a:endParaRPr lang="en-US" dirty="0"/>
          </a:p>
          <a:p>
            <a:r>
              <a:rPr lang="en-US" dirty="0"/>
              <a:t>The Six Critical Elements</a:t>
            </a:r>
          </a:p>
          <a:p>
            <a:endParaRPr lang="en-US" dirty="0"/>
          </a:p>
          <a:p>
            <a:r>
              <a:rPr lang="en-US" dirty="0"/>
              <a:t>Telling Your District’s Budget Story</a:t>
            </a:r>
          </a:p>
          <a:p>
            <a:endParaRPr lang="en-US" dirty="0"/>
          </a:p>
          <a:p>
            <a:r>
              <a:rPr lang="en-US" dirty="0"/>
              <a:t>A District Perspective</a:t>
            </a:r>
          </a:p>
          <a:p>
            <a:endParaRPr lang="en-US" dirty="0"/>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D6FA1302-4DCE-4E51-A060-14DDC2803A2B}"/>
              </a:ext>
            </a:extLst>
          </p:cNvPr>
          <p:cNvSpPr>
            <a:spLocks noGrp="1"/>
          </p:cNvSpPr>
          <p:nvPr>
            <p:ph type="body" sz="quarter" idx="25"/>
          </p:nvPr>
        </p:nvSpPr>
        <p:spPr/>
        <p:txBody>
          <a:bodyPr/>
          <a:lstStyle/>
          <a:p>
            <a:endParaRPr lang="en-US" dirty="0"/>
          </a:p>
        </p:txBody>
      </p:sp>
      <p:sp>
        <p:nvSpPr>
          <p:cNvPr id="7" name="Text Placeholder 6">
            <a:extLst>
              <a:ext uri="{FF2B5EF4-FFF2-40B4-BE49-F238E27FC236}">
                <a16:creationId xmlns:a16="http://schemas.microsoft.com/office/drawing/2014/main" id="{769BF9EF-E4E4-4443-BCCD-AEE97323DDE0}"/>
              </a:ext>
            </a:extLst>
          </p:cNvPr>
          <p:cNvSpPr>
            <a:spLocks noGrp="1"/>
          </p:cNvSpPr>
          <p:nvPr>
            <p:ph type="body" sz="quarter" idx="27"/>
          </p:nvPr>
        </p:nvSpPr>
        <p:spPr/>
        <p:txBody>
          <a:bodyPr/>
          <a:lstStyle/>
          <a:p>
            <a:endParaRPr lang="en-US" dirty="0"/>
          </a:p>
        </p:txBody>
      </p:sp>
      <p:sp>
        <p:nvSpPr>
          <p:cNvPr id="8" name="Text Placeholder 7">
            <a:extLst>
              <a:ext uri="{FF2B5EF4-FFF2-40B4-BE49-F238E27FC236}">
                <a16:creationId xmlns:a16="http://schemas.microsoft.com/office/drawing/2014/main" id="{448B248C-4ED0-480F-B476-446287BA1F5B}"/>
              </a:ext>
            </a:extLst>
          </p:cNvPr>
          <p:cNvSpPr>
            <a:spLocks noGrp="1"/>
          </p:cNvSpPr>
          <p:nvPr>
            <p:ph type="body" sz="quarter" idx="28"/>
          </p:nvPr>
        </p:nvSpPr>
        <p:spPr/>
        <p:txBody>
          <a:bodyPr/>
          <a:lstStyle/>
          <a:p>
            <a:endParaRPr lang="en-US" dirty="0"/>
          </a:p>
        </p:txBody>
      </p:sp>
      <p:sp>
        <p:nvSpPr>
          <p:cNvPr id="9" name="Text Placeholder 8">
            <a:extLst>
              <a:ext uri="{FF2B5EF4-FFF2-40B4-BE49-F238E27FC236}">
                <a16:creationId xmlns:a16="http://schemas.microsoft.com/office/drawing/2014/main" id="{A827069D-44C6-4B11-BB18-0BF655331763}"/>
              </a:ext>
            </a:extLst>
          </p:cNvPr>
          <p:cNvSpPr>
            <a:spLocks noGrp="1"/>
          </p:cNvSpPr>
          <p:nvPr>
            <p:ph type="body" sz="quarter" idx="29"/>
          </p:nvPr>
        </p:nvSpPr>
        <p:spPr/>
        <p:txBody>
          <a:bodyPr/>
          <a:lstStyle/>
          <a:p>
            <a:endParaRPr lang="en-US"/>
          </a:p>
        </p:txBody>
      </p:sp>
    </p:spTree>
    <p:extLst>
      <p:ext uri="{BB962C8B-B14F-4D97-AF65-F5344CB8AC3E}">
        <p14:creationId xmlns:p14="http://schemas.microsoft.com/office/powerpoint/2010/main" val="302005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1B0B2AE-BA46-43C2-B434-254EBF0AB2DE}"/>
              </a:ext>
            </a:extLst>
          </p:cNvPr>
          <p:cNvSpPr>
            <a:spLocks noGrp="1"/>
          </p:cNvSpPr>
          <p:nvPr>
            <p:ph type="title"/>
          </p:nvPr>
        </p:nvSpPr>
        <p:spPr>
          <a:xfrm>
            <a:off x="223935" y="234110"/>
            <a:ext cx="7460381" cy="3466213"/>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3.  Proposed Budget – Summary </a:t>
            </a:r>
            <a:r>
              <a:rPr lang="en-US" sz="2000" kern="1200" dirty="0">
                <a:solidFill>
                  <a:srgbClr val="FFFFFF"/>
                </a:solidFill>
                <a:latin typeface="+mj-lt"/>
                <a:ea typeface="+mj-ea"/>
                <a:cs typeface="+mj-cs"/>
              </a:rPr>
              <a:t>(2022-23)</a:t>
            </a:r>
          </a:p>
        </p:txBody>
      </p:sp>
    </p:spTree>
    <p:extLst>
      <p:ext uri="{BB962C8B-B14F-4D97-AF65-F5344CB8AC3E}">
        <p14:creationId xmlns:p14="http://schemas.microsoft.com/office/powerpoint/2010/main" val="1138784470"/>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A3C06-05A4-4FF3-9094-261CDB1BBF0B}"/>
              </a:ext>
            </a:extLst>
          </p:cNvPr>
          <p:cNvSpPr>
            <a:spLocks noGrp="1"/>
          </p:cNvSpPr>
          <p:nvPr>
            <p:ph type="title"/>
          </p:nvPr>
        </p:nvSpPr>
        <p:spPr>
          <a:xfrm>
            <a:off x="804673" y="1445494"/>
            <a:ext cx="3616856" cy="4376572"/>
          </a:xfrm>
        </p:spPr>
        <p:txBody>
          <a:bodyPr anchor="ctr">
            <a:normAutofit/>
          </a:bodyPr>
          <a:lstStyle/>
          <a:p>
            <a:pPr algn="ctr"/>
            <a:r>
              <a:rPr lang="en-US" dirty="0"/>
              <a:t>2022-23</a:t>
            </a:r>
            <a:br>
              <a:rPr lang="en-US" dirty="0"/>
            </a:br>
            <a:r>
              <a:rPr lang="en-US" dirty="0"/>
              <a:t>Budget Goals</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EF2E783-475B-4E48-96CB-591435828AE6}"/>
              </a:ext>
            </a:extLst>
          </p:cNvPr>
          <p:cNvSpPr>
            <a:spLocks noGrp="1"/>
          </p:cNvSpPr>
          <p:nvPr>
            <p:ph idx="1"/>
          </p:nvPr>
        </p:nvSpPr>
        <p:spPr>
          <a:xfrm>
            <a:off x="6096000" y="1399032"/>
            <a:ext cx="5501834" cy="4471416"/>
          </a:xfrm>
        </p:spPr>
        <p:txBody>
          <a:bodyPr anchor="ctr">
            <a:normAutofit/>
          </a:bodyPr>
          <a:lstStyle/>
          <a:p>
            <a:r>
              <a:rPr lang="en-US" sz="2200" dirty="0">
                <a:solidFill>
                  <a:schemeClr val="bg1"/>
                </a:solidFill>
              </a:rPr>
              <a:t>Tax Rate Increase Below Act 1 Index Limit</a:t>
            </a:r>
          </a:p>
          <a:p>
            <a:r>
              <a:rPr lang="en-US" sz="2200" dirty="0">
                <a:solidFill>
                  <a:schemeClr val="bg1"/>
                </a:solidFill>
              </a:rPr>
              <a:t>Continue Educational Program Improvement in Accordance with Strategic Plan</a:t>
            </a:r>
          </a:p>
          <a:p>
            <a:r>
              <a:rPr lang="en-US" sz="2200" dirty="0">
                <a:solidFill>
                  <a:schemeClr val="bg1"/>
                </a:solidFill>
              </a:rPr>
              <a:t>Address Impacts of Pandemic</a:t>
            </a:r>
          </a:p>
          <a:p>
            <a:pPr lvl="1"/>
            <a:r>
              <a:rPr lang="en-US" sz="1800" dirty="0">
                <a:solidFill>
                  <a:schemeClr val="bg1"/>
                </a:solidFill>
              </a:rPr>
              <a:t>Staffing shortages</a:t>
            </a:r>
          </a:p>
          <a:p>
            <a:pPr lvl="1"/>
            <a:r>
              <a:rPr lang="en-US" sz="1800" dirty="0">
                <a:solidFill>
                  <a:schemeClr val="bg1"/>
                </a:solidFill>
              </a:rPr>
              <a:t>Increased health safety protocols</a:t>
            </a:r>
          </a:p>
          <a:p>
            <a:pPr lvl="1"/>
            <a:r>
              <a:rPr lang="en-US" sz="1800" dirty="0">
                <a:solidFill>
                  <a:schemeClr val="bg1"/>
                </a:solidFill>
              </a:rPr>
              <a:t>Learning loss</a:t>
            </a:r>
          </a:p>
          <a:p>
            <a:pPr lvl="1"/>
            <a:r>
              <a:rPr lang="en-US" sz="1800" dirty="0">
                <a:solidFill>
                  <a:schemeClr val="bg1"/>
                </a:solidFill>
              </a:rPr>
              <a:t>Increased mental health support needs</a:t>
            </a:r>
          </a:p>
        </p:txBody>
      </p:sp>
    </p:spTree>
    <p:extLst>
      <p:ext uri="{BB962C8B-B14F-4D97-AF65-F5344CB8AC3E}">
        <p14:creationId xmlns:p14="http://schemas.microsoft.com/office/powerpoint/2010/main" val="578544971"/>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1EE633-BAE9-4314-A968-4C308839F8EC}"/>
              </a:ext>
            </a:extLst>
          </p:cNvPr>
          <p:cNvPicPr>
            <a:picLocks noChangeAspect="1"/>
          </p:cNvPicPr>
          <p:nvPr/>
        </p:nvPicPr>
        <p:blipFill>
          <a:blip r:embed="rId2"/>
          <a:stretch>
            <a:fillRect/>
          </a:stretch>
        </p:blipFill>
        <p:spPr>
          <a:xfrm>
            <a:off x="2576309" y="755017"/>
            <a:ext cx="7039383" cy="5347966"/>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9D4D424F-C4D0-44DD-9E66-6E14C206C7F7}"/>
              </a:ext>
            </a:extLst>
          </p:cNvPr>
          <p:cNvSpPr/>
          <p:nvPr/>
        </p:nvSpPr>
        <p:spPr>
          <a:xfrm>
            <a:off x="8220512" y="964201"/>
            <a:ext cx="1268963" cy="52624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D3250E5-2CB0-4F9E-8EDA-74EF07B31D55}"/>
              </a:ext>
            </a:extLst>
          </p:cNvPr>
          <p:cNvSpPr txBox="1"/>
          <p:nvPr/>
        </p:nvSpPr>
        <p:spPr>
          <a:xfrm rot="448909">
            <a:off x="8690216" y="268430"/>
            <a:ext cx="3043205" cy="646331"/>
          </a:xfrm>
          <a:prstGeom prst="rect">
            <a:avLst/>
          </a:prstGeom>
          <a:solidFill>
            <a:schemeClr val="bg1">
              <a:lumMod val="85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2022-23 Budget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Total Revenue &amp; Total Expense</a:t>
            </a:r>
          </a:p>
        </p:txBody>
      </p:sp>
      <p:cxnSp>
        <p:nvCxnSpPr>
          <p:cNvPr id="8" name="Straight Arrow Connector 7">
            <a:extLst>
              <a:ext uri="{FF2B5EF4-FFF2-40B4-BE49-F238E27FC236}">
                <a16:creationId xmlns:a16="http://schemas.microsoft.com/office/drawing/2014/main" id="{E269F4E2-13CF-4FEA-815E-A0A3F4A5BD4B}"/>
              </a:ext>
            </a:extLst>
          </p:cNvPr>
          <p:cNvCxnSpPr>
            <a:cxnSpLocks/>
          </p:cNvCxnSpPr>
          <p:nvPr/>
        </p:nvCxnSpPr>
        <p:spPr>
          <a:xfrm flipH="1">
            <a:off x="9166342" y="1023457"/>
            <a:ext cx="959170" cy="6905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BED07C7-6E08-4D1E-8F70-A88352E6887A}"/>
              </a:ext>
            </a:extLst>
          </p:cNvPr>
          <p:cNvSpPr txBox="1"/>
          <p:nvPr/>
        </p:nvSpPr>
        <p:spPr>
          <a:xfrm>
            <a:off x="258925" y="8376"/>
            <a:ext cx="609755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2022-23 Budget Summary</a:t>
            </a:r>
          </a:p>
        </p:txBody>
      </p:sp>
    </p:spTree>
    <p:extLst>
      <p:ext uri="{BB962C8B-B14F-4D97-AF65-F5344CB8AC3E}">
        <p14:creationId xmlns:p14="http://schemas.microsoft.com/office/powerpoint/2010/main" val="306619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76F29D-371D-4DD7-9AD0-42FADB3A030B}"/>
              </a:ext>
            </a:extLst>
          </p:cNvPr>
          <p:cNvPicPr>
            <a:picLocks noChangeAspect="1"/>
          </p:cNvPicPr>
          <p:nvPr/>
        </p:nvPicPr>
        <p:blipFill>
          <a:blip r:embed="rId2"/>
          <a:stretch>
            <a:fillRect/>
          </a:stretch>
        </p:blipFill>
        <p:spPr>
          <a:xfrm>
            <a:off x="729842" y="1575100"/>
            <a:ext cx="10226180" cy="3707800"/>
          </a:xfrm>
          <a:prstGeom prst="rect">
            <a:avLst/>
          </a:prstGeom>
          <a:ln>
            <a:noFill/>
          </a:ln>
          <a:effectLst>
            <a:outerShdw blurRad="292100" dist="139700" dir="2700000" algn="tl" rotWithShape="0">
              <a:srgbClr val="333333">
                <a:alpha val="65000"/>
              </a:srgbClr>
            </a:outerShdw>
          </a:effectLst>
        </p:spPr>
      </p:pic>
      <p:sp>
        <p:nvSpPr>
          <p:cNvPr id="3" name="Oval 2">
            <a:extLst>
              <a:ext uri="{FF2B5EF4-FFF2-40B4-BE49-F238E27FC236}">
                <a16:creationId xmlns:a16="http://schemas.microsoft.com/office/drawing/2014/main" id="{FEFF578A-4656-4052-87D2-5EC92B96EC2E}"/>
              </a:ext>
            </a:extLst>
          </p:cNvPr>
          <p:cNvSpPr/>
          <p:nvPr/>
        </p:nvSpPr>
        <p:spPr>
          <a:xfrm>
            <a:off x="7816267" y="2056589"/>
            <a:ext cx="964734" cy="3439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6CD634-3428-45ED-86E5-060606095AE4}"/>
              </a:ext>
            </a:extLst>
          </p:cNvPr>
          <p:cNvSpPr txBox="1"/>
          <p:nvPr/>
        </p:nvSpPr>
        <p:spPr>
          <a:xfrm>
            <a:off x="3492404" y="599714"/>
            <a:ext cx="692413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Local Sources Amount Includes a 0% increase in the Real Estate Tax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(Act 1 Index Limit is 3.4 %)</a:t>
            </a:r>
          </a:p>
        </p:txBody>
      </p:sp>
      <p:cxnSp>
        <p:nvCxnSpPr>
          <p:cNvPr id="7" name="Straight Arrow Connector 6">
            <a:extLst>
              <a:ext uri="{FF2B5EF4-FFF2-40B4-BE49-F238E27FC236}">
                <a16:creationId xmlns:a16="http://schemas.microsoft.com/office/drawing/2014/main" id="{7FC5261C-3DD6-4476-8741-8D755527F03E}"/>
              </a:ext>
            </a:extLst>
          </p:cNvPr>
          <p:cNvCxnSpPr>
            <a:cxnSpLocks/>
          </p:cNvCxnSpPr>
          <p:nvPr/>
        </p:nvCxnSpPr>
        <p:spPr>
          <a:xfrm>
            <a:off x="7142309" y="1321040"/>
            <a:ext cx="755367" cy="7243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3E11F26-8761-463E-A5B9-37F4BC46D22F}"/>
              </a:ext>
            </a:extLst>
          </p:cNvPr>
          <p:cNvSpPr txBox="1"/>
          <p:nvPr/>
        </p:nvSpPr>
        <p:spPr>
          <a:xfrm>
            <a:off x="4394719" y="5775650"/>
            <a:ext cx="73214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Proposed Budget Balanced by Using $617,035 of Accumulated Fund Balance</a:t>
            </a:r>
          </a:p>
        </p:txBody>
      </p:sp>
      <p:cxnSp>
        <p:nvCxnSpPr>
          <p:cNvPr id="9" name="Straight Arrow Connector 8">
            <a:extLst>
              <a:ext uri="{FF2B5EF4-FFF2-40B4-BE49-F238E27FC236}">
                <a16:creationId xmlns:a16="http://schemas.microsoft.com/office/drawing/2014/main" id="{21C50D11-2205-4FBC-A4EA-3DC1513E08ED}"/>
              </a:ext>
            </a:extLst>
          </p:cNvPr>
          <p:cNvCxnSpPr>
            <a:cxnSpLocks/>
          </p:cNvCxnSpPr>
          <p:nvPr/>
        </p:nvCxnSpPr>
        <p:spPr>
          <a:xfrm flipV="1">
            <a:off x="6622191" y="4375399"/>
            <a:ext cx="1463330" cy="10450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E1C1147-608B-4574-A427-898101867E81}"/>
              </a:ext>
            </a:extLst>
          </p:cNvPr>
          <p:cNvSpPr txBox="1"/>
          <p:nvPr/>
        </p:nvSpPr>
        <p:spPr>
          <a:xfrm>
            <a:off x="497117" y="125158"/>
            <a:ext cx="39790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2022-23 Budget Summary</a:t>
            </a:r>
          </a:p>
        </p:txBody>
      </p:sp>
    </p:spTree>
    <p:extLst>
      <p:ext uri="{BB962C8B-B14F-4D97-AF65-F5344CB8AC3E}">
        <p14:creationId xmlns:p14="http://schemas.microsoft.com/office/powerpoint/2010/main" val="3118921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CDD691-CC91-419F-A4E4-86B1CE1B0340}"/>
              </a:ext>
            </a:extLst>
          </p:cNvPr>
          <p:cNvSpPr>
            <a:spLocks noGrp="1"/>
          </p:cNvSpPr>
          <p:nvPr>
            <p:ph type="title"/>
          </p:nvPr>
        </p:nvSpPr>
        <p:spPr>
          <a:xfrm>
            <a:off x="570452" y="234110"/>
            <a:ext cx="6869008" cy="3466213"/>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4.  Proposed Budget – Expenditures</a:t>
            </a:r>
          </a:p>
        </p:txBody>
      </p:sp>
    </p:spTree>
    <p:extLst>
      <p:ext uri="{BB962C8B-B14F-4D97-AF65-F5344CB8AC3E}">
        <p14:creationId xmlns:p14="http://schemas.microsoft.com/office/powerpoint/2010/main" val="1778214011"/>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842CF8-E762-4647-85C3-8DC6F47B5703}"/>
              </a:ext>
            </a:extLst>
          </p:cNvPr>
          <p:cNvSpPr txBox="1"/>
          <p:nvPr/>
        </p:nvSpPr>
        <p:spPr>
          <a:xfrm>
            <a:off x="2377834" y="145701"/>
            <a:ext cx="743633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Expenses by Object Code as a % of Total Budget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Salary and Employee Benefits Represent </a:t>
            </a: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66%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the Total Expenditure Budget</a:t>
            </a:r>
          </a:p>
        </p:txBody>
      </p:sp>
      <p:pic>
        <p:nvPicPr>
          <p:cNvPr id="3" name="Picture 2">
            <a:extLst>
              <a:ext uri="{FF2B5EF4-FFF2-40B4-BE49-F238E27FC236}">
                <a16:creationId xmlns:a16="http://schemas.microsoft.com/office/drawing/2014/main" id="{EE3B119B-7D0E-45BC-AE28-FF5E5DB3830D}"/>
              </a:ext>
            </a:extLst>
          </p:cNvPr>
          <p:cNvPicPr>
            <a:picLocks noChangeAspect="1"/>
          </p:cNvPicPr>
          <p:nvPr/>
        </p:nvPicPr>
        <p:blipFill>
          <a:blip r:embed="rId2"/>
          <a:stretch>
            <a:fillRect/>
          </a:stretch>
        </p:blipFill>
        <p:spPr>
          <a:xfrm>
            <a:off x="2876032" y="897658"/>
            <a:ext cx="6439936" cy="50626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4474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1AAE0F-34BC-4D48-AE81-B3D414ADA630}"/>
              </a:ext>
            </a:extLst>
          </p:cNvPr>
          <p:cNvPicPr>
            <a:picLocks noChangeAspect="1"/>
          </p:cNvPicPr>
          <p:nvPr/>
        </p:nvPicPr>
        <p:blipFill>
          <a:blip r:embed="rId2"/>
          <a:stretch>
            <a:fillRect/>
          </a:stretch>
        </p:blipFill>
        <p:spPr>
          <a:xfrm>
            <a:off x="1342361" y="147179"/>
            <a:ext cx="9507277" cy="656364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FF290D7-6E42-4CAA-A336-649658D97618}"/>
              </a:ext>
            </a:extLst>
          </p:cNvPr>
          <p:cNvSpPr txBox="1"/>
          <p:nvPr/>
        </p:nvSpPr>
        <p:spPr>
          <a:xfrm rot="21140406">
            <a:off x="119060" y="322769"/>
            <a:ext cx="3928437" cy="523220"/>
          </a:xfrm>
          <a:prstGeom prst="rect">
            <a:avLst/>
          </a:prstGeom>
          <a:solidFill>
            <a:schemeClr val="accent1">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Budget to Budget Comparison by Object Code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Change and % Change</a:t>
            </a:r>
          </a:p>
        </p:txBody>
      </p:sp>
      <p:sp>
        <p:nvSpPr>
          <p:cNvPr id="8" name="Rectangle 7">
            <a:extLst>
              <a:ext uri="{FF2B5EF4-FFF2-40B4-BE49-F238E27FC236}">
                <a16:creationId xmlns:a16="http://schemas.microsoft.com/office/drawing/2014/main" id="{38E41B3A-6E31-4EDF-9B0D-C86FA460ED5D}"/>
              </a:ext>
            </a:extLst>
          </p:cNvPr>
          <p:cNvSpPr/>
          <p:nvPr/>
        </p:nvSpPr>
        <p:spPr>
          <a:xfrm>
            <a:off x="6865952" y="147179"/>
            <a:ext cx="3609975" cy="65636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8044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72A1564-2867-463A-9CC9-A62ED4F90DD3}"/>
              </a:ext>
            </a:extLst>
          </p:cNvPr>
          <p:cNvSpPr txBox="1"/>
          <p:nvPr/>
        </p:nvSpPr>
        <p:spPr>
          <a:xfrm>
            <a:off x="542925" y="223603"/>
            <a:ext cx="60960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Expenses by Function Code as a % of Total Budget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Direct Instructional Programs and Services Supporting Those Programs Represent </a:t>
            </a: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90%</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the Total Expenditure Budget</a:t>
            </a:r>
          </a:p>
        </p:txBody>
      </p:sp>
      <p:pic>
        <p:nvPicPr>
          <p:cNvPr id="3" name="Picture 2">
            <a:extLst>
              <a:ext uri="{FF2B5EF4-FFF2-40B4-BE49-F238E27FC236}">
                <a16:creationId xmlns:a16="http://schemas.microsoft.com/office/drawing/2014/main" id="{89536EB9-C88D-406B-A489-017EC1BE8FB5}"/>
              </a:ext>
            </a:extLst>
          </p:cNvPr>
          <p:cNvPicPr>
            <a:picLocks noChangeAspect="1"/>
          </p:cNvPicPr>
          <p:nvPr/>
        </p:nvPicPr>
        <p:blipFill>
          <a:blip r:embed="rId2"/>
          <a:stretch>
            <a:fillRect/>
          </a:stretch>
        </p:blipFill>
        <p:spPr>
          <a:xfrm>
            <a:off x="2976271" y="1152407"/>
            <a:ext cx="6239458" cy="5020325"/>
          </a:xfrm>
          <a:prstGeom prst="rect">
            <a:avLst/>
          </a:prstGeom>
          <a:ln>
            <a:noFill/>
          </a:ln>
          <a:effectLst>
            <a:outerShdw blurRad="292100" dist="139700" dir="2700000" algn="tl" rotWithShape="0">
              <a:srgbClr val="333333">
                <a:alpha val="65000"/>
              </a:srgbClr>
            </a:outerShdw>
          </a:effectLst>
        </p:spPr>
      </p:pic>
      <p:sp>
        <p:nvSpPr>
          <p:cNvPr id="4" name="Oval 3">
            <a:extLst>
              <a:ext uri="{FF2B5EF4-FFF2-40B4-BE49-F238E27FC236}">
                <a16:creationId xmlns:a16="http://schemas.microsoft.com/office/drawing/2014/main" id="{37C420CD-28F8-459E-A4CE-8B061D8AC267}"/>
              </a:ext>
            </a:extLst>
          </p:cNvPr>
          <p:cNvSpPr/>
          <p:nvPr/>
        </p:nvSpPr>
        <p:spPr>
          <a:xfrm>
            <a:off x="3632291" y="3983030"/>
            <a:ext cx="867747" cy="8117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EC78840C-CA95-421C-A0CD-6A3714EF6A71}"/>
              </a:ext>
            </a:extLst>
          </p:cNvPr>
          <p:cNvSpPr/>
          <p:nvPr/>
        </p:nvSpPr>
        <p:spPr>
          <a:xfrm>
            <a:off x="7691963" y="4788259"/>
            <a:ext cx="1040976" cy="8117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4">
            <a:extLst>
              <a:ext uri="{FF2B5EF4-FFF2-40B4-BE49-F238E27FC236}">
                <a16:creationId xmlns:a16="http://schemas.microsoft.com/office/drawing/2014/main" id="{3FF13BC9-FB74-46EF-B919-8E104CCB8490}"/>
              </a:ext>
            </a:extLst>
          </p:cNvPr>
          <p:cNvSpPr/>
          <p:nvPr/>
        </p:nvSpPr>
        <p:spPr>
          <a:xfrm>
            <a:off x="8145711" y="4576679"/>
            <a:ext cx="411060" cy="4362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tar: 5 Points 8">
            <a:extLst>
              <a:ext uri="{FF2B5EF4-FFF2-40B4-BE49-F238E27FC236}">
                <a16:creationId xmlns:a16="http://schemas.microsoft.com/office/drawing/2014/main" id="{3115FAB2-39B0-4A69-9280-5B2337B83BBF}"/>
              </a:ext>
            </a:extLst>
          </p:cNvPr>
          <p:cNvSpPr/>
          <p:nvPr/>
        </p:nvSpPr>
        <p:spPr>
          <a:xfrm>
            <a:off x="3426761" y="3877112"/>
            <a:ext cx="411060" cy="43622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41119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692649-C3DF-4621-A444-F50FBC981E64}"/>
              </a:ext>
            </a:extLst>
          </p:cNvPr>
          <p:cNvPicPr>
            <a:picLocks noChangeAspect="1"/>
          </p:cNvPicPr>
          <p:nvPr/>
        </p:nvPicPr>
        <p:blipFill>
          <a:blip r:embed="rId2"/>
          <a:stretch>
            <a:fillRect/>
          </a:stretch>
        </p:blipFill>
        <p:spPr>
          <a:xfrm>
            <a:off x="1487376" y="301873"/>
            <a:ext cx="9217248" cy="6254253"/>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86942B1F-A9C6-4A32-B161-18E8D26ECE6D}"/>
              </a:ext>
            </a:extLst>
          </p:cNvPr>
          <p:cNvSpPr txBox="1"/>
          <p:nvPr/>
        </p:nvSpPr>
        <p:spPr>
          <a:xfrm rot="20668584">
            <a:off x="80621" y="601009"/>
            <a:ext cx="4116209" cy="523220"/>
          </a:xfrm>
          <a:prstGeom prst="rect">
            <a:avLst/>
          </a:prstGeom>
          <a:solidFill>
            <a:schemeClr val="accent1">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Budget to Budget Comparison by Function Code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Change and % Change</a:t>
            </a:r>
          </a:p>
        </p:txBody>
      </p:sp>
      <p:sp>
        <p:nvSpPr>
          <p:cNvPr id="11" name="Rectangle 10">
            <a:extLst>
              <a:ext uri="{FF2B5EF4-FFF2-40B4-BE49-F238E27FC236}">
                <a16:creationId xmlns:a16="http://schemas.microsoft.com/office/drawing/2014/main" id="{EF1D8B7F-517F-462C-9368-131E8B62B4B9}"/>
              </a:ext>
            </a:extLst>
          </p:cNvPr>
          <p:cNvSpPr/>
          <p:nvPr/>
        </p:nvSpPr>
        <p:spPr>
          <a:xfrm>
            <a:off x="6967448" y="258328"/>
            <a:ext cx="3619500" cy="63413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276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A3C06-05A4-4FF3-9094-261CDB1BBF0B}"/>
              </a:ext>
            </a:extLst>
          </p:cNvPr>
          <p:cNvSpPr>
            <a:spLocks noGrp="1"/>
          </p:cNvSpPr>
          <p:nvPr>
            <p:ph type="title"/>
          </p:nvPr>
        </p:nvSpPr>
        <p:spPr>
          <a:xfrm>
            <a:off x="804673" y="1445494"/>
            <a:ext cx="3616856" cy="4376572"/>
          </a:xfrm>
        </p:spPr>
        <p:txBody>
          <a:bodyPr anchor="ctr">
            <a:normAutofit/>
          </a:bodyPr>
          <a:lstStyle/>
          <a:p>
            <a:pPr algn="ctr"/>
            <a:r>
              <a:rPr lang="en-US" dirty="0"/>
              <a:t>2022-23</a:t>
            </a:r>
            <a:br>
              <a:rPr lang="en-US" dirty="0"/>
            </a:br>
            <a:r>
              <a:rPr lang="en-US" dirty="0"/>
              <a:t>Budgeted Expenditures Impacted By:</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EF2E783-475B-4E48-96CB-591435828AE6}"/>
              </a:ext>
            </a:extLst>
          </p:cNvPr>
          <p:cNvSpPr>
            <a:spLocks noGrp="1"/>
          </p:cNvSpPr>
          <p:nvPr>
            <p:ph idx="1"/>
          </p:nvPr>
        </p:nvSpPr>
        <p:spPr>
          <a:xfrm>
            <a:off x="6096000" y="1399032"/>
            <a:ext cx="5501834" cy="4471416"/>
          </a:xfrm>
        </p:spPr>
        <p:txBody>
          <a:bodyPr anchor="ctr">
            <a:normAutofit/>
          </a:bodyPr>
          <a:lstStyle/>
          <a:p>
            <a:r>
              <a:rPr lang="en-US" sz="2200" dirty="0">
                <a:solidFill>
                  <a:schemeClr val="bg1"/>
                </a:solidFill>
              </a:rPr>
              <a:t>Enrollment Projections</a:t>
            </a:r>
          </a:p>
          <a:p>
            <a:r>
              <a:rPr lang="en-US" sz="2200" dirty="0">
                <a:solidFill>
                  <a:schemeClr val="bg1"/>
                </a:solidFill>
              </a:rPr>
              <a:t>Changing Demographics</a:t>
            </a:r>
          </a:p>
          <a:p>
            <a:r>
              <a:rPr lang="en-US" sz="2200" dirty="0">
                <a:solidFill>
                  <a:schemeClr val="bg1"/>
                </a:solidFill>
              </a:rPr>
              <a:t>Staffing &amp; Compensation Changes</a:t>
            </a:r>
          </a:p>
          <a:p>
            <a:r>
              <a:rPr lang="en-US" sz="2200" dirty="0">
                <a:solidFill>
                  <a:schemeClr val="bg1"/>
                </a:solidFill>
              </a:rPr>
              <a:t>Major Cost Drivers – charter school tuition, special education costs, support services for English Language Learner programs and mental health initiatives</a:t>
            </a:r>
          </a:p>
          <a:p>
            <a:r>
              <a:rPr lang="en-US" sz="2200" dirty="0">
                <a:solidFill>
                  <a:schemeClr val="bg1"/>
                </a:solidFill>
              </a:rPr>
              <a:t>Strategic Initiatives as Listed in District Strategic Plan</a:t>
            </a:r>
          </a:p>
        </p:txBody>
      </p:sp>
    </p:spTree>
    <p:extLst>
      <p:ext uri="{BB962C8B-B14F-4D97-AF65-F5344CB8AC3E}">
        <p14:creationId xmlns:p14="http://schemas.microsoft.com/office/powerpoint/2010/main" val="126218066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AFBC-3A20-4233-8D63-28B29D3EFE0E}"/>
              </a:ext>
            </a:extLst>
          </p:cNvPr>
          <p:cNvSpPr>
            <a:spLocks noGrp="1"/>
          </p:cNvSpPr>
          <p:nvPr>
            <p:ph type="title"/>
          </p:nvPr>
        </p:nvSpPr>
        <p:spPr/>
        <p:txBody>
          <a:bodyPr/>
          <a:lstStyle/>
          <a:p>
            <a:r>
              <a:rPr lang="en-US" dirty="0"/>
              <a:t>Why Now?</a:t>
            </a:r>
          </a:p>
        </p:txBody>
      </p:sp>
      <p:sp>
        <p:nvSpPr>
          <p:cNvPr id="3" name="Date Placeholder 2">
            <a:extLst>
              <a:ext uri="{FF2B5EF4-FFF2-40B4-BE49-F238E27FC236}">
                <a16:creationId xmlns:a16="http://schemas.microsoft.com/office/drawing/2014/main" id="{78E4584F-991C-4AF3-A268-85326A68645B}"/>
              </a:ext>
            </a:extLst>
          </p:cNvPr>
          <p:cNvSpPr>
            <a:spLocks noGrp="1"/>
          </p:cNvSpPr>
          <p:nvPr>
            <p:ph type="dt" sz="half" idx="10"/>
          </p:nvPr>
        </p:nvSpPr>
        <p:spPr/>
        <p:txBody>
          <a:bodyPr/>
          <a:lstStyle/>
          <a:p>
            <a:fld id="{952961EA-32B0-0846-B607-4D17AFFF9DB8}" type="datetime4">
              <a:rPr lang="en-US" smtClean="0"/>
              <a:t>March 2, 2022</a:t>
            </a:fld>
            <a:endParaRPr lang="en-US"/>
          </a:p>
        </p:txBody>
      </p:sp>
      <p:sp>
        <p:nvSpPr>
          <p:cNvPr id="4" name="Footer Placeholder 3">
            <a:extLst>
              <a:ext uri="{FF2B5EF4-FFF2-40B4-BE49-F238E27FC236}">
                <a16:creationId xmlns:a16="http://schemas.microsoft.com/office/drawing/2014/main" id="{4CCD2BAC-0443-4750-BE38-170DA95F287C}"/>
              </a:ext>
            </a:extLst>
          </p:cNvPr>
          <p:cNvSpPr>
            <a:spLocks noGrp="1"/>
          </p:cNvSpPr>
          <p:nvPr>
            <p:ph type="ftr" sz="quarter" idx="11"/>
          </p:nvPr>
        </p:nvSpPr>
        <p:spPr/>
        <p:txBody>
          <a:bodyPr/>
          <a:lstStyle/>
          <a:p>
            <a:r>
              <a:rPr lang="en-US"/>
              <a:t>©2021 Frontline Education Confidential &amp; Proprietary</a:t>
            </a:r>
          </a:p>
        </p:txBody>
      </p:sp>
    </p:spTree>
    <p:extLst>
      <p:ext uri="{BB962C8B-B14F-4D97-AF65-F5344CB8AC3E}">
        <p14:creationId xmlns:p14="http://schemas.microsoft.com/office/powerpoint/2010/main" val="2169769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2A0E1B-26D3-4D59-AF0D-8919252DBB46}"/>
              </a:ext>
            </a:extLst>
          </p:cNvPr>
          <p:cNvSpPr>
            <a:spLocks noGrp="1"/>
          </p:cNvSpPr>
          <p:nvPr>
            <p:ph type="title"/>
          </p:nvPr>
        </p:nvSpPr>
        <p:spPr>
          <a:xfrm>
            <a:off x="2555631" y="1441938"/>
            <a:ext cx="7080738" cy="3974124"/>
          </a:xfrm>
        </p:spPr>
        <p:txBody>
          <a:bodyPr>
            <a:normAutofit/>
          </a:bodyPr>
          <a:lstStyle/>
          <a:p>
            <a:pPr algn="ctr"/>
            <a:r>
              <a:rPr lang="en-US" sz="5400" dirty="0">
                <a:solidFill>
                  <a:schemeClr val="bg1">
                    <a:lumMod val="95000"/>
                    <a:lumOff val="5000"/>
                  </a:schemeClr>
                </a:solidFill>
              </a:rPr>
              <a:t>Enrollment and District Demographics</a:t>
            </a:r>
          </a:p>
        </p:txBody>
      </p:sp>
    </p:spTree>
    <p:extLst>
      <p:ext uri="{BB962C8B-B14F-4D97-AF65-F5344CB8AC3E}">
        <p14:creationId xmlns:p14="http://schemas.microsoft.com/office/powerpoint/2010/main" val="3489248988"/>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6729EC-0F44-4A42-A0E9-BCF9E7ABDEE1}"/>
              </a:ext>
            </a:extLst>
          </p:cNvPr>
          <p:cNvPicPr>
            <a:picLocks noChangeAspect="1"/>
          </p:cNvPicPr>
          <p:nvPr/>
        </p:nvPicPr>
        <p:blipFill>
          <a:blip r:embed="rId2"/>
          <a:stretch>
            <a:fillRect/>
          </a:stretch>
        </p:blipFill>
        <p:spPr>
          <a:xfrm>
            <a:off x="3282527" y="234373"/>
            <a:ext cx="5626945" cy="6389254"/>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4F203775-DCD6-42EA-9C50-81A406BC061E}"/>
              </a:ext>
            </a:extLst>
          </p:cNvPr>
          <p:cNvSpPr txBox="1"/>
          <p:nvPr/>
        </p:nvSpPr>
        <p:spPr>
          <a:xfrm rot="21035566" flipH="1">
            <a:off x="346984" y="271261"/>
            <a:ext cx="293907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Total Enrollment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10-year History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Low Income: 40% to 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Spec Ed: 17% to 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ELL: .1% to .2%</a:t>
            </a:r>
          </a:p>
        </p:txBody>
      </p:sp>
    </p:spTree>
    <p:extLst>
      <p:ext uri="{BB962C8B-B14F-4D97-AF65-F5344CB8AC3E}">
        <p14:creationId xmlns:p14="http://schemas.microsoft.com/office/powerpoint/2010/main" val="572700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51A50A-1241-401E-A68A-2982DADB2C6A}"/>
              </a:ext>
            </a:extLst>
          </p:cNvPr>
          <p:cNvPicPr>
            <a:picLocks noChangeAspect="1"/>
          </p:cNvPicPr>
          <p:nvPr/>
        </p:nvPicPr>
        <p:blipFill>
          <a:blip r:embed="rId2"/>
          <a:stretch>
            <a:fillRect/>
          </a:stretch>
        </p:blipFill>
        <p:spPr>
          <a:xfrm>
            <a:off x="4590729" y="643812"/>
            <a:ext cx="5324534" cy="583163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B9F6B62C-C13A-45CE-B19B-7882CEE497BA}"/>
              </a:ext>
            </a:extLst>
          </p:cNvPr>
          <p:cNvPicPr>
            <a:picLocks noChangeAspect="1"/>
          </p:cNvPicPr>
          <p:nvPr/>
        </p:nvPicPr>
        <p:blipFill>
          <a:blip r:embed="rId3"/>
          <a:stretch>
            <a:fillRect/>
          </a:stretch>
        </p:blipFill>
        <p:spPr>
          <a:xfrm>
            <a:off x="683856" y="2466975"/>
            <a:ext cx="2781300" cy="1924050"/>
          </a:xfrm>
          <a:prstGeom prst="rect">
            <a:avLst/>
          </a:prstGeom>
        </p:spPr>
      </p:pic>
      <p:sp>
        <p:nvSpPr>
          <p:cNvPr id="4" name="TextBox 3">
            <a:extLst>
              <a:ext uri="{FF2B5EF4-FFF2-40B4-BE49-F238E27FC236}">
                <a16:creationId xmlns:a16="http://schemas.microsoft.com/office/drawing/2014/main" id="{D76C943F-CAA4-4C57-A760-E43B4F3D2B53}"/>
              </a:ext>
            </a:extLst>
          </p:cNvPr>
          <p:cNvSpPr txBox="1"/>
          <p:nvPr/>
        </p:nvSpPr>
        <p:spPr>
          <a:xfrm rot="21126619">
            <a:off x="1112796" y="559922"/>
            <a:ext cx="232788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Enrollment Breakdown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by School Building</a:t>
            </a:r>
          </a:p>
        </p:txBody>
      </p:sp>
    </p:spTree>
    <p:extLst>
      <p:ext uri="{BB962C8B-B14F-4D97-AF65-F5344CB8AC3E}">
        <p14:creationId xmlns:p14="http://schemas.microsoft.com/office/powerpoint/2010/main" val="17436324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A6E03-3AAB-4BBB-8E98-375592284453}"/>
              </a:ext>
            </a:extLst>
          </p:cNvPr>
          <p:cNvPicPr>
            <a:picLocks noChangeAspect="1"/>
          </p:cNvPicPr>
          <p:nvPr/>
        </p:nvPicPr>
        <p:blipFill>
          <a:blip r:embed="rId2"/>
          <a:stretch>
            <a:fillRect/>
          </a:stretch>
        </p:blipFill>
        <p:spPr>
          <a:xfrm>
            <a:off x="761255" y="656838"/>
            <a:ext cx="10669489" cy="554432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9F027413-DAF8-4983-BB02-DB48769EE086}"/>
              </a:ext>
            </a:extLst>
          </p:cNvPr>
          <p:cNvSpPr txBox="1"/>
          <p:nvPr/>
        </p:nvSpPr>
        <p:spPr>
          <a:xfrm>
            <a:off x="391886" y="102637"/>
            <a:ext cx="93573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purposes of financial projections/budgeting – 7-year cohort survival rate average is being used</a:t>
            </a:r>
          </a:p>
        </p:txBody>
      </p:sp>
      <p:cxnSp>
        <p:nvCxnSpPr>
          <p:cNvPr id="4" name="Straight Arrow Connector 3">
            <a:extLst>
              <a:ext uri="{FF2B5EF4-FFF2-40B4-BE49-F238E27FC236}">
                <a16:creationId xmlns:a16="http://schemas.microsoft.com/office/drawing/2014/main" id="{EFE1BABE-C956-4225-98CB-CFFE5A44E9C4}"/>
              </a:ext>
            </a:extLst>
          </p:cNvPr>
          <p:cNvCxnSpPr/>
          <p:nvPr/>
        </p:nvCxnSpPr>
        <p:spPr>
          <a:xfrm flipH="1">
            <a:off x="10420240" y="3291566"/>
            <a:ext cx="1250302" cy="59716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2382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2A0E1B-26D3-4D59-AF0D-8919252DBB46}"/>
              </a:ext>
            </a:extLst>
          </p:cNvPr>
          <p:cNvSpPr>
            <a:spLocks noGrp="1"/>
          </p:cNvSpPr>
          <p:nvPr>
            <p:ph type="title"/>
          </p:nvPr>
        </p:nvSpPr>
        <p:spPr>
          <a:xfrm>
            <a:off x="2555631" y="1441938"/>
            <a:ext cx="7080738" cy="3974124"/>
          </a:xfrm>
        </p:spPr>
        <p:txBody>
          <a:bodyPr>
            <a:normAutofit/>
          </a:bodyPr>
          <a:lstStyle/>
          <a:p>
            <a:pPr algn="ctr"/>
            <a:r>
              <a:rPr lang="en-US" sz="5400" dirty="0">
                <a:solidFill>
                  <a:schemeClr val="bg1">
                    <a:lumMod val="95000"/>
                    <a:lumOff val="5000"/>
                  </a:schemeClr>
                </a:solidFill>
              </a:rPr>
              <a:t>Addressing Staffing Concerns</a:t>
            </a:r>
          </a:p>
        </p:txBody>
      </p:sp>
    </p:spTree>
    <p:extLst>
      <p:ext uri="{BB962C8B-B14F-4D97-AF65-F5344CB8AC3E}">
        <p14:creationId xmlns:p14="http://schemas.microsoft.com/office/powerpoint/2010/main" val="3571105667"/>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7DE629-C578-4DCB-9EAB-529310CE2690}"/>
              </a:ext>
            </a:extLst>
          </p:cNvPr>
          <p:cNvPicPr>
            <a:picLocks noChangeAspect="1"/>
          </p:cNvPicPr>
          <p:nvPr/>
        </p:nvPicPr>
        <p:blipFill>
          <a:blip r:embed="rId2"/>
          <a:stretch>
            <a:fillRect/>
          </a:stretch>
        </p:blipFill>
        <p:spPr>
          <a:xfrm>
            <a:off x="366542" y="842216"/>
            <a:ext cx="11458914" cy="517356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67116235-93D6-4C70-A2B4-41732F8A08A9}"/>
              </a:ext>
            </a:extLst>
          </p:cNvPr>
          <p:cNvSpPr txBox="1"/>
          <p:nvPr/>
        </p:nvSpPr>
        <p:spPr>
          <a:xfrm rot="20965386">
            <a:off x="210979" y="519050"/>
            <a:ext cx="4941224" cy="646331"/>
          </a:xfrm>
          <a:prstGeom prst="rect">
            <a:avLst/>
          </a:prstGeom>
          <a:solidFill>
            <a:schemeClr val="bg1">
              <a:lumMod val="8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Change in </a:t>
            </a: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Enrollment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vs. </a:t>
            </a:r>
            <a:r>
              <a:rPr kumimoji="0" lang="en-US"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FTE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(Professional Staff)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2013 - 2021</a:t>
            </a:r>
          </a:p>
        </p:txBody>
      </p:sp>
    </p:spTree>
    <p:extLst>
      <p:ext uri="{BB962C8B-B14F-4D97-AF65-F5344CB8AC3E}">
        <p14:creationId xmlns:p14="http://schemas.microsoft.com/office/powerpoint/2010/main" val="509510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FFB499-3EAC-4B18-8F63-1AF7F6A499D7}"/>
              </a:ext>
            </a:extLst>
          </p:cNvPr>
          <p:cNvSpPr txBox="1"/>
          <p:nvPr/>
        </p:nvSpPr>
        <p:spPr>
          <a:xfrm rot="21107445">
            <a:off x="812508" y="571293"/>
            <a:ext cx="4330872" cy="1138773"/>
          </a:xfrm>
          <a:prstGeom prst="rect">
            <a:avLst/>
          </a:prstGeom>
          <a:solidFill>
            <a:srgbClr val="CCCC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 continue to invest in a salary and benefit package that will attract and retain staff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Total Cost: $65.2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Approximately 67% of Expenditures</a:t>
            </a:r>
          </a:p>
        </p:txBody>
      </p:sp>
      <p:pic>
        <p:nvPicPr>
          <p:cNvPr id="5" name="Picture 4">
            <a:extLst>
              <a:ext uri="{FF2B5EF4-FFF2-40B4-BE49-F238E27FC236}">
                <a16:creationId xmlns:a16="http://schemas.microsoft.com/office/drawing/2014/main" id="{B2735867-0EAA-4475-B275-285416A90E72}"/>
              </a:ext>
            </a:extLst>
          </p:cNvPr>
          <p:cNvPicPr>
            <a:picLocks noChangeAspect="1"/>
          </p:cNvPicPr>
          <p:nvPr/>
        </p:nvPicPr>
        <p:blipFill>
          <a:blip r:embed="rId2"/>
          <a:stretch>
            <a:fillRect/>
          </a:stretch>
        </p:blipFill>
        <p:spPr>
          <a:xfrm>
            <a:off x="605314" y="2688150"/>
            <a:ext cx="5431963" cy="365678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AA18196-1FD3-4C89-9416-42CB1244063C}"/>
              </a:ext>
            </a:extLst>
          </p:cNvPr>
          <p:cNvPicPr>
            <a:picLocks noChangeAspect="1"/>
          </p:cNvPicPr>
          <p:nvPr/>
        </p:nvPicPr>
        <p:blipFill>
          <a:blip r:embed="rId3"/>
          <a:stretch>
            <a:fillRect/>
          </a:stretch>
        </p:blipFill>
        <p:spPr>
          <a:xfrm>
            <a:off x="6093314" y="267929"/>
            <a:ext cx="5493372" cy="3498727"/>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3A07C330-F3DA-4727-96FF-1FC56D5EBDB5}"/>
              </a:ext>
            </a:extLst>
          </p:cNvPr>
          <p:cNvSpPr txBox="1"/>
          <p:nvPr/>
        </p:nvSpPr>
        <p:spPr>
          <a:xfrm>
            <a:off x="10055000" y="1795352"/>
            <a:ext cx="192745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Employee Benefits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$25.7 million</a:t>
            </a:r>
          </a:p>
        </p:txBody>
      </p:sp>
      <p:sp>
        <p:nvSpPr>
          <p:cNvPr id="9" name="TextBox 8">
            <a:extLst>
              <a:ext uri="{FF2B5EF4-FFF2-40B4-BE49-F238E27FC236}">
                <a16:creationId xmlns:a16="http://schemas.microsoft.com/office/drawing/2014/main" id="{25D92563-4023-4C08-ABF1-B704B57BF590}"/>
              </a:ext>
            </a:extLst>
          </p:cNvPr>
          <p:cNvSpPr txBox="1"/>
          <p:nvPr/>
        </p:nvSpPr>
        <p:spPr>
          <a:xfrm>
            <a:off x="3640821" y="4516540"/>
            <a:ext cx="187981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Employee Salaries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$39.5 million</a:t>
            </a:r>
          </a:p>
        </p:txBody>
      </p:sp>
    </p:spTree>
    <p:extLst>
      <p:ext uri="{BB962C8B-B14F-4D97-AF65-F5344CB8AC3E}">
        <p14:creationId xmlns:p14="http://schemas.microsoft.com/office/powerpoint/2010/main" val="27007826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91EAA-6E42-4163-AEEF-25CFED269D50}"/>
              </a:ext>
            </a:extLst>
          </p:cNvPr>
          <p:cNvPicPr>
            <a:picLocks noChangeAspect="1"/>
          </p:cNvPicPr>
          <p:nvPr/>
        </p:nvPicPr>
        <p:blipFill rotWithShape="1">
          <a:blip r:embed="rId2"/>
          <a:srcRect r="24005"/>
          <a:stretch/>
        </p:blipFill>
        <p:spPr>
          <a:xfrm>
            <a:off x="660916" y="873684"/>
            <a:ext cx="10870163" cy="5110631"/>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6E5D565C-7CD6-4215-9F73-F4A038A91B97}"/>
              </a:ext>
            </a:extLst>
          </p:cNvPr>
          <p:cNvSpPr txBox="1"/>
          <p:nvPr/>
        </p:nvSpPr>
        <p:spPr>
          <a:xfrm>
            <a:off x="3548025" y="268447"/>
            <a:ext cx="5095947" cy="369332"/>
          </a:xfrm>
          <a:prstGeom prst="rect">
            <a:avLst/>
          </a:prstGeom>
          <a:noFill/>
          <a:ln>
            <a:solidFill>
              <a:schemeClr val="accent1">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Over 77% of staff have less than 20 years experience</a:t>
            </a:r>
          </a:p>
        </p:txBody>
      </p:sp>
      <p:sp>
        <p:nvSpPr>
          <p:cNvPr id="7" name="Rectangle 6">
            <a:extLst>
              <a:ext uri="{FF2B5EF4-FFF2-40B4-BE49-F238E27FC236}">
                <a16:creationId xmlns:a16="http://schemas.microsoft.com/office/drawing/2014/main" id="{4F39D3E5-A42B-4BF8-9837-0A54BA29D8ED}"/>
              </a:ext>
            </a:extLst>
          </p:cNvPr>
          <p:cNvSpPr/>
          <p:nvPr/>
        </p:nvSpPr>
        <p:spPr>
          <a:xfrm>
            <a:off x="1082351" y="2911151"/>
            <a:ext cx="8210939" cy="271520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2115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74C165-DED8-417D-A271-95AA6B2F2A26}"/>
              </a:ext>
            </a:extLst>
          </p:cNvPr>
          <p:cNvPicPr>
            <a:picLocks noChangeAspect="1"/>
          </p:cNvPicPr>
          <p:nvPr/>
        </p:nvPicPr>
        <p:blipFill>
          <a:blip r:embed="rId2"/>
          <a:stretch>
            <a:fillRect/>
          </a:stretch>
        </p:blipFill>
        <p:spPr>
          <a:xfrm>
            <a:off x="175726" y="1313735"/>
            <a:ext cx="11840547" cy="4230529"/>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DDAD652-2736-402B-84E5-77D3DD75B75A}"/>
              </a:ext>
            </a:extLst>
          </p:cNvPr>
          <p:cNvSpPr txBox="1"/>
          <p:nvPr/>
        </p:nvSpPr>
        <p:spPr>
          <a:xfrm>
            <a:off x="3675661" y="100668"/>
            <a:ext cx="2986330"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Professional Staff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Average Exp:	15.9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Average Salary: 	$75,084</a:t>
            </a:r>
          </a:p>
        </p:txBody>
      </p:sp>
      <p:sp>
        <p:nvSpPr>
          <p:cNvPr id="4" name="Rectangle 3">
            <a:extLst>
              <a:ext uri="{FF2B5EF4-FFF2-40B4-BE49-F238E27FC236}">
                <a16:creationId xmlns:a16="http://schemas.microsoft.com/office/drawing/2014/main" id="{64F8486C-B94D-4D84-BF47-D7CD9037105F}"/>
              </a:ext>
            </a:extLst>
          </p:cNvPr>
          <p:cNvSpPr/>
          <p:nvPr/>
        </p:nvSpPr>
        <p:spPr>
          <a:xfrm>
            <a:off x="3573625" y="1595535"/>
            <a:ext cx="710354" cy="1097417"/>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7074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2A0E1B-26D3-4D59-AF0D-8919252DBB46}"/>
              </a:ext>
            </a:extLst>
          </p:cNvPr>
          <p:cNvSpPr>
            <a:spLocks noGrp="1"/>
          </p:cNvSpPr>
          <p:nvPr>
            <p:ph type="title"/>
          </p:nvPr>
        </p:nvSpPr>
        <p:spPr>
          <a:xfrm>
            <a:off x="2555631" y="1441938"/>
            <a:ext cx="7080738" cy="3974124"/>
          </a:xfrm>
        </p:spPr>
        <p:txBody>
          <a:bodyPr>
            <a:normAutofit/>
          </a:bodyPr>
          <a:lstStyle/>
          <a:p>
            <a:pPr algn="ctr"/>
            <a:r>
              <a:rPr lang="en-US" sz="5400" dirty="0">
                <a:solidFill>
                  <a:schemeClr val="bg1">
                    <a:lumMod val="95000"/>
                    <a:lumOff val="5000"/>
                  </a:schemeClr>
                </a:solidFill>
              </a:rPr>
              <a:t>Major Cost Drivers</a:t>
            </a:r>
          </a:p>
        </p:txBody>
      </p:sp>
    </p:spTree>
    <p:extLst>
      <p:ext uri="{BB962C8B-B14F-4D97-AF65-F5344CB8AC3E}">
        <p14:creationId xmlns:p14="http://schemas.microsoft.com/office/powerpoint/2010/main" val="401995142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ireworks">
            <a:extLst>
              <a:ext uri="{FF2B5EF4-FFF2-40B4-BE49-F238E27FC236}">
                <a16:creationId xmlns:a16="http://schemas.microsoft.com/office/drawing/2014/main" id="{7EC07977-92F2-4587-846E-FA3C30998173}"/>
              </a:ext>
            </a:extLst>
          </p:cNvPr>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8056" y="274320"/>
            <a:ext cx="3490127" cy="2326183"/>
          </a:xfrm>
          <a:prstGeom prst="rect">
            <a:avLst/>
          </a:prstGeom>
        </p:spPr>
      </p:pic>
      <p:sp>
        <p:nvSpPr>
          <p:cNvPr id="2" name="Content Placeholder 1">
            <a:extLst>
              <a:ext uri="{FF2B5EF4-FFF2-40B4-BE49-F238E27FC236}">
                <a16:creationId xmlns:a16="http://schemas.microsoft.com/office/drawing/2014/main" id="{48DB8FBD-BC6C-4368-99C5-23D71D7AE58D}"/>
              </a:ext>
            </a:extLst>
          </p:cNvPr>
          <p:cNvSpPr>
            <a:spLocks noGrp="1"/>
          </p:cNvSpPr>
          <p:nvPr>
            <p:ph idx="1"/>
          </p:nvPr>
        </p:nvSpPr>
        <p:spPr>
          <a:xfrm>
            <a:off x="753110" y="2952144"/>
            <a:ext cx="10685779" cy="2995127"/>
          </a:xfrm>
        </p:spPr>
        <p:txBody>
          <a:bodyPr/>
          <a:lstStyle/>
          <a:p>
            <a:pPr marL="0" indent="0">
              <a:buNone/>
            </a:pPr>
            <a:r>
              <a:rPr lang="en-US" sz="3600" dirty="0"/>
              <a:t>. . . .brings MANY changes. Your budget communications need to change to meet the new needs, challenges, and overall environment. What may have “worked” in the past is not addressing the current situation.</a:t>
            </a:r>
          </a:p>
        </p:txBody>
      </p:sp>
      <p:sp>
        <p:nvSpPr>
          <p:cNvPr id="3" name="Date Placeholder 2">
            <a:extLst>
              <a:ext uri="{FF2B5EF4-FFF2-40B4-BE49-F238E27FC236}">
                <a16:creationId xmlns:a16="http://schemas.microsoft.com/office/drawing/2014/main" id="{7A64C0E1-F220-43FB-B2EF-86684D0992EF}"/>
              </a:ext>
            </a:extLst>
          </p:cNvPr>
          <p:cNvSpPr>
            <a:spLocks noGrp="1"/>
          </p:cNvSpPr>
          <p:nvPr>
            <p:ph type="dt" sz="half" idx="10"/>
          </p:nvPr>
        </p:nvSpPr>
        <p:spPr/>
        <p:txBody>
          <a:bodyPr/>
          <a:lstStyle/>
          <a:p>
            <a:fld id="{808A7E3C-8CBC-3D43-A633-38DACDFF54A5}" type="datetime4">
              <a:rPr lang="en-US" smtClean="0"/>
              <a:t>March 2, 2022</a:t>
            </a:fld>
            <a:endParaRPr lang="en-US"/>
          </a:p>
        </p:txBody>
      </p:sp>
      <p:sp>
        <p:nvSpPr>
          <p:cNvPr id="4" name="Footer Placeholder 3">
            <a:extLst>
              <a:ext uri="{FF2B5EF4-FFF2-40B4-BE49-F238E27FC236}">
                <a16:creationId xmlns:a16="http://schemas.microsoft.com/office/drawing/2014/main" id="{8646E07D-C5AD-4368-8137-69CBDD586B66}"/>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7334BD7B-B43C-4EAA-864E-2C0156C3B7C1}"/>
              </a:ext>
            </a:extLst>
          </p:cNvPr>
          <p:cNvSpPr>
            <a:spLocks noGrp="1"/>
          </p:cNvSpPr>
          <p:nvPr>
            <p:ph type="title"/>
          </p:nvPr>
        </p:nvSpPr>
        <p:spPr>
          <a:xfrm>
            <a:off x="3036182" y="838923"/>
            <a:ext cx="5181600" cy="1325563"/>
          </a:xfrm>
        </p:spPr>
        <p:txBody>
          <a:bodyPr/>
          <a:lstStyle/>
          <a:p>
            <a:r>
              <a:rPr lang="en-US" dirty="0"/>
              <a:t>A NEW ERA . . . . . .</a:t>
            </a:r>
          </a:p>
        </p:txBody>
      </p:sp>
    </p:spTree>
    <p:extLst>
      <p:ext uri="{BB962C8B-B14F-4D97-AF65-F5344CB8AC3E}">
        <p14:creationId xmlns:p14="http://schemas.microsoft.com/office/powerpoint/2010/main" val="17554872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33FB77-CE9C-402F-8A66-2F03AD8FDD29}"/>
              </a:ext>
            </a:extLst>
          </p:cNvPr>
          <p:cNvPicPr>
            <a:picLocks noChangeAspect="1"/>
          </p:cNvPicPr>
          <p:nvPr/>
        </p:nvPicPr>
        <p:blipFill>
          <a:blip r:embed="rId2"/>
          <a:stretch>
            <a:fillRect/>
          </a:stretch>
        </p:blipFill>
        <p:spPr>
          <a:xfrm>
            <a:off x="2270713" y="239862"/>
            <a:ext cx="7650574" cy="638595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A97B5702-3816-4CF4-B455-BB489F78B6B4}"/>
              </a:ext>
            </a:extLst>
          </p:cNvPr>
          <p:cNvSpPr txBox="1"/>
          <p:nvPr/>
        </p:nvSpPr>
        <p:spPr>
          <a:xfrm rot="21204181">
            <a:off x="433958" y="558377"/>
            <a:ext cx="3385863" cy="646331"/>
          </a:xfrm>
          <a:prstGeom prst="rect">
            <a:avLst/>
          </a:prstGeom>
          <a:solidFill>
            <a:schemeClr val="bg1">
              <a:lumMod val="85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5050"/>
                </a:solidFill>
                <a:effectLst/>
                <a:uLnTx/>
                <a:uFillTx/>
                <a:latin typeface="Calibri" panose="020F0502020204030204"/>
                <a:ea typeface="+mn-ea"/>
                <a:cs typeface="+mn-cs"/>
              </a:rPr>
              <a:t>Total Charter School Tuition Costs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5050"/>
                </a:solidFill>
                <a:effectLst/>
                <a:uLnTx/>
                <a:uFillTx/>
                <a:latin typeface="Calibri" panose="020F0502020204030204"/>
                <a:ea typeface="+mn-ea"/>
                <a:cs typeface="+mn-cs"/>
              </a:rPr>
              <a:t>2021: $3,418,842</a:t>
            </a:r>
          </a:p>
        </p:txBody>
      </p:sp>
    </p:spTree>
    <p:extLst>
      <p:ext uri="{BB962C8B-B14F-4D97-AF65-F5344CB8AC3E}">
        <p14:creationId xmlns:p14="http://schemas.microsoft.com/office/powerpoint/2010/main" val="21321761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65ADA1-8C87-4147-97A1-BDB80099A638}"/>
              </a:ext>
            </a:extLst>
          </p:cNvPr>
          <p:cNvPicPr>
            <a:picLocks noChangeAspect="1"/>
          </p:cNvPicPr>
          <p:nvPr/>
        </p:nvPicPr>
        <p:blipFill>
          <a:blip r:embed="rId3"/>
          <a:stretch>
            <a:fillRect/>
          </a:stretch>
        </p:blipFill>
        <p:spPr>
          <a:xfrm>
            <a:off x="1719783" y="505529"/>
            <a:ext cx="8752432" cy="584694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7B0FAC04-7976-4AF7-90DD-803AB03D383A}"/>
              </a:ext>
            </a:extLst>
          </p:cNvPr>
          <p:cNvSpPr txBox="1"/>
          <p:nvPr/>
        </p:nvSpPr>
        <p:spPr>
          <a:xfrm rot="20963782">
            <a:off x="335474" y="643646"/>
            <a:ext cx="35278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Our Special Ed Spending Over Time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486E06E-5537-40A1-8F47-5E92ECAC987E}"/>
              </a:ext>
            </a:extLst>
          </p:cNvPr>
          <p:cNvSpPr txBox="1"/>
          <p:nvPr/>
        </p:nvSpPr>
        <p:spPr>
          <a:xfrm rot="21124249">
            <a:off x="7296988" y="2693228"/>
            <a:ext cx="4705249" cy="830997"/>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Spec Ed (Function 1200)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From $10.9 million in 2011 to $16.1 million in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libri" panose="020F0502020204030204"/>
                <a:ea typeface="+mn-ea"/>
                <a:cs typeface="+mn-cs"/>
              </a:rPr>
              <a:t>(47.7% increase)</a:t>
            </a:r>
          </a:p>
        </p:txBody>
      </p:sp>
    </p:spTree>
    <p:extLst>
      <p:ext uri="{BB962C8B-B14F-4D97-AF65-F5344CB8AC3E}">
        <p14:creationId xmlns:p14="http://schemas.microsoft.com/office/powerpoint/2010/main" val="14132233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7FD70-D3E6-4A61-A33C-7B56AB740884}"/>
              </a:ext>
            </a:extLst>
          </p:cNvPr>
          <p:cNvPicPr>
            <a:picLocks noChangeAspect="1"/>
          </p:cNvPicPr>
          <p:nvPr/>
        </p:nvPicPr>
        <p:blipFill>
          <a:blip r:embed="rId2"/>
          <a:stretch>
            <a:fillRect/>
          </a:stretch>
        </p:blipFill>
        <p:spPr>
          <a:xfrm>
            <a:off x="1334278" y="1729161"/>
            <a:ext cx="10170367" cy="454589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7856B876-5F4C-4AD2-BAB9-B65582FCF73E}"/>
              </a:ext>
            </a:extLst>
          </p:cNvPr>
          <p:cNvSpPr txBox="1"/>
          <p:nvPr/>
        </p:nvSpPr>
        <p:spPr>
          <a:xfrm rot="20895583">
            <a:off x="878791" y="865251"/>
            <a:ext cx="3021661"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Net Cost of Special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600"/>
                </a:solidFill>
                <a:effectLst/>
                <a:uLnTx/>
                <a:uFillTx/>
                <a:latin typeface="Calibri" panose="020F0502020204030204"/>
                <a:ea typeface="+mn-ea"/>
                <a:cs typeface="+mn-cs"/>
              </a:rPr>
              <a:t>2010: $4,331,300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600"/>
                </a:solidFill>
                <a:effectLst/>
                <a:uLnTx/>
                <a:uFillTx/>
                <a:latin typeface="Calibri" panose="020F0502020204030204"/>
                <a:ea typeface="+mn-ea"/>
                <a:cs typeface="+mn-cs"/>
              </a:rPr>
              <a:t>2020: $8,911,994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6600"/>
                </a:solidFill>
                <a:effectLst/>
                <a:uLnTx/>
                <a:uFillTx/>
                <a:latin typeface="Calibri" panose="020F0502020204030204"/>
                <a:ea typeface="+mn-ea"/>
                <a:cs typeface="+mn-cs"/>
              </a:rPr>
              <a:t>Increase of 106%</a:t>
            </a:r>
          </a:p>
        </p:txBody>
      </p:sp>
    </p:spTree>
    <p:extLst>
      <p:ext uri="{BB962C8B-B14F-4D97-AF65-F5344CB8AC3E}">
        <p14:creationId xmlns:p14="http://schemas.microsoft.com/office/powerpoint/2010/main" val="22792127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A9F529-A627-4007-8325-CEC7A9D19738}"/>
              </a:ext>
            </a:extLst>
          </p:cNvPr>
          <p:cNvPicPr>
            <a:picLocks noChangeAspect="1"/>
          </p:cNvPicPr>
          <p:nvPr/>
        </p:nvPicPr>
        <p:blipFill>
          <a:blip r:embed="rId2"/>
          <a:stretch>
            <a:fillRect/>
          </a:stretch>
        </p:blipFill>
        <p:spPr>
          <a:xfrm>
            <a:off x="3205955" y="541174"/>
            <a:ext cx="8607026" cy="6074229"/>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24757DDC-8308-4230-B8EA-5CC676D2CDE4}"/>
              </a:ext>
            </a:extLst>
          </p:cNvPr>
          <p:cNvSpPr txBox="1"/>
          <p:nvPr/>
        </p:nvSpPr>
        <p:spPr>
          <a:xfrm rot="21012970">
            <a:off x="435225" y="794373"/>
            <a:ext cx="3059043"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Cost of Student Transportation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7C80"/>
                </a:solidFill>
                <a:effectLst/>
                <a:uLnTx/>
                <a:uFillTx/>
                <a:latin typeface="Calibri" panose="020F0502020204030204"/>
                <a:ea typeface="+mn-ea"/>
                <a:cs typeface="+mn-cs"/>
              </a:rPr>
              <a:t>$6.7 million in 2011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7C80"/>
                </a:solidFill>
                <a:effectLst/>
                <a:uLnTx/>
                <a:uFillTx/>
                <a:latin typeface="Calibri" panose="020F0502020204030204"/>
                <a:ea typeface="+mn-ea"/>
                <a:cs typeface="+mn-cs"/>
              </a:rPr>
              <a:t>$6.7 million in 2021</a:t>
            </a:r>
          </a:p>
        </p:txBody>
      </p:sp>
    </p:spTree>
    <p:extLst>
      <p:ext uri="{BB962C8B-B14F-4D97-AF65-F5344CB8AC3E}">
        <p14:creationId xmlns:p14="http://schemas.microsoft.com/office/powerpoint/2010/main" val="8593158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92E8A0-6D50-4126-8B63-1F7D5F332320}"/>
              </a:ext>
            </a:extLst>
          </p:cNvPr>
          <p:cNvPicPr>
            <a:picLocks noChangeAspect="1"/>
          </p:cNvPicPr>
          <p:nvPr/>
        </p:nvPicPr>
        <p:blipFill>
          <a:blip r:embed="rId2"/>
          <a:stretch>
            <a:fillRect/>
          </a:stretch>
        </p:blipFill>
        <p:spPr>
          <a:xfrm>
            <a:off x="334347" y="853689"/>
            <a:ext cx="11523306" cy="515062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870B449-426C-4276-9F94-DC323793F5EC}"/>
              </a:ext>
            </a:extLst>
          </p:cNvPr>
          <p:cNvSpPr txBox="1"/>
          <p:nvPr/>
        </p:nvSpPr>
        <p:spPr>
          <a:xfrm rot="21256993">
            <a:off x="371750" y="570793"/>
            <a:ext cx="3452163"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Net Cost of Student Transportation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2010: $2,737,895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2020: $   822,682</a:t>
            </a:r>
          </a:p>
        </p:txBody>
      </p:sp>
    </p:spTree>
    <p:extLst>
      <p:ext uri="{BB962C8B-B14F-4D97-AF65-F5344CB8AC3E}">
        <p14:creationId xmlns:p14="http://schemas.microsoft.com/office/powerpoint/2010/main" val="2303129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8F9CD2-0135-419A-A9E6-DFA99B1F343D}"/>
              </a:ext>
            </a:extLst>
          </p:cNvPr>
          <p:cNvPicPr>
            <a:picLocks noChangeAspect="1"/>
          </p:cNvPicPr>
          <p:nvPr/>
        </p:nvPicPr>
        <p:blipFill>
          <a:blip r:embed="rId2"/>
          <a:stretch>
            <a:fillRect/>
          </a:stretch>
        </p:blipFill>
        <p:spPr>
          <a:xfrm>
            <a:off x="3410286" y="569395"/>
            <a:ext cx="8357222" cy="5719210"/>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56A524A-47B7-4022-960B-82EB74B1D543}"/>
              </a:ext>
            </a:extLst>
          </p:cNvPr>
          <p:cNvSpPr txBox="1"/>
          <p:nvPr/>
        </p:nvSpPr>
        <p:spPr>
          <a:xfrm rot="20988194">
            <a:off x="482930" y="656053"/>
            <a:ext cx="2949141"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Total Cost of Group Insurance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00FF"/>
                </a:solidFill>
                <a:effectLst/>
                <a:uLnTx/>
                <a:uFillTx/>
                <a:latin typeface="Calibri" panose="020F0502020204030204"/>
                <a:ea typeface="+mn-ea"/>
                <a:cs typeface="+mn-cs"/>
              </a:rPr>
              <a:t>2010: $9.6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00FF"/>
                </a:solidFill>
                <a:effectLst/>
                <a:uLnTx/>
                <a:uFillTx/>
                <a:latin typeface="Calibri" panose="020F0502020204030204"/>
                <a:ea typeface="+mn-ea"/>
                <a:cs typeface="+mn-cs"/>
              </a:rPr>
              <a:t>2021: $8.7 million</a:t>
            </a:r>
          </a:p>
        </p:txBody>
      </p:sp>
    </p:spTree>
    <p:extLst>
      <p:ext uri="{BB962C8B-B14F-4D97-AF65-F5344CB8AC3E}">
        <p14:creationId xmlns:p14="http://schemas.microsoft.com/office/powerpoint/2010/main" val="9234311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0C14C7-EBB7-4E3E-A711-79B4CD29BF0E}"/>
              </a:ext>
            </a:extLst>
          </p:cNvPr>
          <p:cNvPicPr>
            <a:picLocks noChangeAspect="1"/>
          </p:cNvPicPr>
          <p:nvPr/>
        </p:nvPicPr>
        <p:blipFill>
          <a:blip r:embed="rId2"/>
          <a:stretch>
            <a:fillRect/>
          </a:stretch>
        </p:blipFill>
        <p:spPr>
          <a:xfrm>
            <a:off x="902639" y="1538749"/>
            <a:ext cx="10386721" cy="4642597"/>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BA7F70E6-F6DB-4BB6-A67A-3BB5D38A8651}"/>
              </a:ext>
            </a:extLst>
          </p:cNvPr>
          <p:cNvSpPr txBox="1"/>
          <p:nvPr/>
        </p:nvSpPr>
        <p:spPr>
          <a:xfrm rot="21063838">
            <a:off x="969589" y="673979"/>
            <a:ext cx="208544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Net Cost of Pension: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2010: $766,392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2020: $5,154,444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Increase of 573%</a:t>
            </a:r>
          </a:p>
        </p:txBody>
      </p:sp>
    </p:spTree>
    <p:extLst>
      <p:ext uri="{BB962C8B-B14F-4D97-AF65-F5344CB8AC3E}">
        <p14:creationId xmlns:p14="http://schemas.microsoft.com/office/powerpoint/2010/main" val="31518162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8E9482-B66C-426E-B551-F2E71B17A462}"/>
              </a:ext>
            </a:extLst>
          </p:cNvPr>
          <p:cNvPicPr>
            <a:picLocks noChangeAspect="1"/>
          </p:cNvPicPr>
          <p:nvPr/>
        </p:nvPicPr>
        <p:blipFill>
          <a:blip r:embed="rId2"/>
          <a:stretch>
            <a:fillRect/>
          </a:stretch>
        </p:blipFill>
        <p:spPr>
          <a:xfrm>
            <a:off x="3015796" y="504824"/>
            <a:ext cx="5915415" cy="6219825"/>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F5A08842-71B3-4A64-A1A7-D2376A64ABCF}"/>
              </a:ext>
            </a:extLst>
          </p:cNvPr>
          <p:cNvSpPr txBox="1"/>
          <p:nvPr/>
        </p:nvSpPr>
        <p:spPr>
          <a:xfrm rot="21096955">
            <a:off x="356896" y="499576"/>
            <a:ext cx="381290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Current Annual Debt Service Payments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$8.3 million</a:t>
            </a:r>
          </a:p>
        </p:txBody>
      </p:sp>
    </p:spTree>
    <p:extLst>
      <p:ext uri="{BB962C8B-B14F-4D97-AF65-F5344CB8AC3E}">
        <p14:creationId xmlns:p14="http://schemas.microsoft.com/office/powerpoint/2010/main" val="42748095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2232FC-D122-4E27-BCAB-76BB1E3E2C67}"/>
              </a:ext>
            </a:extLst>
          </p:cNvPr>
          <p:cNvPicPr>
            <a:picLocks noChangeAspect="1"/>
          </p:cNvPicPr>
          <p:nvPr/>
        </p:nvPicPr>
        <p:blipFill>
          <a:blip r:embed="rId2"/>
          <a:stretch>
            <a:fillRect/>
          </a:stretch>
        </p:blipFill>
        <p:spPr>
          <a:xfrm>
            <a:off x="273698" y="1923365"/>
            <a:ext cx="11644604" cy="3011270"/>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0F6F00F0-18A7-4D79-ADE5-EF939D84F006}"/>
              </a:ext>
            </a:extLst>
          </p:cNvPr>
          <p:cNvSpPr/>
          <p:nvPr/>
        </p:nvSpPr>
        <p:spPr>
          <a:xfrm>
            <a:off x="147948" y="4328976"/>
            <a:ext cx="10405145" cy="17616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1BA328B-7ED3-406B-BE22-4860A36C86C3}"/>
              </a:ext>
            </a:extLst>
          </p:cNvPr>
          <p:cNvSpPr txBox="1"/>
          <p:nvPr/>
        </p:nvSpPr>
        <p:spPr>
          <a:xfrm>
            <a:off x="2278640" y="625152"/>
            <a:ext cx="7634719"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Operating Expenditures Per Student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How are we doing when compared with our peers?</a:t>
            </a:r>
          </a:p>
        </p:txBody>
      </p:sp>
      <p:sp>
        <p:nvSpPr>
          <p:cNvPr id="2" name="Star: 5 Points 1">
            <a:extLst>
              <a:ext uri="{FF2B5EF4-FFF2-40B4-BE49-F238E27FC236}">
                <a16:creationId xmlns:a16="http://schemas.microsoft.com/office/drawing/2014/main" id="{21FA81B5-440C-4043-BD68-B015319BE388}"/>
              </a:ext>
            </a:extLst>
          </p:cNvPr>
          <p:cNvSpPr/>
          <p:nvPr/>
        </p:nvSpPr>
        <p:spPr>
          <a:xfrm>
            <a:off x="10553093" y="4138361"/>
            <a:ext cx="378069" cy="38123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5858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F0F0D3-9E19-442F-A170-4C2F0DA04542}"/>
              </a:ext>
            </a:extLst>
          </p:cNvPr>
          <p:cNvSpPr>
            <a:spLocks noGrp="1"/>
          </p:cNvSpPr>
          <p:nvPr>
            <p:ph type="title"/>
          </p:nvPr>
        </p:nvSpPr>
        <p:spPr>
          <a:xfrm>
            <a:off x="804672" y="234110"/>
            <a:ext cx="5936370" cy="3466213"/>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5.  Proposed Budget - Revenues</a:t>
            </a:r>
          </a:p>
        </p:txBody>
      </p:sp>
    </p:spTree>
    <p:extLst>
      <p:ext uri="{BB962C8B-B14F-4D97-AF65-F5344CB8AC3E}">
        <p14:creationId xmlns:p14="http://schemas.microsoft.com/office/powerpoint/2010/main" val="331510629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20B5B5-C6D8-4615-930B-A0C3D527AC11}"/>
              </a:ext>
            </a:extLst>
          </p:cNvPr>
          <p:cNvSpPr>
            <a:spLocks noGrp="1"/>
          </p:cNvSpPr>
          <p:nvPr>
            <p:ph idx="1"/>
          </p:nvPr>
        </p:nvSpPr>
        <p:spPr/>
        <p:txBody>
          <a:bodyPr/>
          <a:lstStyle/>
          <a:p>
            <a:pPr marL="0" indent="0" algn="ctr">
              <a:buNone/>
            </a:pPr>
            <a:r>
              <a:rPr lang="en-US" sz="6600" dirty="0"/>
              <a:t>“Well . . . .that’s the way we have always done it”.</a:t>
            </a:r>
          </a:p>
        </p:txBody>
      </p:sp>
      <p:sp>
        <p:nvSpPr>
          <p:cNvPr id="3" name="Date Placeholder 2">
            <a:extLst>
              <a:ext uri="{FF2B5EF4-FFF2-40B4-BE49-F238E27FC236}">
                <a16:creationId xmlns:a16="http://schemas.microsoft.com/office/drawing/2014/main" id="{CF8A1662-47D1-41D8-BA19-DEACD2D1DAEA}"/>
              </a:ext>
            </a:extLst>
          </p:cNvPr>
          <p:cNvSpPr>
            <a:spLocks noGrp="1"/>
          </p:cNvSpPr>
          <p:nvPr>
            <p:ph type="dt" sz="half" idx="10"/>
          </p:nvPr>
        </p:nvSpPr>
        <p:spPr/>
        <p:txBody>
          <a:bodyPr/>
          <a:lstStyle/>
          <a:p>
            <a:fld id="{808A7E3C-8CBC-3D43-A633-38DACDFF54A5}" type="datetime4">
              <a:rPr lang="en-US" smtClean="0"/>
              <a:t>March 2, 2022</a:t>
            </a:fld>
            <a:endParaRPr lang="en-US"/>
          </a:p>
        </p:txBody>
      </p:sp>
      <p:sp>
        <p:nvSpPr>
          <p:cNvPr id="4" name="Footer Placeholder 3">
            <a:extLst>
              <a:ext uri="{FF2B5EF4-FFF2-40B4-BE49-F238E27FC236}">
                <a16:creationId xmlns:a16="http://schemas.microsoft.com/office/drawing/2014/main" id="{DDC95D13-0604-4A39-AA93-4EB9F5445DD9}"/>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9A58BE05-826F-4460-8CE9-BC1C2AFAD632}"/>
              </a:ext>
            </a:extLst>
          </p:cNvPr>
          <p:cNvSpPr>
            <a:spLocks noGrp="1"/>
          </p:cNvSpPr>
          <p:nvPr>
            <p:ph type="title"/>
          </p:nvPr>
        </p:nvSpPr>
        <p:spPr/>
        <p:txBody>
          <a:bodyPr/>
          <a:lstStyle/>
          <a:p>
            <a:r>
              <a:rPr lang="en-US" dirty="0"/>
              <a:t>Things You Don’t Want to Hear</a:t>
            </a:r>
          </a:p>
        </p:txBody>
      </p:sp>
      <p:pic>
        <p:nvPicPr>
          <p:cNvPr id="6" name="Picture 5">
            <a:extLst>
              <a:ext uri="{FF2B5EF4-FFF2-40B4-BE49-F238E27FC236}">
                <a16:creationId xmlns:a16="http://schemas.microsoft.com/office/drawing/2014/main" id="{046923D8-04E3-423F-AB7A-09C4B0536646}"/>
              </a:ext>
            </a:extLst>
          </p:cNvPr>
          <p:cNvPicPr>
            <a:picLocks noChangeAspect="1"/>
          </p:cNvPicPr>
          <p:nvPr/>
        </p:nvPicPr>
        <p:blipFill>
          <a:blip r:embed="rId2"/>
          <a:stretch>
            <a:fillRect/>
          </a:stretch>
        </p:blipFill>
        <p:spPr>
          <a:xfrm>
            <a:off x="8272507" y="4633205"/>
            <a:ext cx="2132498" cy="1420235"/>
          </a:xfrm>
          <a:prstGeom prst="rect">
            <a:avLst/>
          </a:prstGeom>
        </p:spPr>
      </p:pic>
    </p:spTree>
    <p:extLst>
      <p:ext uri="{BB962C8B-B14F-4D97-AF65-F5344CB8AC3E}">
        <p14:creationId xmlns:p14="http://schemas.microsoft.com/office/powerpoint/2010/main" val="17101436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20DEE7-D77E-45F8-B91B-08FAD8CA0D42}"/>
              </a:ext>
            </a:extLst>
          </p:cNvPr>
          <p:cNvSpPr txBox="1"/>
          <p:nvPr/>
        </p:nvSpPr>
        <p:spPr>
          <a:xfrm rot="21390897">
            <a:off x="633043" y="320401"/>
            <a:ext cx="5299271" cy="646331"/>
          </a:xfrm>
          <a:prstGeom prst="rect">
            <a:avLst/>
          </a:prstGeom>
          <a:solidFill>
            <a:schemeClr val="bg2">
              <a:lumMod val="9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2022-23 Budgeted Revenue by Major Source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Local Sources Represent </a:t>
            </a:r>
            <a:r>
              <a:rPr kumimoji="0" lang="en-US" sz="18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38%</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of Total Revenue Sources</a:t>
            </a:r>
          </a:p>
        </p:txBody>
      </p:sp>
      <p:pic>
        <p:nvPicPr>
          <p:cNvPr id="4" name="Picture 3">
            <a:extLst>
              <a:ext uri="{FF2B5EF4-FFF2-40B4-BE49-F238E27FC236}">
                <a16:creationId xmlns:a16="http://schemas.microsoft.com/office/drawing/2014/main" id="{00337779-0012-413D-977B-117B7F0B513D}"/>
              </a:ext>
            </a:extLst>
          </p:cNvPr>
          <p:cNvPicPr>
            <a:picLocks noChangeAspect="1"/>
          </p:cNvPicPr>
          <p:nvPr/>
        </p:nvPicPr>
        <p:blipFill>
          <a:blip r:embed="rId2"/>
          <a:stretch>
            <a:fillRect/>
          </a:stretch>
        </p:blipFill>
        <p:spPr>
          <a:xfrm>
            <a:off x="93098" y="1174781"/>
            <a:ext cx="5938019" cy="455410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3B69B8B-8F27-4BEF-95DC-1B1947CE2934}"/>
              </a:ext>
            </a:extLst>
          </p:cNvPr>
          <p:cNvPicPr>
            <a:picLocks noChangeAspect="1"/>
          </p:cNvPicPr>
          <p:nvPr/>
        </p:nvPicPr>
        <p:blipFill>
          <a:blip r:embed="rId3"/>
          <a:stretch>
            <a:fillRect/>
          </a:stretch>
        </p:blipFill>
        <p:spPr>
          <a:xfrm>
            <a:off x="6031117" y="1174781"/>
            <a:ext cx="5938019" cy="45602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54702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FDCB2D-67E0-489C-A25E-908D2A2B86B5}"/>
              </a:ext>
            </a:extLst>
          </p:cNvPr>
          <p:cNvPicPr>
            <a:picLocks noChangeAspect="1"/>
          </p:cNvPicPr>
          <p:nvPr/>
        </p:nvPicPr>
        <p:blipFill>
          <a:blip r:embed="rId2"/>
          <a:stretch>
            <a:fillRect/>
          </a:stretch>
        </p:blipFill>
        <p:spPr>
          <a:xfrm>
            <a:off x="1647007" y="180962"/>
            <a:ext cx="8897986" cy="6496076"/>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AC5DAF9F-BAD8-4502-A1C4-994AA531F038}"/>
              </a:ext>
            </a:extLst>
          </p:cNvPr>
          <p:cNvSpPr/>
          <p:nvPr/>
        </p:nvSpPr>
        <p:spPr>
          <a:xfrm>
            <a:off x="7088886" y="135703"/>
            <a:ext cx="3305073" cy="65865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C294F17-A4B0-4F48-8520-184073B6AF76}"/>
              </a:ext>
            </a:extLst>
          </p:cNvPr>
          <p:cNvSpPr txBox="1"/>
          <p:nvPr/>
        </p:nvSpPr>
        <p:spPr>
          <a:xfrm rot="21184352">
            <a:off x="485775" y="866775"/>
            <a:ext cx="3002232" cy="646331"/>
          </a:xfrm>
          <a:prstGeom prst="rect">
            <a:avLst/>
          </a:prstGeom>
          <a:solidFill>
            <a:schemeClr val="bg2">
              <a:lumMod val="9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Budget to Budget Comparison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Sources of Revenue</a:t>
            </a:r>
          </a:p>
        </p:txBody>
      </p:sp>
    </p:spTree>
    <p:extLst>
      <p:ext uri="{BB962C8B-B14F-4D97-AF65-F5344CB8AC3E}">
        <p14:creationId xmlns:p14="http://schemas.microsoft.com/office/powerpoint/2010/main" val="41979618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025E38-D148-4B78-ABCA-167B725F5812}"/>
              </a:ext>
            </a:extLst>
          </p:cNvPr>
          <p:cNvPicPr>
            <a:picLocks noChangeAspect="1"/>
          </p:cNvPicPr>
          <p:nvPr/>
        </p:nvPicPr>
        <p:blipFill>
          <a:blip r:embed="rId2"/>
          <a:stretch>
            <a:fillRect/>
          </a:stretch>
        </p:blipFill>
        <p:spPr>
          <a:xfrm>
            <a:off x="504824" y="1265332"/>
            <a:ext cx="11182350" cy="4327336"/>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8E34DE1C-CA14-4344-93FB-04E896CD5B40}"/>
              </a:ext>
            </a:extLst>
          </p:cNvPr>
          <p:cNvSpPr txBox="1"/>
          <p:nvPr/>
        </p:nvSpPr>
        <p:spPr>
          <a:xfrm>
            <a:off x="2091305" y="213730"/>
            <a:ext cx="800938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Millage Rate Comparison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How are we doing when compared to our regional peers in Armstrong County?</a:t>
            </a:r>
          </a:p>
        </p:txBody>
      </p:sp>
      <p:sp>
        <p:nvSpPr>
          <p:cNvPr id="5" name="Rectangle 4">
            <a:extLst>
              <a:ext uri="{FF2B5EF4-FFF2-40B4-BE49-F238E27FC236}">
                <a16:creationId xmlns:a16="http://schemas.microsoft.com/office/drawing/2014/main" id="{121B73F7-EFF7-4FFE-890D-CF18FADD83B4}"/>
              </a:ext>
            </a:extLst>
          </p:cNvPr>
          <p:cNvSpPr/>
          <p:nvPr/>
        </p:nvSpPr>
        <p:spPr>
          <a:xfrm>
            <a:off x="7524925" y="1526797"/>
            <a:ext cx="2030135" cy="4182602"/>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8581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45784B-EC65-499A-BB47-1CD39B54C790}"/>
              </a:ext>
            </a:extLst>
          </p:cNvPr>
          <p:cNvPicPr>
            <a:picLocks noChangeAspect="1"/>
          </p:cNvPicPr>
          <p:nvPr/>
        </p:nvPicPr>
        <p:blipFill>
          <a:blip r:embed="rId2"/>
          <a:stretch>
            <a:fillRect/>
          </a:stretch>
        </p:blipFill>
        <p:spPr>
          <a:xfrm>
            <a:off x="385665" y="1219219"/>
            <a:ext cx="11420669" cy="441956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5615BCF1-AC6E-48B2-8735-7B09D3EE3A8B}"/>
              </a:ext>
            </a:extLst>
          </p:cNvPr>
          <p:cNvSpPr txBox="1"/>
          <p:nvPr/>
        </p:nvSpPr>
        <p:spPr>
          <a:xfrm>
            <a:off x="2297883" y="201065"/>
            <a:ext cx="7596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Millage Rate Comparison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How are we doing when compared to our regional peers in Indiana County?</a:t>
            </a:r>
          </a:p>
        </p:txBody>
      </p:sp>
      <p:sp>
        <p:nvSpPr>
          <p:cNvPr id="5" name="Rectangle 4">
            <a:extLst>
              <a:ext uri="{FF2B5EF4-FFF2-40B4-BE49-F238E27FC236}">
                <a16:creationId xmlns:a16="http://schemas.microsoft.com/office/drawing/2014/main" id="{BE859B2D-08AB-4B25-9A01-13A5B81B6BAC}"/>
              </a:ext>
            </a:extLst>
          </p:cNvPr>
          <p:cNvSpPr/>
          <p:nvPr/>
        </p:nvSpPr>
        <p:spPr>
          <a:xfrm>
            <a:off x="4848837" y="1560352"/>
            <a:ext cx="813732" cy="41406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1594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EA0891-E8E7-46CD-981B-1840BAAFC808}"/>
              </a:ext>
            </a:extLst>
          </p:cNvPr>
          <p:cNvPicPr>
            <a:picLocks noChangeAspect="1"/>
          </p:cNvPicPr>
          <p:nvPr/>
        </p:nvPicPr>
        <p:blipFill rotWithShape="1">
          <a:blip r:embed="rId2"/>
          <a:srcRect r="11669"/>
          <a:stretch/>
        </p:blipFill>
        <p:spPr>
          <a:xfrm>
            <a:off x="863861" y="1136812"/>
            <a:ext cx="10464278" cy="458437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06D1553-0F41-435A-B524-2BAFB2011190}"/>
              </a:ext>
            </a:extLst>
          </p:cNvPr>
          <p:cNvPicPr>
            <a:picLocks noChangeAspect="1"/>
          </p:cNvPicPr>
          <p:nvPr/>
        </p:nvPicPr>
        <p:blipFill>
          <a:blip r:embed="rId3"/>
          <a:stretch>
            <a:fillRect/>
          </a:stretch>
        </p:blipFill>
        <p:spPr>
          <a:xfrm>
            <a:off x="8449671" y="2519071"/>
            <a:ext cx="3486150" cy="2305050"/>
          </a:xfrm>
          <a:prstGeom prst="rect">
            <a:avLst/>
          </a:prstGeom>
          <a:solidFill>
            <a:schemeClr val="bg1"/>
          </a:solidFill>
        </p:spPr>
      </p:pic>
      <p:sp>
        <p:nvSpPr>
          <p:cNvPr id="4" name="TextBox 3">
            <a:extLst>
              <a:ext uri="{FF2B5EF4-FFF2-40B4-BE49-F238E27FC236}">
                <a16:creationId xmlns:a16="http://schemas.microsoft.com/office/drawing/2014/main" id="{92355FB2-75BB-42C3-9F2D-4E55FE798BD9}"/>
              </a:ext>
            </a:extLst>
          </p:cNvPr>
          <p:cNvSpPr txBox="1"/>
          <p:nvPr/>
        </p:nvSpPr>
        <p:spPr>
          <a:xfrm>
            <a:off x="4094971" y="176169"/>
            <a:ext cx="4002058"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Armstrong School District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Millage Rate History – Armstrong County</a:t>
            </a:r>
          </a:p>
        </p:txBody>
      </p:sp>
    </p:spTree>
    <p:extLst>
      <p:ext uri="{BB962C8B-B14F-4D97-AF65-F5344CB8AC3E}">
        <p14:creationId xmlns:p14="http://schemas.microsoft.com/office/powerpoint/2010/main" val="20387922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D2E649-3E4F-4EAE-93F8-A5AA9A818C79}"/>
              </a:ext>
            </a:extLst>
          </p:cNvPr>
          <p:cNvPicPr>
            <a:picLocks noChangeAspect="1"/>
          </p:cNvPicPr>
          <p:nvPr/>
        </p:nvPicPr>
        <p:blipFill rotWithShape="1">
          <a:blip r:embed="rId2"/>
          <a:srcRect r="12199"/>
          <a:stretch/>
        </p:blipFill>
        <p:spPr>
          <a:xfrm>
            <a:off x="1243012" y="1454150"/>
            <a:ext cx="9705975" cy="39497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9DB5A6BF-62BD-4A22-8AB1-EC111735D66D}"/>
              </a:ext>
            </a:extLst>
          </p:cNvPr>
          <p:cNvPicPr>
            <a:picLocks noChangeAspect="1"/>
          </p:cNvPicPr>
          <p:nvPr/>
        </p:nvPicPr>
        <p:blipFill>
          <a:blip r:embed="rId3"/>
          <a:stretch>
            <a:fillRect/>
          </a:stretch>
        </p:blipFill>
        <p:spPr>
          <a:xfrm>
            <a:off x="8560544" y="2776829"/>
            <a:ext cx="3076575" cy="1733550"/>
          </a:xfrm>
          <a:prstGeom prst="rect">
            <a:avLst/>
          </a:prstGeom>
          <a:solidFill>
            <a:schemeClr val="bg1"/>
          </a:solidFill>
        </p:spPr>
      </p:pic>
      <p:sp>
        <p:nvSpPr>
          <p:cNvPr id="5" name="TextBox 4">
            <a:extLst>
              <a:ext uri="{FF2B5EF4-FFF2-40B4-BE49-F238E27FC236}">
                <a16:creationId xmlns:a16="http://schemas.microsoft.com/office/drawing/2014/main" id="{3D56ED66-C9D5-4FAB-B0E4-0E0798CA5D37}"/>
              </a:ext>
            </a:extLst>
          </p:cNvPr>
          <p:cNvSpPr txBox="1"/>
          <p:nvPr/>
        </p:nvSpPr>
        <p:spPr>
          <a:xfrm>
            <a:off x="3048698" y="335421"/>
            <a:ext cx="60946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Armstrong School District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Millage Rate History – Indiana County</a:t>
            </a:r>
          </a:p>
        </p:txBody>
      </p:sp>
    </p:spTree>
    <p:extLst>
      <p:ext uri="{BB962C8B-B14F-4D97-AF65-F5344CB8AC3E}">
        <p14:creationId xmlns:p14="http://schemas.microsoft.com/office/powerpoint/2010/main" val="532256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A3C06-05A4-4FF3-9094-261CDB1BBF0B}"/>
              </a:ext>
            </a:extLst>
          </p:cNvPr>
          <p:cNvSpPr>
            <a:spLocks noGrp="1"/>
          </p:cNvSpPr>
          <p:nvPr>
            <p:ph type="title"/>
          </p:nvPr>
        </p:nvSpPr>
        <p:spPr>
          <a:xfrm>
            <a:off x="804673" y="1445494"/>
            <a:ext cx="3616856" cy="4376572"/>
          </a:xfrm>
        </p:spPr>
        <p:txBody>
          <a:bodyPr anchor="ctr">
            <a:normAutofit/>
          </a:bodyPr>
          <a:lstStyle/>
          <a:p>
            <a:pPr algn="ctr"/>
            <a:r>
              <a:rPr lang="en-US" dirty="0"/>
              <a:t>2022-23</a:t>
            </a:r>
            <a:br>
              <a:rPr lang="en-US" dirty="0"/>
            </a:br>
            <a:r>
              <a:rPr lang="en-US" dirty="0"/>
              <a:t>Budgeted Revenues Impacted By:</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EF2E783-475B-4E48-96CB-591435828AE6}"/>
              </a:ext>
            </a:extLst>
          </p:cNvPr>
          <p:cNvSpPr>
            <a:spLocks noGrp="1"/>
          </p:cNvSpPr>
          <p:nvPr>
            <p:ph idx="1"/>
          </p:nvPr>
        </p:nvSpPr>
        <p:spPr>
          <a:xfrm>
            <a:off x="6096000" y="1399032"/>
            <a:ext cx="5501834" cy="4471416"/>
          </a:xfrm>
        </p:spPr>
        <p:txBody>
          <a:bodyPr anchor="ctr">
            <a:normAutofit/>
          </a:bodyPr>
          <a:lstStyle/>
          <a:p>
            <a:r>
              <a:rPr lang="en-US" sz="2200" dirty="0">
                <a:solidFill>
                  <a:schemeClr val="bg1"/>
                </a:solidFill>
              </a:rPr>
              <a:t>Pandemic Relief Funding</a:t>
            </a:r>
          </a:p>
          <a:p>
            <a:r>
              <a:rPr lang="en-US" sz="2200" dirty="0">
                <a:solidFill>
                  <a:schemeClr val="bg1"/>
                </a:solidFill>
              </a:rPr>
              <a:t>State Funding Unknowns</a:t>
            </a:r>
          </a:p>
          <a:p>
            <a:r>
              <a:rPr lang="en-US" sz="2200" dirty="0">
                <a:solidFill>
                  <a:schemeClr val="bg1"/>
                </a:solidFill>
              </a:rPr>
              <a:t>Impact of Inflation Rate</a:t>
            </a:r>
          </a:p>
          <a:p>
            <a:r>
              <a:rPr lang="en-US" sz="2200" dirty="0">
                <a:solidFill>
                  <a:schemeClr val="bg1"/>
                </a:solidFill>
              </a:rPr>
              <a:t>Housing Market/Rising Interest Costs</a:t>
            </a:r>
          </a:p>
        </p:txBody>
      </p:sp>
    </p:spTree>
    <p:extLst>
      <p:ext uri="{BB962C8B-B14F-4D97-AF65-F5344CB8AC3E}">
        <p14:creationId xmlns:p14="http://schemas.microsoft.com/office/powerpoint/2010/main" val="1680401878"/>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2B0073-3349-487B-9B18-AEC119A60FFD}"/>
              </a:ext>
            </a:extLst>
          </p:cNvPr>
          <p:cNvSpPr txBox="1"/>
          <p:nvPr/>
        </p:nvSpPr>
        <p:spPr>
          <a:xfrm rot="21170605">
            <a:off x="281205" y="500062"/>
            <a:ext cx="39497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Total ESSER Funding Received and Spent</a:t>
            </a:r>
          </a:p>
        </p:txBody>
      </p:sp>
      <p:pic>
        <p:nvPicPr>
          <p:cNvPr id="2" name="Picture 1">
            <a:extLst>
              <a:ext uri="{FF2B5EF4-FFF2-40B4-BE49-F238E27FC236}">
                <a16:creationId xmlns:a16="http://schemas.microsoft.com/office/drawing/2014/main" id="{6CFFA6BE-6CA0-47BE-8913-CF24601CFA0C}"/>
              </a:ext>
            </a:extLst>
          </p:cNvPr>
          <p:cNvPicPr>
            <a:picLocks noChangeAspect="1"/>
          </p:cNvPicPr>
          <p:nvPr/>
        </p:nvPicPr>
        <p:blipFill>
          <a:blip r:embed="rId2"/>
          <a:stretch>
            <a:fillRect/>
          </a:stretch>
        </p:blipFill>
        <p:spPr>
          <a:xfrm>
            <a:off x="2471737" y="900112"/>
            <a:ext cx="7248525" cy="5057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53805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A4921E3-62D1-4D54-ACBF-B76655FD41D6}"/>
              </a:ext>
            </a:extLst>
          </p:cNvPr>
          <p:cNvSpPr txBox="1"/>
          <p:nvPr/>
        </p:nvSpPr>
        <p:spPr>
          <a:xfrm>
            <a:off x="600075" y="164685"/>
            <a:ext cx="58163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ESSER Funding Recap – Actual Revenue and Expense by Year</a:t>
            </a:r>
          </a:p>
        </p:txBody>
      </p:sp>
      <p:pic>
        <p:nvPicPr>
          <p:cNvPr id="3" name="Picture 2">
            <a:extLst>
              <a:ext uri="{FF2B5EF4-FFF2-40B4-BE49-F238E27FC236}">
                <a16:creationId xmlns:a16="http://schemas.microsoft.com/office/drawing/2014/main" id="{D60E26DE-3505-417E-BF6F-5100282F462C}"/>
              </a:ext>
            </a:extLst>
          </p:cNvPr>
          <p:cNvPicPr>
            <a:picLocks noChangeAspect="1"/>
          </p:cNvPicPr>
          <p:nvPr/>
        </p:nvPicPr>
        <p:blipFill>
          <a:blip r:embed="rId2"/>
          <a:stretch>
            <a:fillRect/>
          </a:stretch>
        </p:blipFill>
        <p:spPr>
          <a:xfrm>
            <a:off x="300037" y="468797"/>
            <a:ext cx="11591925" cy="59204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06718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4DE9BF-4EA9-4A05-8759-9D4D90A454C9}"/>
              </a:ext>
            </a:extLst>
          </p:cNvPr>
          <p:cNvPicPr>
            <a:picLocks noChangeAspect="1"/>
          </p:cNvPicPr>
          <p:nvPr/>
        </p:nvPicPr>
        <p:blipFill>
          <a:blip r:embed="rId2"/>
          <a:stretch>
            <a:fillRect/>
          </a:stretch>
        </p:blipFill>
        <p:spPr>
          <a:xfrm>
            <a:off x="1340383" y="545839"/>
            <a:ext cx="9511233" cy="576631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1010AC5C-2524-4E24-A288-B06B8832F95E}"/>
              </a:ext>
            </a:extLst>
          </p:cNvPr>
          <p:cNvSpPr txBox="1"/>
          <p:nvPr/>
        </p:nvSpPr>
        <p:spPr>
          <a:xfrm>
            <a:off x="406271" y="134269"/>
            <a:ext cx="48323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State Funding by Revenue Type</a:t>
            </a:r>
          </a:p>
        </p:txBody>
      </p:sp>
      <p:sp>
        <p:nvSpPr>
          <p:cNvPr id="7" name="TextBox 6">
            <a:extLst>
              <a:ext uri="{FF2B5EF4-FFF2-40B4-BE49-F238E27FC236}">
                <a16:creationId xmlns:a16="http://schemas.microsoft.com/office/drawing/2014/main" id="{E049AC15-8A4A-42EC-BB0F-FE3D8DCB62F2}"/>
              </a:ext>
            </a:extLst>
          </p:cNvPr>
          <p:cNvSpPr txBox="1"/>
          <p:nvPr/>
        </p:nvSpPr>
        <p:spPr>
          <a:xfrm rot="21210911">
            <a:off x="7713306" y="3592721"/>
            <a:ext cx="2951584" cy="923330"/>
          </a:xfrm>
          <a:prstGeom prst="rect">
            <a:avLst/>
          </a:prstGeom>
          <a:solidFill>
            <a:schemeClr val="accent2">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State Sources - excluding state reimbursement for social security and retirement</a:t>
            </a:r>
          </a:p>
        </p:txBody>
      </p:sp>
    </p:spTree>
    <p:extLst>
      <p:ext uri="{BB962C8B-B14F-4D97-AF65-F5344CB8AC3E}">
        <p14:creationId xmlns:p14="http://schemas.microsoft.com/office/powerpoint/2010/main" val="2113775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D8CFD7F-3AC1-42BB-8836-8235A044708E}"/>
              </a:ext>
            </a:extLst>
          </p:cNvPr>
          <p:cNvSpPr>
            <a:spLocks noGrp="1"/>
          </p:cNvSpPr>
          <p:nvPr>
            <p:ph idx="1"/>
          </p:nvPr>
        </p:nvSpPr>
        <p:spPr>
          <a:xfrm>
            <a:off x="656875" y="1508760"/>
            <a:ext cx="10685779" cy="3840480"/>
          </a:xfrm>
        </p:spPr>
        <p:txBody>
          <a:bodyPr/>
          <a:lstStyle/>
          <a:p>
            <a:pPr marL="457200" indent="-457200">
              <a:buFont typeface="+mj-lt"/>
              <a:buAutoNum type="arabicPeriod"/>
            </a:pPr>
            <a:r>
              <a:rPr lang="en-US" b="1" dirty="0"/>
              <a:t>Addressing Learning &amp; Enrollment Loss</a:t>
            </a:r>
          </a:p>
          <a:p>
            <a:pPr marL="457200" indent="-457200">
              <a:buFont typeface="+mj-lt"/>
              <a:buAutoNum type="arabicPeriod"/>
            </a:pPr>
            <a:r>
              <a:rPr lang="en-US" sz="3600" b="1" dirty="0">
                <a:solidFill>
                  <a:srgbClr val="7A4183"/>
                </a:solidFill>
              </a:rPr>
              <a:t>How to Communicate with Stakeholders</a:t>
            </a:r>
          </a:p>
          <a:p>
            <a:pPr marL="457200" indent="-457200">
              <a:buFont typeface="+mj-lt"/>
              <a:buAutoNum type="arabicPeriod"/>
            </a:pPr>
            <a:r>
              <a:rPr lang="en-US" b="1" dirty="0"/>
              <a:t>Continued Unpredictability of Education Funding</a:t>
            </a:r>
          </a:p>
          <a:p>
            <a:pPr marL="457200" indent="-457200">
              <a:buFont typeface="+mj-lt"/>
              <a:buAutoNum type="arabicPeriod"/>
            </a:pPr>
            <a:r>
              <a:rPr lang="en-US" b="1" dirty="0"/>
              <a:t>Meeting Social, Emotional, and Mental Health Needs</a:t>
            </a:r>
          </a:p>
          <a:p>
            <a:pPr marL="457200" indent="-457200">
              <a:buFont typeface="+mj-lt"/>
              <a:buAutoNum type="arabicPeriod"/>
            </a:pPr>
            <a:r>
              <a:rPr lang="en-US" b="1" dirty="0"/>
              <a:t>Maintaining Staff Stability</a:t>
            </a:r>
          </a:p>
          <a:p>
            <a:pPr marL="457200" indent="-457200">
              <a:buFont typeface="+mj-lt"/>
              <a:buAutoNum type="arabicPeriod"/>
            </a:pPr>
            <a:r>
              <a:rPr lang="en-US" b="1" dirty="0"/>
              <a:t>Internet Access and Cyber Security</a:t>
            </a:r>
          </a:p>
          <a:p>
            <a:pPr marL="457200" indent="-457200">
              <a:buFont typeface="+mj-lt"/>
              <a:buAutoNum type="arabicPeriod"/>
            </a:pPr>
            <a:r>
              <a:rPr lang="en-US" b="1" dirty="0"/>
              <a:t>Censorship in Schools</a:t>
            </a:r>
          </a:p>
          <a:p>
            <a:pPr marL="457200" indent="-457200">
              <a:buFont typeface="+mj-lt"/>
              <a:buAutoNum type="arabicPeriod"/>
            </a:pPr>
            <a:r>
              <a:rPr lang="en-US" b="1" dirty="0"/>
              <a:t>Policy Ping Pong</a:t>
            </a:r>
          </a:p>
        </p:txBody>
      </p:sp>
      <p:sp>
        <p:nvSpPr>
          <p:cNvPr id="3" name="Date Placeholder 2">
            <a:extLst>
              <a:ext uri="{FF2B5EF4-FFF2-40B4-BE49-F238E27FC236}">
                <a16:creationId xmlns:a16="http://schemas.microsoft.com/office/drawing/2014/main" id="{334864AA-72BD-485D-8FAB-80F88AC84453}"/>
              </a:ext>
            </a:extLst>
          </p:cNvPr>
          <p:cNvSpPr>
            <a:spLocks noGrp="1"/>
          </p:cNvSpPr>
          <p:nvPr>
            <p:ph type="dt" sz="half" idx="10"/>
          </p:nvPr>
        </p:nvSpPr>
        <p:spPr/>
        <p:txBody>
          <a:bodyPr/>
          <a:lstStyle/>
          <a:p>
            <a:fld id="{916679C4-AAEF-CF47-95AE-FD6103B22EA1}" type="datetime4">
              <a:rPr lang="en-US" smtClean="0"/>
              <a:t>March 2, 2022</a:t>
            </a:fld>
            <a:endParaRPr lang="en-US"/>
          </a:p>
        </p:txBody>
      </p:sp>
      <p:sp>
        <p:nvSpPr>
          <p:cNvPr id="4" name="Footer Placeholder 3">
            <a:extLst>
              <a:ext uri="{FF2B5EF4-FFF2-40B4-BE49-F238E27FC236}">
                <a16:creationId xmlns:a16="http://schemas.microsoft.com/office/drawing/2014/main" id="{97F851B9-09DC-4D7B-957F-25F36A44382A}"/>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3BB47A11-04D9-4401-AF7D-22B785A91E43}"/>
              </a:ext>
            </a:extLst>
          </p:cNvPr>
          <p:cNvSpPr>
            <a:spLocks noGrp="1"/>
          </p:cNvSpPr>
          <p:nvPr>
            <p:ph type="title"/>
          </p:nvPr>
        </p:nvSpPr>
        <p:spPr>
          <a:xfrm>
            <a:off x="731520" y="480218"/>
            <a:ext cx="7199500" cy="1325563"/>
          </a:xfrm>
        </p:spPr>
        <p:txBody>
          <a:bodyPr/>
          <a:lstStyle/>
          <a:p>
            <a:r>
              <a:rPr lang="en-US" dirty="0"/>
              <a:t>Eight (8) K-12 Trends to Watch in 2022*</a:t>
            </a:r>
          </a:p>
        </p:txBody>
      </p:sp>
      <p:pic>
        <p:nvPicPr>
          <p:cNvPr id="8" name="Picture 7">
            <a:extLst>
              <a:ext uri="{FF2B5EF4-FFF2-40B4-BE49-F238E27FC236}">
                <a16:creationId xmlns:a16="http://schemas.microsoft.com/office/drawing/2014/main" id="{99B64A2E-7755-48D4-84D5-1124789298C6}"/>
              </a:ext>
            </a:extLst>
          </p:cNvPr>
          <p:cNvPicPr>
            <a:picLocks noChangeAspect="1"/>
          </p:cNvPicPr>
          <p:nvPr/>
        </p:nvPicPr>
        <p:blipFill>
          <a:blip r:embed="rId2"/>
          <a:stretch>
            <a:fillRect/>
          </a:stretch>
        </p:blipFill>
        <p:spPr>
          <a:xfrm>
            <a:off x="8348079" y="4535805"/>
            <a:ext cx="2867025" cy="1590675"/>
          </a:xfrm>
          <a:prstGeom prst="rect">
            <a:avLst/>
          </a:prstGeom>
        </p:spPr>
      </p:pic>
      <p:sp>
        <p:nvSpPr>
          <p:cNvPr id="9" name="TextBox 8">
            <a:extLst>
              <a:ext uri="{FF2B5EF4-FFF2-40B4-BE49-F238E27FC236}">
                <a16:creationId xmlns:a16="http://schemas.microsoft.com/office/drawing/2014/main" id="{D7983FBB-905A-4709-A091-DE66625CADB5}"/>
              </a:ext>
            </a:extLst>
          </p:cNvPr>
          <p:cNvSpPr txBox="1"/>
          <p:nvPr/>
        </p:nvSpPr>
        <p:spPr>
          <a:xfrm>
            <a:off x="891057" y="5757148"/>
            <a:ext cx="2424125" cy="369332"/>
          </a:xfrm>
          <a:prstGeom prst="rect">
            <a:avLst/>
          </a:prstGeom>
          <a:noFill/>
        </p:spPr>
        <p:txBody>
          <a:bodyPr wrap="none" rtlCol="0">
            <a:spAutoFit/>
          </a:bodyPr>
          <a:lstStyle/>
          <a:p>
            <a:r>
              <a:rPr lang="en-US" dirty="0"/>
              <a:t>*According to K-12 Dive</a:t>
            </a:r>
          </a:p>
        </p:txBody>
      </p:sp>
    </p:spTree>
    <p:extLst>
      <p:ext uri="{BB962C8B-B14F-4D97-AF65-F5344CB8AC3E}">
        <p14:creationId xmlns:p14="http://schemas.microsoft.com/office/powerpoint/2010/main" val="17760436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FE2940-DE75-4D0D-B6AC-F948F1458EEC}"/>
              </a:ext>
            </a:extLst>
          </p:cNvPr>
          <p:cNvSpPr txBox="1"/>
          <p:nvPr/>
        </p:nvSpPr>
        <p:spPr>
          <a:xfrm>
            <a:off x="3452680" y="369116"/>
            <a:ext cx="528664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State Subsidy Per Pupil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$4,042 in 2011 and 27% of General Operating Expense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$6,056 in 2020 and 32% of General Operating Expense</a:t>
            </a:r>
          </a:p>
        </p:txBody>
      </p:sp>
      <p:pic>
        <p:nvPicPr>
          <p:cNvPr id="4" name="Picture 3">
            <a:extLst>
              <a:ext uri="{FF2B5EF4-FFF2-40B4-BE49-F238E27FC236}">
                <a16:creationId xmlns:a16="http://schemas.microsoft.com/office/drawing/2014/main" id="{DCC43D36-8E9B-4941-8250-8C45DC214719}"/>
              </a:ext>
            </a:extLst>
          </p:cNvPr>
          <p:cNvPicPr>
            <a:picLocks noChangeAspect="1"/>
          </p:cNvPicPr>
          <p:nvPr/>
        </p:nvPicPr>
        <p:blipFill>
          <a:blip r:embed="rId2"/>
          <a:stretch>
            <a:fillRect/>
          </a:stretch>
        </p:blipFill>
        <p:spPr>
          <a:xfrm>
            <a:off x="381000" y="2018311"/>
            <a:ext cx="11430000" cy="28213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42809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F7EDCA-1B3A-4572-B785-16619D8F8109}"/>
              </a:ext>
            </a:extLst>
          </p:cNvPr>
          <p:cNvSpPr>
            <a:spLocks noGrp="1"/>
          </p:cNvSpPr>
          <p:nvPr>
            <p:ph type="title"/>
          </p:nvPr>
        </p:nvSpPr>
        <p:spPr>
          <a:xfrm>
            <a:off x="804672" y="234110"/>
            <a:ext cx="5936370" cy="3466213"/>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6.  Five-Year Financial Projections</a:t>
            </a:r>
          </a:p>
        </p:txBody>
      </p:sp>
    </p:spTree>
    <p:extLst>
      <p:ext uri="{BB962C8B-B14F-4D97-AF65-F5344CB8AC3E}">
        <p14:creationId xmlns:p14="http://schemas.microsoft.com/office/powerpoint/2010/main" val="3069469038"/>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A3C06-05A4-4FF3-9094-261CDB1BBF0B}"/>
              </a:ext>
            </a:extLst>
          </p:cNvPr>
          <p:cNvSpPr>
            <a:spLocks noGrp="1"/>
          </p:cNvSpPr>
          <p:nvPr>
            <p:ph type="title"/>
          </p:nvPr>
        </p:nvSpPr>
        <p:spPr>
          <a:xfrm>
            <a:off x="804673" y="1445494"/>
            <a:ext cx="3616856" cy="4376572"/>
          </a:xfrm>
        </p:spPr>
        <p:txBody>
          <a:bodyPr anchor="ctr">
            <a:normAutofit/>
          </a:bodyPr>
          <a:lstStyle/>
          <a:p>
            <a:pPr algn="ctr"/>
            <a:r>
              <a:rPr lang="en-US" dirty="0"/>
              <a:t>Five Year Plan Assumptions</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EF2E783-475B-4E48-96CB-591435828AE6}"/>
              </a:ext>
            </a:extLst>
          </p:cNvPr>
          <p:cNvSpPr>
            <a:spLocks noGrp="1"/>
          </p:cNvSpPr>
          <p:nvPr>
            <p:ph idx="1"/>
          </p:nvPr>
        </p:nvSpPr>
        <p:spPr>
          <a:xfrm>
            <a:off x="6096000" y="1399032"/>
            <a:ext cx="5501834" cy="4471416"/>
          </a:xfrm>
        </p:spPr>
        <p:txBody>
          <a:bodyPr anchor="ctr">
            <a:normAutofit/>
          </a:bodyPr>
          <a:lstStyle/>
          <a:p>
            <a:r>
              <a:rPr lang="en-US" sz="2200" dirty="0">
                <a:solidFill>
                  <a:schemeClr val="bg1"/>
                </a:solidFill>
              </a:rPr>
              <a:t>Real Estate Tax Rate Increase at 0% per year</a:t>
            </a:r>
          </a:p>
          <a:p>
            <a:r>
              <a:rPr lang="en-US" sz="2200" dirty="0">
                <a:solidFill>
                  <a:schemeClr val="bg1"/>
                </a:solidFill>
              </a:rPr>
              <a:t>Minimal Increases in Assessment Growth and State Subsidies</a:t>
            </a:r>
          </a:p>
          <a:p>
            <a:r>
              <a:rPr lang="en-US" sz="2200" dirty="0">
                <a:solidFill>
                  <a:schemeClr val="bg1"/>
                </a:solidFill>
              </a:rPr>
              <a:t>Pandemic Relief Funding Ends in 2024</a:t>
            </a:r>
          </a:p>
          <a:p>
            <a:r>
              <a:rPr lang="en-US" sz="2200" dirty="0">
                <a:solidFill>
                  <a:schemeClr val="bg1"/>
                </a:solidFill>
              </a:rPr>
              <a:t>No Strategic Initiatives Included</a:t>
            </a:r>
          </a:p>
          <a:p>
            <a:r>
              <a:rPr lang="en-US" sz="2200" dirty="0">
                <a:solidFill>
                  <a:schemeClr val="bg1"/>
                </a:solidFill>
              </a:rPr>
              <a:t>Salaries Projected Using Average of 4 years of Historical Data</a:t>
            </a:r>
          </a:p>
          <a:p>
            <a:r>
              <a:rPr lang="en-US" sz="2200" dirty="0">
                <a:solidFill>
                  <a:schemeClr val="bg1"/>
                </a:solidFill>
              </a:rPr>
              <a:t>Two Percent Increase in Employer Paid Benefit Costs (based on historical data)</a:t>
            </a:r>
          </a:p>
        </p:txBody>
      </p:sp>
    </p:spTree>
    <p:extLst>
      <p:ext uri="{BB962C8B-B14F-4D97-AF65-F5344CB8AC3E}">
        <p14:creationId xmlns:p14="http://schemas.microsoft.com/office/powerpoint/2010/main" val="2416948033"/>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244EAC-F161-4870-AC8D-7BCF4B96866E}"/>
              </a:ext>
            </a:extLst>
          </p:cNvPr>
          <p:cNvPicPr>
            <a:picLocks noChangeAspect="1"/>
          </p:cNvPicPr>
          <p:nvPr/>
        </p:nvPicPr>
        <p:blipFill>
          <a:blip r:embed="rId2"/>
          <a:stretch>
            <a:fillRect/>
          </a:stretch>
        </p:blipFill>
        <p:spPr>
          <a:xfrm>
            <a:off x="4762527" y="3116844"/>
            <a:ext cx="7214445" cy="342935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AE47FC1-2827-4479-8752-F6CC1FCEDF67}"/>
              </a:ext>
            </a:extLst>
          </p:cNvPr>
          <p:cNvSpPr txBox="1"/>
          <p:nvPr/>
        </p:nvSpPr>
        <p:spPr>
          <a:xfrm>
            <a:off x="8182947" y="1063689"/>
            <a:ext cx="3400033"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5-Year Financial Projection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Total Expenditures by Object Code</a:t>
            </a:r>
          </a:p>
        </p:txBody>
      </p:sp>
      <p:sp>
        <p:nvSpPr>
          <p:cNvPr id="10" name="TextBox 9">
            <a:extLst>
              <a:ext uri="{FF2B5EF4-FFF2-40B4-BE49-F238E27FC236}">
                <a16:creationId xmlns:a16="http://schemas.microsoft.com/office/drawing/2014/main" id="{DAC18B95-5D17-4293-AC2E-BB0D8ABF0DE9}"/>
              </a:ext>
            </a:extLst>
          </p:cNvPr>
          <p:cNvSpPr txBox="1"/>
          <p:nvPr/>
        </p:nvSpPr>
        <p:spPr>
          <a:xfrm>
            <a:off x="867747" y="4438462"/>
            <a:ext cx="3177408"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5-Year Financial Projection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Total Revenues by Major Source</a:t>
            </a:r>
          </a:p>
        </p:txBody>
      </p:sp>
      <p:cxnSp>
        <p:nvCxnSpPr>
          <p:cNvPr id="12" name="Straight Arrow Connector 11">
            <a:extLst>
              <a:ext uri="{FF2B5EF4-FFF2-40B4-BE49-F238E27FC236}">
                <a16:creationId xmlns:a16="http://schemas.microsoft.com/office/drawing/2014/main" id="{4503E158-D675-46B3-B2AF-E93E6EB9E579}"/>
              </a:ext>
            </a:extLst>
          </p:cNvPr>
          <p:cNvCxnSpPr>
            <a:cxnSpLocks/>
          </p:cNvCxnSpPr>
          <p:nvPr/>
        </p:nvCxnSpPr>
        <p:spPr>
          <a:xfrm flipH="1">
            <a:off x="7257662" y="1402243"/>
            <a:ext cx="97971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6F8F97F-FA2E-4ABC-A3B8-7CBF8DDAE32C}"/>
              </a:ext>
            </a:extLst>
          </p:cNvPr>
          <p:cNvCxnSpPr>
            <a:cxnSpLocks/>
          </p:cNvCxnSpPr>
          <p:nvPr/>
        </p:nvCxnSpPr>
        <p:spPr>
          <a:xfrm>
            <a:off x="3721326" y="4826811"/>
            <a:ext cx="110101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DC4C6AD-F1DD-4547-9E4D-294F81C5050F}"/>
              </a:ext>
            </a:extLst>
          </p:cNvPr>
          <p:cNvPicPr>
            <a:picLocks noChangeAspect="1"/>
          </p:cNvPicPr>
          <p:nvPr/>
        </p:nvPicPr>
        <p:blipFill>
          <a:blip r:embed="rId3"/>
          <a:stretch>
            <a:fillRect/>
          </a:stretch>
        </p:blipFill>
        <p:spPr>
          <a:xfrm>
            <a:off x="276137" y="131388"/>
            <a:ext cx="6837727" cy="33109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93916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FF4484-A204-4FBF-ABAA-DBA29423A749}"/>
              </a:ext>
            </a:extLst>
          </p:cNvPr>
          <p:cNvPicPr>
            <a:picLocks noChangeAspect="1"/>
          </p:cNvPicPr>
          <p:nvPr/>
        </p:nvPicPr>
        <p:blipFill>
          <a:blip r:embed="rId2"/>
          <a:stretch>
            <a:fillRect/>
          </a:stretch>
        </p:blipFill>
        <p:spPr>
          <a:xfrm>
            <a:off x="210715" y="2075894"/>
            <a:ext cx="11770569" cy="4208519"/>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0CB6D3D-9077-4BB9-8F64-217FC25AF72D}"/>
              </a:ext>
            </a:extLst>
          </p:cNvPr>
          <p:cNvSpPr txBox="1"/>
          <p:nvPr/>
        </p:nvSpPr>
        <p:spPr>
          <a:xfrm>
            <a:off x="1930435" y="513184"/>
            <a:ext cx="833112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5-Year Financial Projection Based on Assumptions Outlined on Previous Slide</a:t>
            </a:r>
          </a:p>
        </p:txBody>
      </p:sp>
      <p:sp>
        <p:nvSpPr>
          <p:cNvPr id="8" name="Rectangle 7">
            <a:extLst>
              <a:ext uri="{FF2B5EF4-FFF2-40B4-BE49-F238E27FC236}">
                <a16:creationId xmlns:a16="http://schemas.microsoft.com/office/drawing/2014/main" id="{BD9C9F69-3947-4C57-A843-EF470620758D}"/>
              </a:ext>
            </a:extLst>
          </p:cNvPr>
          <p:cNvSpPr/>
          <p:nvPr/>
        </p:nvSpPr>
        <p:spPr>
          <a:xfrm>
            <a:off x="1126611" y="4778031"/>
            <a:ext cx="10804849" cy="2705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tar: 5 Points 8">
            <a:extLst>
              <a:ext uri="{FF2B5EF4-FFF2-40B4-BE49-F238E27FC236}">
                <a16:creationId xmlns:a16="http://schemas.microsoft.com/office/drawing/2014/main" id="{01996917-9081-45A0-8975-982A6857488D}"/>
              </a:ext>
            </a:extLst>
          </p:cNvPr>
          <p:cNvSpPr/>
          <p:nvPr/>
        </p:nvSpPr>
        <p:spPr>
          <a:xfrm>
            <a:off x="813398" y="4820018"/>
            <a:ext cx="263389" cy="186612"/>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855D9E3-936C-49AA-884D-93A82EE11C16}"/>
              </a:ext>
            </a:extLst>
          </p:cNvPr>
          <p:cNvSpPr txBox="1"/>
          <p:nvPr/>
        </p:nvSpPr>
        <p:spPr>
          <a:xfrm rot="21103397">
            <a:off x="131585" y="1752728"/>
            <a:ext cx="4062046" cy="646331"/>
          </a:xfrm>
          <a:prstGeom prst="rect">
            <a:avLst/>
          </a:prstGeom>
          <a:solidFill>
            <a:schemeClr val="bg1">
              <a:lumMod val="9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Note the Increasing Gap Between Revenues and Expenditures</a:t>
            </a:r>
          </a:p>
        </p:txBody>
      </p:sp>
      <p:cxnSp>
        <p:nvCxnSpPr>
          <p:cNvPr id="13" name="Straight Arrow Connector 12">
            <a:extLst>
              <a:ext uri="{FF2B5EF4-FFF2-40B4-BE49-F238E27FC236}">
                <a16:creationId xmlns:a16="http://schemas.microsoft.com/office/drawing/2014/main" id="{078696F8-8F12-4EE5-BA6E-6A47709B827C}"/>
              </a:ext>
            </a:extLst>
          </p:cNvPr>
          <p:cNvCxnSpPr>
            <a:cxnSpLocks/>
          </p:cNvCxnSpPr>
          <p:nvPr/>
        </p:nvCxnSpPr>
        <p:spPr>
          <a:xfrm>
            <a:off x="1076787" y="2688068"/>
            <a:ext cx="621384" cy="195857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446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6AABB-EFC2-417E-B77E-19E45F5846E8}"/>
              </a:ext>
            </a:extLst>
          </p:cNvPr>
          <p:cNvPicPr>
            <a:picLocks noChangeAspect="1"/>
          </p:cNvPicPr>
          <p:nvPr/>
        </p:nvPicPr>
        <p:blipFill>
          <a:blip r:embed="rId2"/>
          <a:stretch>
            <a:fillRect/>
          </a:stretch>
        </p:blipFill>
        <p:spPr>
          <a:xfrm>
            <a:off x="1490575" y="388690"/>
            <a:ext cx="9915525" cy="62484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AAB65784-1092-4048-9D63-D4AD21197EF9}"/>
              </a:ext>
            </a:extLst>
          </p:cNvPr>
          <p:cNvSpPr txBox="1"/>
          <p:nvPr/>
        </p:nvSpPr>
        <p:spPr>
          <a:xfrm rot="20965507">
            <a:off x="116050" y="465944"/>
            <a:ext cx="4703402" cy="738664"/>
          </a:xfrm>
          <a:prstGeom prst="rect">
            <a:avLst/>
          </a:prstGeom>
          <a:solidFill>
            <a:schemeClr val="bg2">
              <a:lumMod val="9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5-Year Financial Projection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Total Expenditures, Revenues, and Fund Balance</a:t>
            </a:r>
          </a:p>
        </p:txBody>
      </p:sp>
    </p:spTree>
    <p:extLst>
      <p:ext uri="{BB962C8B-B14F-4D97-AF65-F5344CB8AC3E}">
        <p14:creationId xmlns:p14="http://schemas.microsoft.com/office/powerpoint/2010/main" val="6213939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6BDCA6B-3C9C-4213-A0D9-30BD5F0B07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426302" cy="6858000"/>
          </a:xfrm>
          <a:custGeom>
            <a:avLst/>
            <a:gdLst>
              <a:gd name="connsiteX0" fmla="*/ 184095 w 8426302"/>
              <a:gd name="connsiteY0" fmla="*/ 6858000 h 6858000"/>
              <a:gd name="connsiteX1" fmla="*/ 8426302 w 8426302"/>
              <a:gd name="connsiteY1" fmla="*/ 6858000 h 6858000"/>
              <a:gd name="connsiteX2" fmla="*/ 8426302 w 8426302"/>
              <a:gd name="connsiteY2" fmla="*/ 0 h 6858000"/>
              <a:gd name="connsiteX3" fmla="*/ 2743435 w 8426302"/>
              <a:gd name="connsiteY3" fmla="*/ 0 h 6858000"/>
              <a:gd name="connsiteX4" fmla="*/ 2688451 w 8426302"/>
              <a:gd name="connsiteY4" fmla="*/ 37385 h 6858000"/>
              <a:gd name="connsiteX5" fmla="*/ 0 w 8426302"/>
              <a:gd name="connsiteY5" fmla="*/ 5321277 h 6858000"/>
              <a:gd name="connsiteX6" fmla="*/ 116943 w 8426302"/>
              <a:gd name="connsiteY6" fmla="*/ 65584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302" h="6858000">
                <a:moveTo>
                  <a:pt x="184095" y="6858000"/>
                </a:moveTo>
                <a:lnTo>
                  <a:pt x="8426302" y="6858000"/>
                </a:lnTo>
                <a:lnTo>
                  <a:pt x="8426302" y="0"/>
                </a:lnTo>
                <a:lnTo>
                  <a:pt x="2743435" y="0"/>
                </a:lnTo>
                <a:lnTo>
                  <a:pt x="2688451" y="37385"/>
                </a:lnTo>
                <a:cubicBezTo>
                  <a:pt x="1058888" y="1225893"/>
                  <a:pt x="0" y="3149927"/>
                  <a:pt x="0" y="5321277"/>
                </a:cubicBezTo>
                <a:cubicBezTo>
                  <a:pt x="0" y="5744268"/>
                  <a:pt x="40184" y="6157873"/>
                  <a:pt x="116943" y="6558484"/>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FDA12F62-867F-4684-B28B-E085D09DC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8174932" cy="6858000"/>
          </a:xfrm>
          <a:custGeom>
            <a:avLst/>
            <a:gdLst>
              <a:gd name="connsiteX0" fmla="*/ 190266 w 8174932"/>
              <a:gd name="connsiteY0" fmla="*/ 6858000 h 6858000"/>
              <a:gd name="connsiteX1" fmla="*/ 8174932 w 8174932"/>
              <a:gd name="connsiteY1" fmla="*/ 6858000 h 6858000"/>
              <a:gd name="connsiteX2" fmla="*/ 8174932 w 8174932"/>
              <a:gd name="connsiteY2" fmla="*/ 0 h 6858000"/>
              <a:gd name="connsiteX3" fmla="*/ 2944847 w 8174932"/>
              <a:gd name="connsiteY3" fmla="*/ 0 h 6858000"/>
              <a:gd name="connsiteX4" fmla="*/ 2646373 w 8174932"/>
              <a:gd name="connsiteY4" fmla="*/ 196447 h 6858000"/>
              <a:gd name="connsiteX5" fmla="*/ 0 w 8174932"/>
              <a:gd name="connsiteY5" fmla="*/ 5321277 h 6858000"/>
              <a:gd name="connsiteX6" fmla="*/ 112445 w 8174932"/>
              <a:gd name="connsiteY6" fmla="*/ 6510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4932" h="6858000">
                <a:moveTo>
                  <a:pt x="190266" y="6858000"/>
                </a:moveTo>
                <a:lnTo>
                  <a:pt x="8174932" y="6858000"/>
                </a:lnTo>
                <a:lnTo>
                  <a:pt x="8174932" y="0"/>
                </a:lnTo>
                <a:lnTo>
                  <a:pt x="2944847" y="0"/>
                </a:lnTo>
                <a:lnTo>
                  <a:pt x="2646373" y="196447"/>
                </a:lnTo>
                <a:cubicBezTo>
                  <a:pt x="1044779" y="1335395"/>
                  <a:pt x="0" y="3206327"/>
                  <a:pt x="0" y="5321277"/>
                </a:cubicBezTo>
                <a:cubicBezTo>
                  <a:pt x="0" y="5727999"/>
                  <a:pt x="38639" y="6125696"/>
                  <a:pt x="112445" y="6510898"/>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9F7EDCA-1B3A-4572-B785-16619D8F8109}"/>
              </a:ext>
            </a:extLst>
          </p:cNvPr>
          <p:cNvSpPr>
            <a:spLocks noGrp="1"/>
          </p:cNvSpPr>
          <p:nvPr>
            <p:ph type="title"/>
          </p:nvPr>
        </p:nvSpPr>
        <p:spPr>
          <a:xfrm>
            <a:off x="804672" y="234110"/>
            <a:ext cx="5936370" cy="3466213"/>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7.  Next Steps</a:t>
            </a:r>
          </a:p>
        </p:txBody>
      </p:sp>
    </p:spTree>
    <p:extLst>
      <p:ext uri="{BB962C8B-B14F-4D97-AF65-F5344CB8AC3E}">
        <p14:creationId xmlns:p14="http://schemas.microsoft.com/office/powerpoint/2010/main" val="2496894400"/>
      </p:ext>
    </p:extLst>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A3C06-05A4-4FF3-9094-261CDB1BBF0B}"/>
              </a:ext>
            </a:extLst>
          </p:cNvPr>
          <p:cNvSpPr>
            <a:spLocks noGrp="1"/>
          </p:cNvSpPr>
          <p:nvPr>
            <p:ph type="title"/>
          </p:nvPr>
        </p:nvSpPr>
        <p:spPr>
          <a:xfrm>
            <a:off x="804673" y="1445494"/>
            <a:ext cx="3616856" cy="4376572"/>
          </a:xfrm>
        </p:spPr>
        <p:txBody>
          <a:bodyPr anchor="ctr">
            <a:normAutofit/>
          </a:bodyPr>
          <a:lstStyle/>
          <a:p>
            <a:pPr algn="ctr"/>
            <a:r>
              <a:rPr lang="en-US" dirty="0"/>
              <a:t>Next Steps</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EF2E783-475B-4E48-96CB-591435828AE6}"/>
              </a:ext>
            </a:extLst>
          </p:cNvPr>
          <p:cNvSpPr>
            <a:spLocks noGrp="1"/>
          </p:cNvSpPr>
          <p:nvPr>
            <p:ph idx="1"/>
          </p:nvPr>
        </p:nvSpPr>
        <p:spPr>
          <a:xfrm>
            <a:off x="6096000" y="1399032"/>
            <a:ext cx="5875176" cy="4471416"/>
          </a:xfrm>
        </p:spPr>
        <p:txBody>
          <a:bodyPr anchor="ctr">
            <a:normAutofit/>
          </a:bodyPr>
          <a:lstStyle/>
          <a:p>
            <a:r>
              <a:rPr lang="en-US" sz="2200" dirty="0">
                <a:solidFill>
                  <a:schemeClr val="bg1"/>
                </a:solidFill>
              </a:rPr>
              <a:t>Continue to Monitor State and Federal Funding Developments</a:t>
            </a:r>
          </a:p>
          <a:p>
            <a:r>
              <a:rPr lang="en-US" sz="2200" dirty="0">
                <a:solidFill>
                  <a:schemeClr val="bg1"/>
                </a:solidFill>
              </a:rPr>
              <a:t>Continue to Monitor Current Year End Projection </a:t>
            </a:r>
          </a:p>
          <a:p>
            <a:r>
              <a:rPr lang="en-US" sz="2200" dirty="0">
                <a:solidFill>
                  <a:schemeClr val="bg1"/>
                </a:solidFill>
              </a:rPr>
              <a:t>Review Staffing Projections</a:t>
            </a:r>
          </a:p>
          <a:p>
            <a:r>
              <a:rPr lang="en-US" sz="2200" dirty="0">
                <a:solidFill>
                  <a:schemeClr val="bg1"/>
                </a:solidFill>
              </a:rPr>
              <a:t>Continue to Monitor Enrollment Changes</a:t>
            </a:r>
          </a:p>
          <a:p>
            <a:r>
              <a:rPr lang="en-US" sz="2200" dirty="0">
                <a:solidFill>
                  <a:schemeClr val="bg1"/>
                </a:solidFill>
              </a:rPr>
              <a:t>Present Budget For Final Approval June 6, 2022</a:t>
            </a:r>
          </a:p>
        </p:txBody>
      </p:sp>
    </p:spTree>
    <p:extLst>
      <p:ext uri="{BB962C8B-B14F-4D97-AF65-F5344CB8AC3E}">
        <p14:creationId xmlns:p14="http://schemas.microsoft.com/office/powerpoint/2010/main" val="2520034933"/>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3C3E96-0C16-4AB8-B590-5374360D9F4A}"/>
              </a:ext>
            </a:extLst>
          </p:cNvPr>
          <p:cNvSpPr>
            <a:spLocks noGrp="1"/>
          </p:cNvSpPr>
          <p:nvPr>
            <p:ph type="dt" sz="half" idx="10"/>
          </p:nvPr>
        </p:nvSpPr>
        <p:spPr/>
        <p:txBody>
          <a:bodyPr/>
          <a:lstStyle/>
          <a:p>
            <a:fld id="{42E48F71-93A9-2740-B990-F8C6421BB6CC}" type="datetime4">
              <a:rPr lang="en-US" smtClean="0"/>
              <a:t>March 2, 2022</a:t>
            </a:fld>
            <a:endParaRPr lang="en-US"/>
          </a:p>
        </p:txBody>
      </p:sp>
      <p:sp>
        <p:nvSpPr>
          <p:cNvPr id="3" name="Footer Placeholder 2">
            <a:extLst>
              <a:ext uri="{FF2B5EF4-FFF2-40B4-BE49-F238E27FC236}">
                <a16:creationId xmlns:a16="http://schemas.microsoft.com/office/drawing/2014/main" id="{E402CE11-42A1-4A52-AB9A-EA7DB342C0D4}"/>
              </a:ext>
            </a:extLst>
          </p:cNvPr>
          <p:cNvSpPr>
            <a:spLocks noGrp="1"/>
          </p:cNvSpPr>
          <p:nvPr>
            <p:ph type="ftr" sz="quarter" idx="11"/>
          </p:nvPr>
        </p:nvSpPr>
        <p:spPr/>
        <p:txBody>
          <a:bodyPr/>
          <a:lstStyle/>
          <a:p>
            <a:r>
              <a:rPr lang="en-US"/>
              <a:t>©2021 Frontline Education Confidential &amp; Proprietary</a:t>
            </a:r>
          </a:p>
        </p:txBody>
      </p:sp>
      <p:sp>
        <p:nvSpPr>
          <p:cNvPr id="4" name="Title 3">
            <a:extLst>
              <a:ext uri="{FF2B5EF4-FFF2-40B4-BE49-F238E27FC236}">
                <a16:creationId xmlns:a16="http://schemas.microsoft.com/office/drawing/2014/main" id="{45BBA26E-9224-4179-B96E-662A39B7B59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88F0D996-3170-4CE0-91F6-AA28E372CA34}"/>
              </a:ext>
            </a:extLst>
          </p:cNvPr>
          <p:cNvSpPr>
            <a:spLocks noGrp="1"/>
          </p:cNvSpPr>
          <p:nvPr>
            <p:ph type="body" sz="quarter" idx="13"/>
          </p:nvPr>
        </p:nvSpPr>
        <p:spPr/>
        <p:txBody>
          <a:bodyPr/>
          <a:lstStyle/>
          <a:p>
            <a:r>
              <a:rPr lang="en-US" dirty="0"/>
              <a:t>Contact Us</a:t>
            </a:r>
          </a:p>
        </p:txBody>
      </p:sp>
      <p:sp>
        <p:nvSpPr>
          <p:cNvPr id="6" name="Text Placeholder 5">
            <a:extLst>
              <a:ext uri="{FF2B5EF4-FFF2-40B4-BE49-F238E27FC236}">
                <a16:creationId xmlns:a16="http://schemas.microsoft.com/office/drawing/2014/main" id="{A24D7E84-D9B8-41A3-91CD-511A8B489F4C}"/>
              </a:ext>
            </a:extLst>
          </p:cNvPr>
          <p:cNvSpPr>
            <a:spLocks noGrp="1"/>
          </p:cNvSpPr>
          <p:nvPr>
            <p:ph type="body" sz="quarter" idx="14"/>
          </p:nvPr>
        </p:nvSpPr>
        <p:spPr/>
        <p:txBody>
          <a:bodyPr/>
          <a:lstStyle/>
          <a:p>
            <a:r>
              <a:rPr lang="en-US" dirty="0"/>
              <a:t>webinars@frontlineed.com</a:t>
            </a:r>
          </a:p>
        </p:txBody>
      </p:sp>
      <p:sp>
        <p:nvSpPr>
          <p:cNvPr id="7" name="Text Placeholder 6">
            <a:extLst>
              <a:ext uri="{FF2B5EF4-FFF2-40B4-BE49-F238E27FC236}">
                <a16:creationId xmlns:a16="http://schemas.microsoft.com/office/drawing/2014/main" id="{EFD243B4-6199-4E50-9EA7-AFB813D3B2A5}"/>
              </a:ext>
            </a:extLst>
          </p:cNvPr>
          <p:cNvSpPr>
            <a:spLocks noGrp="1"/>
          </p:cNvSpPr>
          <p:nvPr>
            <p:ph type="body" sz="quarter" idx="15"/>
          </p:nvPr>
        </p:nvSpPr>
        <p:spPr/>
        <p:txBody>
          <a:bodyPr/>
          <a:lstStyle/>
          <a:p>
            <a:r>
              <a:rPr lang="en-US" dirty="0"/>
              <a:t>Visit Us</a:t>
            </a:r>
          </a:p>
        </p:txBody>
      </p:sp>
      <p:sp>
        <p:nvSpPr>
          <p:cNvPr id="8" name="Text Placeholder 7">
            <a:extLst>
              <a:ext uri="{FF2B5EF4-FFF2-40B4-BE49-F238E27FC236}">
                <a16:creationId xmlns:a16="http://schemas.microsoft.com/office/drawing/2014/main" id="{5C6C16E0-D3DB-4363-827F-2060E6041ABA}"/>
              </a:ext>
            </a:extLst>
          </p:cNvPr>
          <p:cNvSpPr>
            <a:spLocks noGrp="1"/>
          </p:cNvSpPr>
          <p:nvPr>
            <p:ph type="body" sz="quarter" idx="16"/>
          </p:nvPr>
        </p:nvSpPr>
        <p:spPr>
          <a:xfrm>
            <a:off x="6096000" y="2549088"/>
            <a:ext cx="5334001" cy="381000"/>
          </a:xfrm>
        </p:spPr>
        <p:txBody>
          <a:bodyPr/>
          <a:lstStyle/>
          <a:p>
            <a:r>
              <a:rPr lang="en-US" dirty="0"/>
              <a:t>https://www.frontlineeducation.com/</a:t>
            </a:r>
          </a:p>
        </p:txBody>
      </p:sp>
      <p:sp>
        <p:nvSpPr>
          <p:cNvPr id="9" name="TextBox 8">
            <a:extLst>
              <a:ext uri="{FF2B5EF4-FFF2-40B4-BE49-F238E27FC236}">
                <a16:creationId xmlns:a16="http://schemas.microsoft.com/office/drawing/2014/main" id="{55076761-D172-4899-BA37-94C822668315}"/>
              </a:ext>
            </a:extLst>
          </p:cNvPr>
          <p:cNvSpPr txBox="1"/>
          <p:nvPr/>
        </p:nvSpPr>
        <p:spPr>
          <a:xfrm>
            <a:off x="2449585" y="3884103"/>
            <a:ext cx="7578165" cy="1477328"/>
          </a:xfrm>
          <a:prstGeom prst="rect">
            <a:avLst/>
          </a:prstGeom>
          <a:noFill/>
        </p:spPr>
        <p:txBody>
          <a:bodyPr wrap="none" rtlCol="0">
            <a:spAutoFit/>
          </a:bodyPr>
          <a:lstStyle/>
          <a:p>
            <a:r>
              <a:rPr lang="en-US" dirty="0"/>
              <a:t>Sam Kirk, Director of Finance and Operations for Armstrong School District (PA)</a:t>
            </a:r>
          </a:p>
          <a:p>
            <a:r>
              <a:rPr lang="en-US" dirty="0"/>
              <a:t>skirk@asd.k12.pa.us</a:t>
            </a:r>
          </a:p>
          <a:p>
            <a:endParaRPr lang="en-US" dirty="0"/>
          </a:p>
          <a:p>
            <a:r>
              <a:rPr lang="en-US" dirty="0"/>
              <a:t>Stan Wisler, Strategic Account Advisor for Frontline Education</a:t>
            </a:r>
          </a:p>
          <a:p>
            <a:r>
              <a:rPr lang="en-US" dirty="0"/>
              <a:t>swisler@frontlineed.com</a:t>
            </a:r>
          </a:p>
        </p:txBody>
      </p:sp>
    </p:spTree>
    <p:extLst>
      <p:ext uri="{BB962C8B-B14F-4D97-AF65-F5344CB8AC3E}">
        <p14:creationId xmlns:p14="http://schemas.microsoft.com/office/powerpoint/2010/main" val="22563561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28973-153D-B542-97D5-7FFCE25A7151}" type="datetime4">
              <a:rPr lang="en-US" smtClean="0"/>
              <a:t>March 2, 2022</a:t>
            </a:fld>
            <a:endParaRPr lang="en-US"/>
          </a:p>
        </p:txBody>
      </p:sp>
      <p:sp>
        <p:nvSpPr>
          <p:cNvPr id="3" name="Footer Placeholder 2"/>
          <p:cNvSpPr>
            <a:spLocks noGrp="1"/>
          </p:cNvSpPr>
          <p:nvPr>
            <p:ph type="ftr" sz="quarter" idx="11"/>
          </p:nvPr>
        </p:nvSpPr>
        <p:spPr/>
        <p:txBody>
          <a:bodyPr/>
          <a:lstStyle/>
          <a:p>
            <a:r>
              <a:rPr lang="en-US"/>
              <a:t>©2021 Frontline Education Confidential &amp; Proprietary</a:t>
            </a:r>
          </a:p>
        </p:txBody>
      </p:sp>
    </p:spTree>
    <p:extLst>
      <p:ext uri="{BB962C8B-B14F-4D97-AF65-F5344CB8AC3E}">
        <p14:creationId xmlns:p14="http://schemas.microsoft.com/office/powerpoint/2010/main" val="1380048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A3B3A6-921F-471F-8570-20F8FD483F87}"/>
              </a:ext>
            </a:extLst>
          </p:cNvPr>
          <p:cNvSpPr>
            <a:spLocks noGrp="1"/>
          </p:cNvSpPr>
          <p:nvPr>
            <p:ph idx="1"/>
          </p:nvPr>
        </p:nvSpPr>
        <p:spPr/>
        <p:txBody>
          <a:bodyPr/>
          <a:lstStyle/>
          <a:p>
            <a:pPr marL="0" indent="0" algn="ctr">
              <a:buNone/>
            </a:pPr>
            <a:r>
              <a:rPr lang="en-US" sz="5400" dirty="0"/>
              <a:t>Effectively Communicating Your District’s Financial and Operational Information</a:t>
            </a:r>
          </a:p>
        </p:txBody>
      </p:sp>
      <p:sp>
        <p:nvSpPr>
          <p:cNvPr id="3" name="Date Placeholder 2">
            <a:extLst>
              <a:ext uri="{FF2B5EF4-FFF2-40B4-BE49-F238E27FC236}">
                <a16:creationId xmlns:a16="http://schemas.microsoft.com/office/drawing/2014/main" id="{4D54476F-0984-40DB-976C-7B15D0EB70E6}"/>
              </a:ext>
            </a:extLst>
          </p:cNvPr>
          <p:cNvSpPr>
            <a:spLocks noGrp="1"/>
          </p:cNvSpPr>
          <p:nvPr>
            <p:ph type="dt" sz="half" idx="10"/>
          </p:nvPr>
        </p:nvSpPr>
        <p:spPr/>
        <p:txBody>
          <a:bodyPr/>
          <a:lstStyle/>
          <a:p>
            <a:fld id="{52B3B4F5-0DD1-084E-A088-3F0FB15FF1B9}" type="datetime4">
              <a:rPr lang="en-US" smtClean="0"/>
              <a:t>March 2, 2022</a:t>
            </a:fld>
            <a:endParaRPr lang="en-US"/>
          </a:p>
        </p:txBody>
      </p:sp>
      <p:sp>
        <p:nvSpPr>
          <p:cNvPr id="4" name="Footer Placeholder 3">
            <a:extLst>
              <a:ext uri="{FF2B5EF4-FFF2-40B4-BE49-F238E27FC236}">
                <a16:creationId xmlns:a16="http://schemas.microsoft.com/office/drawing/2014/main" id="{B214F751-BF11-4FBE-802D-0D68DC0111B9}"/>
              </a:ext>
            </a:extLst>
          </p:cNvPr>
          <p:cNvSpPr>
            <a:spLocks noGrp="1"/>
          </p:cNvSpPr>
          <p:nvPr>
            <p:ph type="ftr" sz="quarter" idx="11"/>
          </p:nvPr>
        </p:nvSpPr>
        <p:spPr/>
        <p:txBody>
          <a:bodyPr/>
          <a:lstStyle/>
          <a:p>
            <a:r>
              <a:rPr lang="en-US"/>
              <a:t>©2021 Frontline Education Confidential &amp; Proprietary</a:t>
            </a:r>
          </a:p>
        </p:txBody>
      </p:sp>
      <p:sp>
        <p:nvSpPr>
          <p:cNvPr id="5" name="Title 4">
            <a:extLst>
              <a:ext uri="{FF2B5EF4-FFF2-40B4-BE49-F238E27FC236}">
                <a16:creationId xmlns:a16="http://schemas.microsoft.com/office/drawing/2014/main" id="{6EA9ACCC-7276-493B-8CAF-66816C1FADD1}"/>
              </a:ext>
            </a:extLst>
          </p:cNvPr>
          <p:cNvSpPr>
            <a:spLocks noGrp="1"/>
          </p:cNvSpPr>
          <p:nvPr>
            <p:ph type="title"/>
          </p:nvPr>
        </p:nvSpPr>
        <p:spPr>
          <a:xfrm>
            <a:off x="731519" y="480218"/>
            <a:ext cx="8300514" cy="1325563"/>
          </a:xfrm>
        </p:spPr>
        <p:txBody>
          <a:bodyPr/>
          <a:lstStyle/>
          <a:p>
            <a:r>
              <a:rPr lang="en-US" sz="4000" dirty="0"/>
              <a:t>More Important Now than Ever Before</a:t>
            </a:r>
          </a:p>
        </p:txBody>
      </p:sp>
    </p:spTree>
    <p:extLst>
      <p:ext uri="{BB962C8B-B14F-4D97-AF65-F5344CB8AC3E}">
        <p14:creationId xmlns:p14="http://schemas.microsoft.com/office/powerpoint/2010/main" val="3828862885"/>
      </p:ext>
    </p:extLst>
  </p:cSld>
  <p:clrMapOvr>
    <a:masterClrMapping/>
  </p:clrMapOvr>
</p:sld>
</file>

<file path=ppt/theme/theme1.xml><?xml version="1.0" encoding="utf-8"?>
<a:theme xmlns:a="http://schemas.openxmlformats.org/drawingml/2006/main" name="Office Theme">
  <a:themeElements>
    <a:clrScheme name="Frontline Education">
      <a:dk1>
        <a:srgbClr val="2E4D58"/>
      </a:dk1>
      <a:lt1>
        <a:srgbClr val="FFFFFF"/>
      </a:lt1>
      <a:dk2>
        <a:srgbClr val="7A4183"/>
      </a:dk2>
      <a:lt2>
        <a:srgbClr val="6ECEB2"/>
      </a:lt2>
      <a:accent1>
        <a:srgbClr val="E56A54"/>
      </a:accent1>
      <a:accent2>
        <a:srgbClr val="D0D3D4"/>
      </a:accent2>
      <a:accent3>
        <a:srgbClr val="A2AAAD"/>
      </a:accent3>
      <a:accent4>
        <a:srgbClr val="3F2A56"/>
      </a:accent4>
      <a:accent5>
        <a:srgbClr val="4EC3E0"/>
      </a:accent5>
      <a:accent6>
        <a:srgbClr val="F3DD6D"/>
      </a:accent6>
      <a:hlink>
        <a:srgbClr val="6ECEB2"/>
      </a:hlink>
      <a:folHlink>
        <a:srgbClr val="A2AAA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ntline_Analytics_PPT-FINAL" id="{0B12E0F7-36A0-FE43-8764-ABCA33AF250E}" vid="{1BD09F55-46B4-784A-9E78-839C32BD6D4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4F018BA9BC47478B9CD7A5D94BFA1E" ma:contentTypeVersion="10" ma:contentTypeDescription="Create a new document." ma:contentTypeScope="" ma:versionID="e283f4cadf42b78283b97257b210c335">
  <xsd:schema xmlns:xsd="http://www.w3.org/2001/XMLSchema" xmlns:xs="http://www.w3.org/2001/XMLSchema" xmlns:p="http://schemas.microsoft.com/office/2006/metadata/properties" xmlns:ns1="http://schemas.microsoft.com/sharepoint/v3" xmlns:ns2="eccd0dcd-783a-45e5-b09f-9af4c866040d" xmlns:ns3="d56204e0-4cc4-417a-bc95-87dd688b7851" targetNamespace="http://schemas.microsoft.com/office/2006/metadata/properties" ma:root="true" ma:fieldsID="041aa4df9a61911cb5c5d79c5480ef70" ns1:_="" ns2:_="" ns3:_="">
    <xsd:import namespace="http://schemas.microsoft.com/sharepoint/v3"/>
    <xsd:import namespace="eccd0dcd-783a-45e5-b09f-9af4c866040d"/>
    <xsd:import namespace="d56204e0-4cc4-417a-bc95-87dd688b7851"/>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description="" ma:hidden="true" ma:internalName="_ip_UnifiedCompliancePolicyProperties">
      <xsd:simpleType>
        <xsd:restriction base="dms:Note"/>
      </xsd:simpleType>
    </xsd:element>
    <xsd:element name="_ip_UnifiedCompliancePolicyUIAction" ma:index="11"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cd0dcd-783a-45e5-b09f-9af4c86604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6204e0-4cc4-417a-bc95-87dd688b7851"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A35C799C-5D8A-4A5D-9ACE-0AE5D67AB432}">
  <ds:schemaRefs>
    <ds:schemaRef ds:uri="http://schemas.microsoft.com/sharepoint/v3/contenttype/forms"/>
  </ds:schemaRefs>
</ds:datastoreItem>
</file>

<file path=customXml/itemProps2.xml><?xml version="1.0" encoding="utf-8"?>
<ds:datastoreItem xmlns:ds="http://schemas.openxmlformats.org/officeDocument/2006/customXml" ds:itemID="{E2A3339A-3180-4E94-81B2-52F0037C1C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ccd0dcd-783a-45e5-b09f-9af4c866040d"/>
    <ds:schemaRef ds:uri="d56204e0-4cc4-417a-bc95-87dd688b78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87A155-141E-4FA3-9F8A-82E46BDC08C2}">
  <ds:schemaRefs>
    <ds:schemaRef ds:uri="d56204e0-4cc4-417a-bc95-87dd688b7851"/>
    <ds:schemaRef ds:uri="http://purl.org/dc/terms/"/>
    <ds:schemaRef ds:uri="http://www.w3.org/XML/1998/namespace"/>
    <ds:schemaRef ds:uri="http://purl.org/dc/dcmitype/"/>
    <ds:schemaRef ds:uri="eccd0dcd-783a-45e5-b09f-9af4c866040d"/>
    <ds:schemaRef ds:uri="http://schemas.microsoft.com/office/infopath/2007/PartnerControls"/>
    <ds:schemaRef ds:uri="http://schemas.openxmlformats.org/package/2006/metadata/core-properties"/>
    <ds:schemaRef ds:uri="http://schemas.microsoft.com/office/2006/documentManagement/types"/>
    <ds:schemaRef ds:uri="http://schemas.microsoft.com/sharepoint/v3"/>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1852</TotalTime>
  <Words>2042</Words>
  <Application>Microsoft Office PowerPoint</Application>
  <PresentationFormat>Widescreen</PresentationFormat>
  <Paragraphs>413</Paragraphs>
  <Slides>89</Slides>
  <Notes>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89</vt:i4>
      </vt:variant>
    </vt:vector>
  </HeadingPairs>
  <TitlesOfParts>
    <vt:vector size="101" baseType="lpstr">
      <vt:lpstr>Arial</vt:lpstr>
      <vt:lpstr>Calibri</vt:lpstr>
      <vt:lpstr>Calibri Light</vt:lpstr>
      <vt:lpstr>Karbon Slab Stencil Bold</vt:lpstr>
      <vt:lpstr>Karbon Slab Stencil Regular</vt:lpstr>
      <vt:lpstr>Lato</vt:lpstr>
      <vt:lpstr>Lato Black</vt:lpstr>
      <vt:lpstr>Lato Light</vt:lpstr>
      <vt:lpstr>Lato Medium</vt:lpstr>
      <vt:lpstr>Wingdings</vt:lpstr>
      <vt:lpstr>Office Theme</vt:lpstr>
      <vt:lpstr>1_Office Theme</vt:lpstr>
      <vt:lpstr>A Winning Model For Your Budget Presentation</vt:lpstr>
      <vt:lpstr>PowerPoint Presentation</vt:lpstr>
      <vt:lpstr>“Excellence is not a destination; it is a continuous journey that never ends.”</vt:lpstr>
      <vt:lpstr>PowerPoint Presentation</vt:lpstr>
      <vt:lpstr>Why Now?</vt:lpstr>
      <vt:lpstr>A NEW ERA . . . . . .</vt:lpstr>
      <vt:lpstr>Things You Don’t Want to Hear</vt:lpstr>
      <vt:lpstr>Eight (8) K-12 Trends to Watch in 2022*</vt:lpstr>
      <vt:lpstr>More Important Now than Ever Before</vt:lpstr>
      <vt:lpstr>A FRESH APPROACH</vt:lpstr>
      <vt:lpstr>Six Critical Elements</vt:lpstr>
      <vt:lpstr>Consider the BUD in Budget</vt:lpstr>
      <vt:lpstr>BALANCED</vt:lpstr>
      <vt:lpstr>BELIEVABLE</vt:lpstr>
      <vt:lpstr>UNDERSTANDABLE</vt:lpstr>
      <vt:lpstr>UNIQUE</vt:lpstr>
      <vt:lpstr>DELIBERATE</vt:lpstr>
      <vt:lpstr>DYNAMIC</vt:lpstr>
      <vt:lpstr>TELLING THE STORY</vt:lpstr>
      <vt:lpstr>A Good Story</vt:lpstr>
      <vt:lpstr>Presentation Flow</vt:lpstr>
      <vt:lpstr>A FEW MORE TIPS</vt:lpstr>
      <vt:lpstr>Implementing These Concepts</vt:lpstr>
      <vt:lpstr>Sam Kirk, PCSBA Armstrong School District, PA</vt:lpstr>
      <vt:lpstr>Armstrong School District Information</vt:lpstr>
      <vt:lpstr>2022-23 Proposed Budget and Financial Overview</vt:lpstr>
      <vt:lpstr>Information Flow</vt:lpstr>
      <vt:lpstr>1.  Recap of Prior Year (2020-21)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Current Year – End of Year Projections (2021-22)</vt:lpstr>
      <vt:lpstr>PowerPoint Presentation</vt:lpstr>
      <vt:lpstr>PowerPoint Presentation</vt:lpstr>
      <vt:lpstr>3.  Proposed Budget – Summary (2022-23)</vt:lpstr>
      <vt:lpstr>2022-23 Budget Goals</vt:lpstr>
      <vt:lpstr>PowerPoint Presentation</vt:lpstr>
      <vt:lpstr>PowerPoint Presentation</vt:lpstr>
      <vt:lpstr>4.  Proposed Budget – Expenditures</vt:lpstr>
      <vt:lpstr>PowerPoint Presentation</vt:lpstr>
      <vt:lpstr>PowerPoint Presentation</vt:lpstr>
      <vt:lpstr>PowerPoint Presentation</vt:lpstr>
      <vt:lpstr>PowerPoint Presentation</vt:lpstr>
      <vt:lpstr>2022-23 Budgeted Expenditures Impacted By:</vt:lpstr>
      <vt:lpstr>Enrollment and District Demographics</vt:lpstr>
      <vt:lpstr>PowerPoint Presentation</vt:lpstr>
      <vt:lpstr>PowerPoint Presentation</vt:lpstr>
      <vt:lpstr>PowerPoint Presentation</vt:lpstr>
      <vt:lpstr>Addressing Staffing Concerns</vt:lpstr>
      <vt:lpstr>PowerPoint Presentation</vt:lpstr>
      <vt:lpstr>PowerPoint Presentation</vt:lpstr>
      <vt:lpstr>PowerPoint Presentation</vt:lpstr>
      <vt:lpstr>PowerPoint Presentation</vt:lpstr>
      <vt:lpstr>Major Cost Drivers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Proposed Budget - Revenues</vt:lpstr>
      <vt:lpstr>PowerPoint Presentation</vt:lpstr>
      <vt:lpstr>PowerPoint Presentation</vt:lpstr>
      <vt:lpstr>PowerPoint Presentation</vt:lpstr>
      <vt:lpstr>PowerPoint Presentation</vt:lpstr>
      <vt:lpstr>PowerPoint Presentation</vt:lpstr>
      <vt:lpstr>PowerPoint Presentation</vt:lpstr>
      <vt:lpstr>2022-23 Budgeted Revenues Impacted By:</vt:lpstr>
      <vt:lpstr>PowerPoint Presentation</vt:lpstr>
      <vt:lpstr>PowerPoint Presentation</vt:lpstr>
      <vt:lpstr>PowerPoint Presentation</vt:lpstr>
      <vt:lpstr>PowerPoint Presentation</vt:lpstr>
      <vt:lpstr>6.  Five-Year Financial Projections</vt:lpstr>
      <vt:lpstr>Five Year Plan Assumptions</vt:lpstr>
      <vt:lpstr>PowerPoint Presentation</vt:lpstr>
      <vt:lpstr>PowerPoint Presentation</vt:lpstr>
      <vt:lpstr>PowerPoint Presentation</vt:lpstr>
      <vt:lpstr>7.  Next Steps</vt:lpstr>
      <vt:lpstr>Next Steps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Travis Zander</dc:creator>
  <cp:lastModifiedBy>Brooke Falbo</cp:lastModifiedBy>
  <cp:revision>19</cp:revision>
  <cp:lastPrinted>2022-02-22T01:28:49Z</cp:lastPrinted>
  <dcterms:created xsi:type="dcterms:W3CDTF">2022-02-10T18:03:22Z</dcterms:created>
  <dcterms:modified xsi:type="dcterms:W3CDTF">2022-03-02T13:41:20Z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0x010100234F018BA9BC47478B9CD7A5D94BFA1E</vt:lpwstr>
  </property>
</Properties>
</file>