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6" r:id="rId6"/>
    <p:sldId id="3231" r:id="rId7"/>
    <p:sldId id="3230" r:id="rId8"/>
    <p:sldId id="3233" r:id="rId9"/>
    <p:sldId id="2975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4082"/>
    <a:srgbClr val="402B56"/>
    <a:srgbClr val="7E4082"/>
    <a:srgbClr val="5C6670"/>
    <a:srgbClr val="A4A9AD"/>
    <a:srgbClr val="7C4182"/>
    <a:srgbClr val="E87722"/>
    <a:srgbClr val="932092"/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599E8-78B4-32DD-AD61-5E449133B935}" v="20" dt="2022-02-10T18:28:43.639"/>
    <p1510:client id="{7A33A013-95C7-42CC-AC3A-BA03AF16EA45}" v="23" dt="2022-02-03T17:59:34.721"/>
    <p1510:client id="{7A91196F-7DA3-45F6-851C-8677BC92A76A}" v="1" dt="2022-02-14T20:34:07.619"/>
    <p1510:client id="{7B7C6D37-A2BA-2B0C-1988-39A08C1EDDF5}" v="349" dt="2022-02-09T21:39:09.169"/>
    <p1510:client id="{A1FB031E-FF98-ABA1-D55E-B5590C97BFB8}" v="49" dt="2022-02-10T17:23:35.683"/>
    <p1510:client id="{EEC96F47-25C9-6DCC-F841-8EB528F63739}" v="17" dt="2022-02-10T17:08:48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EE0E2-037E-4376-81AB-E7AF204C39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1035A-59BC-4F7A-9F1A-6A60FB3F06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607D3-A750-466B-88F4-90B3FEABE52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5C5C7-2F35-4A98-91F6-E03770ACA1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85616-9AB7-4795-9C90-88C1146DC2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125FB-19B9-44BA-B072-99616702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6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CFD9A-A1B6-1045-822B-EB74DCF910E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2C360-33FE-7941-B564-F41328E2B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2C360-33FE-7941-B564-F41328E2B2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20" indent="-172720"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What are seeing in the field with our current users? </a:t>
            </a:r>
          </a:p>
          <a:p>
            <a:pPr marL="172720" indent="-172720"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How do we see districts using analytics?</a:t>
            </a:r>
            <a:endParaRPr lang="en-US" dirty="0">
              <a:cs typeface="Calibri"/>
            </a:endParaRPr>
          </a:p>
          <a:p>
            <a:pPr marL="629920" lvl="1" indent="-172720"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Attendance</a:t>
            </a:r>
            <a:endParaRPr lang="en-US" dirty="0">
              <a:cs typeface="Calibri"/>
            </a:endParaRPr>
          </a:p>
          <a:p>
            <a:pPr marL="629920" lvl="1" indent="-172720"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Discipline</a:t>
            </a:r>
            <a:endParaRPr lang="en-US" dirty="0">
              <a:cs typeface="Calibri"/>
            </a:endParaRPr>
          </a:p>
          <a:p>
            <a:pPr marL="629920" lvl="1" indent="-172720"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Course Grades</a:t>
            </a:r>
            <a:endParaRPr lang="en-US" dirty="0">
              <a:cs typeface="Calibri"/>
            </a:endParaRPr>
          </a:p>
          <a:p>
            <a:pPr marL="172720" indent="-172720"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Benchmarking across school buildings, grades, and student groups</a:t>
            </a:r>
            <a:endParaRPr lang="en-US" dirty="0">
              <a:cs typeface="Calibri"/>
            </a:endParaRPr>
          </a:p>
          <a:p>
            <a:pPr marL="629920" lvl="1" indent="-172720"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NWEA Map</a:t>
            </a:r>
            <a:endParaRPr lang="en-US" dirty="0">
              <a:cs typeface="Calibri"/>
            </a:endParaRPr>
          </a:p>
          <a:p>
            <a:pPr marL="629920" lvl="1" indent="-172720"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I-Ready</a:t>
            </a:r>
            <a:endParaRPr lang="en-US" dirty="0">
              <a:cs typeface="Calibri"/>
            </a:endParaRPr>
          </a:p>
          <a:p>
            <a:pPr marL="172720" indent="-172720">
              <a:spcAft>
                <a:spcPts val="600"/>
              </a:spcAft>
              <a:buFont typeface="Arial,Sans-Serif"/>
              <a:buChar char="•"/>
            </a:pPr>
            <a:r>
              <a:rPr lang="en-US" dirty="0" err="1"/>
              <a:t>Whats</a:t>
            </a:r>
            <a:r>
              <a:rPr lang="en-US" dirty="0"/>
              <a:t> the communication to the School Board right now? </a:t>
            </a:r>
            <a:endParaRPr lang="en-US" dirty="0">
              <a:cs typeface="Calibri"/>
            </a:endParaRPr>
          </a:p>
          <a:p>
            <a:pPr marL="172720" indent="-172720"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College and Career Readiness</a:t>
            </a:r>
            <a:endParaRPr lang="en-US" dirty="0">
              <a:cs typeface="Calibri"/>
            </a:endParaRPr>
          </a:p>
          <a:p>
            <a:pPr marL="172720" indent="-172720">
              <a:spcAft>
                <a:spcPts val="600"/>
              </a:spcAft>
              <a:buFont typeface="Arial,Sans-Serif"/>
              <a:buChar char="•"/>
            </a:pPr>
            <a:r>
              <a:rPr lang="en-US" dirty="0" err="1"/>
              <a:t>Whats</a:t>
            </a:r>
            <a:r>
              <a:rPr lang="en-US" dirty="0"/>
              <a:t> the second half of the year beginning to look like and looking toward the end of the year? </a:t>
            </a:r>
            <a:endParaRPr lang="en-US" dirty="0">
              <a:cs typeface="Calibri"/>
            </a:endParaRPr>
          </a:p>
          <a:p>
            <a:pPr marL="172720" indent="-172720">
              <a:spcAft>
                <a:spcPts val="600"/>
              </a:spcAft>
              <a:buFont typeface="Arial,Sans-Serif"/>
              <a:buChar char="•"/>
            </a:pPr>
            <a:r>
              <a:rPr lang="en-US" dirty="0">
                <a:cs typeface="Calibri"/>
              </a:rPr>
              <a:t>Integration – what data can be brought together?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17CDA-8B65-4B33-A265-3B114C3105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9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https://www.frontlineeducation.com/analytics-software/student-performance-data/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2C360-33FE-7941-B564-F41328E2B2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79E5-9DBD-214F-AF43-72216D8B5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554" y="2212628"/>
            <a:ext cx="7132522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7340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E341B-1A05-8944-92E1-CFAC92766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554" y="4692303"/>
            <a:ext cx="7132522" cy="110518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E408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E212EB-DD5A-6A45-9301-2B7DEB3482A4}"/>
              </a:ext>
            </a:extLst>
          </p:cNvPr>
          <p:cNvSpPr txBox="1"/>
          <p:nvPr userDrawn="1"/>
        </p:nvSpPr>
        <p:spPr>
          <a:xfrm>
            <a:off x="400050" y="6415087"/>
            <a:ext cx="3343275" cy="21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402B56"/>
                </a:solidFill>
              </a:rPr>
              <a:t>©2021 Forecast5 Analytics, A Frontline Education Company.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E6B88-51E1-D748-8075-ABB2FBD64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CA6D76-8957-754A-970E-5788322D2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06" y="0"/>
            <a:ext cx="12156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6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ast 5Cast Plus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B7176B-6770-A647-BB8C-8B3A93ECD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4393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7A17CE-87E9-3B48-A28B-67C7985F3947}"/>
              </a:ext>
            </a:extLst>
          </p:cNvPr>
          <p:cNvGrpSpPr/>
          <p:nvPr userDrawn="1"/>
        </p:nvGrpSpPr>
        <p:grpSpPr>
          <a:xfrm>
            <a:off x="988941" y="287054"/>
            <a:ext cx="3124314" cy="320305"/>
            <a:chOff x="2248798" y="3155950"/>
            <a:chExt cx="5326752" cy="5461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A4962B-2E39-9246-98C3-4A6E7DC09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616450" y="3155950"/>
              <a:ext cx="2959100" cy="546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7F0CF5-581F-EC40-BE9F-99D2814C9E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48798" y="3155950"/>
              <a:ext cx="1803400" cy="5461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37E4EF-42A4-4D49-8C1A-3C3D5D90E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Text Headline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C9BE4-605B-0E43-87F9-E05433421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2985" y="1818167"/>
            <a:ext cx="10523536" cy="411726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7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C2280A-1720-0B44-8996-0F519B56D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287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5500D-EAAE-C34F-AB80-7346BCC05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9D1D5-0A7A-7C45-AC4F-0E816606D6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081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DA944A-6079-0E4A-96C9-FB3875CA9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77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78A42C-2022-1F4B-AEF6-580844E5C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Text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A124-8752-CD4F-8350-B110B1C2B7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46113-3A7B-864D-B5C1-951710E7E3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7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B9F5A8-8055-A145-8BE7-525616ACE4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77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E0599-43F4-6D43-A530-644EF444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83372-0F5E-1E46-8BB3-B22FEEEF4D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 click to add</a:t>
            </a:r>
            <a:br>
              <a:rPr lang="en-US"/>
            </a:br>
            <a:r>
              <a:rPr lang="en-US"/>
              <a:t>text 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618CF-8B54-1346-9749-B6E5705BDA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76E9C6-5C14-8640-851E-221581C53D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9326" y="1700212"/>
            <a:ext cx="5357812" cy="42433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5097C1-EC51-CC41-8355-2AD167942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7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BD5EC-D971-2C40-881D-9220E0679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3031" y="1832220"/>
            <a:ext cx="8262601" cy="1201727"/>
          </a:xfrm>
        </p:spPr>
        <p:txBody>
          <a:bodyPr anchor="t"/>
          <a:lstStyle/>
          <a:p>
            <a:r>
              <a:rPr lang="en-US"/>
              <a:t>Text Headline Second Line Optional Text Headline Second Line Optional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89FE5-E57B-9347-9885-A2E78F52F7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6913" y="3121331"/>
            <a:ext cx="8261487" cy="2198669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Click to 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1237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ED9405-1580-0F44-80CB-9ADA3B1A8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778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A9FC74-4CA1-EF48-B4AC-2B3D21FB9E4F}"/>
              </a:ext>
            </a:extLst>
          </p:cNvPr>
          <p:cNvSpPr/>
          <p:nvPr userDrawn="1"/>
        </p:nvSpPr>
        <p:spPr>
          <a:xfrm>
            <a:off x="-1" y="1514475"/>
            <a:ext cx="12192001" cy="3629026"/>
          </a:xfrm>
          <a:prstGeom prst="rect">
            <a:avLst/>
          </a:prstGeom>
          <a:solidFill>
            <a:schemeClr val="bg1">
              <a:alpha val="747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946AD-DF82-FF42-BB84-0C51BD1B9C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5887" y="2200275"/>
            <a:ext cx="4229101" cy="29718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67A6EB9-E30D-4F41-839B-1EE21989C4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2139" y="2209800"/>
            <a:ext cx="5099901" cy="29718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507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A6CBD8-33DF-8942-AEAA-91A5E961C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1"/>
            <a:ext cx="12191998" cy="6947555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67A6EB9-E30D-4F41-839B-1EE21989C4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6875" y="1609726"/>
            <a:ext cx="9105900" cy="19621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"Click To Add Text Click To Add Text Click To Add Text Click To Add Text Click To Add Text Click To Add"</a:t>
            </a:r>
          </a:p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028DA-ADC6-1049-8B43-2672C14E0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2238" y="3800477"/>
            <a:ext cx="4286250" cy="700087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68270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FDA8B1-88B1-F74F-9745-5D5AB1668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0635"/>
            <a:ext cx="12264272" cy="6918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DFFB3-7912-7A41-9CF1-C69A05FBB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6733" cy="693964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text here click to add 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96EEF-3859-C24F-9CD8-34671939E5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216978"/>
            <a:ext cx="9610498" cy="65200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 here click to add text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935E74-0607-7D41-9F85-8B6F3784B7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468" y="1167492"/>
            <a:ext cx="10516053" cy="39270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2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6A0698-D9E4-B24D-BB82-44542A4E8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0635"/>
            <a:ext cx="12264272" cy="6918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0C7700-FC4F-BB47-9657-73B0368CE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add text here add text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F581F-182F-3B42-A7AA-F357A6B55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4A938-8C49-4142-B554-5D92FB0AE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09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C5F3E6-AF34-A64E-9252-9EFF2DDB0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7786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35AA1-95FF-894B-8B76-754C59B8D8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675" y="6372392"/>
            <a:ext cx="4114800" cy="365125"/>
          </a:xfrm>
        </p:spPr>
        <p:txBody>
          <a:bodyPr/>
          <a:lstStyle>
            <a:lvl1pPr>
              <a:defRPr sz="700">
                <a:solidFill>
                  <a:srgbClr val="7C4182"/>
                </a:solidFill>
              </a:defRPr>
            </a:lvl1pPr>
          </a:lstStyle>
          <a:p>
            <a:r>
              <a:rPr lang="en-US"/>
              <a:t>©2021 Forecast5 Analytics, A Frontline Education Company.</a:t>
            </a:r>
          </a:p>
        </p:txBody>
      </p:sp>
    </p:spTree>
    <p:extLst>
      <p:ext uri="{BB962C8B-B14F-4D97-AF65-F5344CB8AC3E}">
        <p14:creationId xmlns:p14="http://schemas.microsoft.com/office/powerpoint/2010/main" val="410053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5/Front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19FE6B3-52FF-1745-8F79-B70A1A13692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EC5996-5ADF-AB4A-B345-A738E942722D}"/>
                </a:ext>
              </a:extLst>
            </p:cNvPr>
            <p:cNvSpPr/>
            <p:nvPr userDrawn="1"/>
          </p:nvSpPr>
          <p:spPr>
            <a:xfrm>
              <a:off x="9978887" y="6072809"/>
              <a:ext cx="2213113" cy="78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CBE6C4-C662-0648-BEE3-9E20C5936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70000"/>
            </a:blip>
            <a:srcRect b="130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effectLst>
              <a:outerShdw blurRad="50800" dist="50800" dir="774868" sx="1000" sy="1000" algn="ctr" rotWithShape="0">
                <a:srgbClr val="000000"/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B8D5A6-B9B1-5148-ADAE-472064EFC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929467" y="2488979"/>
              <a:ext cx="9084906" cy="161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7716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988292-2222-4449-8A5D-C1F81C2E5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865"/>
            <a:ext cx="12192000" cy="6877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C6036-4F4A-4C44-BB9F-38E3A61D9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979" y="2674109"/>
            <a:ext cx="1051560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rgbClr val="734082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35AA1-95FF-894B-8B76-754C59B8D8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675" y="6372392"/>
            <a:ext cx="4114800" cy="365125"/>
          </a:xfrm>
          <a:noFill/>
        </p:spPr>
        <p:txBody>
          <a:bodyPr/>
          <a:lstStyle>
            <a:lvl1pPr>
              <a:defRPr>
                <a:solidFill>
                  <a:srgbClr val="402B56"/>
                </a:solidFill>
              </a:defRPr>
            </a:lvl1pPr>
          </a:lstStyle>
          <a:p>
            <a:r>
              <a:rPr lang="en-US"/>
              <a:t>©2021 Forecast5 Analytics, A Frontline Education Company.</a:t>
            </a:r>
          </a:p>
        </p:txBody>
      </p:sp>
    </p:spTree>
    <p:extLst>
      <p:ext uri="{BB962C8B-B14F-4D97-AF65-F5344CB8AC3E}">
        <p14:creationId xmlns:p14="http://schemas.microsoft.com/office/powerpoint/2010/main" val="1318967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Cast 5Cast Plus Analytics Solu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5BF08-11F1-EF41-9946-9F2420754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78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7F7CEFC-85C1-9D4A-8BE3-BEFDEDF5E9DF}"/>
              </a:ext>
            </a:extLst>
          </p:cNvPr>
          <p:cNvGrpSpPr/>
          <p:nvPr userDrawn="1"/>
        </p:nvGrpSpPr>
        <p:grpSpPr>
          <a:xfrm>
            <a:off x="589931" y="420058"/>
            <a:ext cx="3124314" cy="320305"/>
            <a:chOff x="2248798" y="3155950"/>
            <a:chExt cx="5326752" cy="5461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A47C34-1B63-6744-AB9E-3994E5FB5C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616450" y="3155950"/>
              <a:ext cx="2959100" cy="5461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AAD45E-5323-114B-AEED-32E64DE3B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48798" y="3155950"/>
              <a:ext cx="1803400" cy="54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392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Sight Analytics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788DE-3277-5845-83A1-7A57CE208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36BDF0-646B-5841-8B92-9683A0BAF5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210" y="420786"/>
            <a:ext cx="1153957" cy="3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7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Lab Analytics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7495D-591D-CD4E-8D99-6F26E9B61E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7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9DC84-90C9-4F4B-AB79-62114F043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367" y="412749"/>
            <a:ext cx="941936" cy="3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08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Maps Analytics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35F58-9210-5C43-AB61-EE895AF44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19870E-C022-2C42-9616-30FDBDB6A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727" y="414493"/>
            <a:ext cx="1187337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04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ecast5 + Copyright">
  <p:cSld name="Forecast5 + Copyrigh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241300" y="6442662"/>
            <a:ext cx="35306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50" tIns="50250" rIns="100550" bIns="5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"/>
              <a:buFont typeface="Arial"/>
              <a:buNone/>
            </a:pPr>
            <a:r>
              <a:rPr lang="en-US" sz="9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©2020 Forecast5 Analytics. All Rights Reserved.</a:t>
            </a:r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9354" y="6271212"/>
            <a:ext cx="147320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477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95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019C1DF-3EAB-2941-B868-19551D9E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2F1166-6D63-174B-9878-8D2FE6C1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ABE41A-AF80-D846-BB17-82A005D5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2525FF-14C9-4741-8326-FB4C89412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7E4EF-42A4-4D49-8C1A-3C3D5D90E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Text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065DC-2A33-CA46-A195-322E4B89D0C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28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665578-4C5B-5E40-8ADA-964C89DD85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7E4EF-42A4-4D49-8C1A-3C3D5D90E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Text Headline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C9BE4-605B-0E43-87F9-E05433421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2985" y="1730828"/>
            <a:ext cx="10523536" cy="42046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Sight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007A0C-C039-9E45-A3B3-DFFD11130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7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7E4EF-42A4-4D49-8C1A-3C3D5D90E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Text Headline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C9BE4-605B-0E43-87F9-E05433421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2985" y="1818167"/>
            <a:ext cx="10523536" cy="411726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Lab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201792-E083-0E40-A720-D75976B75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933"/>
            <a:ext cx="12192000" cy="6877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7E4EF-42A4-4D49-8C1A-3C3D5D90E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Text Headline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C9BE4-605B-0E43-87F9-E05433421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2985" y="1818167"/>
            <a:ext cx="10523536" cy="411726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7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Maps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899920-A9AE-1140-839B-DA31C7B53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933"/>
            <a:ext cx="12192000" cy="6877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7E4EF-42A4-4D49-8C1A-3C3D5D90E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Text Headline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C9BE4-605B-0E43-87F9-E05433421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2985" y="1818167"/>
            <a:ext cx="10523536" cy="411726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8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ast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5B4EA-642C-EE47-809D-F5FAB8FFBE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7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7E4EF-42A4-4D49-8C1A-3C3D5D90E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Text Headline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C9BE4-605B-0E43-87F9-E05433421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2985" y="1818167"/>
            <a:ext cx="10523536" cy="411726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4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ast Plus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F42C85-589D-594B-95E2-9AAC874AD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439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38373E-5D97-8846-AB8B-5F72364A0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421" y="287054"/>
            <a:ext cx="1735609" cy="320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7E4EF-42A4-4D49-8C1A-3C3D5D90E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Text Headline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C9BE4-605B-0E43-87F9-E05433421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2985" y="1818167"/>
            <a:ext cx="10523536" cy="411726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91DE2-900C-9543-91A8-F2D69C6A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Add Text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91E14-7212-8748-AB5C-EB10A8C14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33053C6-66A5-6544-860D-74B4F9583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68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402B56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©2021 Forecast5 Analytics, A Frontline Education Company.</a:t>
            </a:r>
          </a:p>
        </p:txBody>
      </p:sp>
    </p:spTree>
    <p:extLst>
      <p:ext uri="{BB962C8B-B14F-4D97-AF65-F5344CB8AC3E}">
        <p14:creationId xmlns:p14="http://schemas.microsoft.com/office/powerpoint/2010/main" val="387238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3" r:id="rId16"/>
    <p:sldLayoutId id="2147483656" r:id="rId17"/>
    <p:sldLayoutId id="2147483657" r:id="rId18"/>
    <p:sldLayoutId id="2147483661" r:id="rId19"/>
    <p:sldLayoutId id="2147483662" r:id="rId20"/>
    <p:sldLayoutId id="2147483664" r:id="rId21"/>
    <p:sldLayoutId id="2147483665" r:id="rId22"/>
    <p:sldLayoutId id="2147483666" r:id="rId23"/>
    <p:sldLayoutId id="2147483674" r:id="rId24"/>
    <p:sldLayoutId id="2147483675" r:id="rId25"/>
    <p:sldLayoutId id="2147483676" r:id="rId26"/>
    <p:sldLayoutId id="2147483677" r:id="rId2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73408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C667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C667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C667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5C667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5C66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29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BE7D-C29E-1E41-A50B-F050F1AC3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354" y="1963737"/>
            <a:ext cx="10088682" cy="1915535"/>
          </a:xfrm>
        </p:spPr>
        <p:txBody>
          <a:bodyPr anchor="ctr">
            <a:normAutofit/>
          </a:bodyPr>
          <a:lstStyle/>
          <a:p>
            <a:r>
              <a:rPr lang="en-US" sz="3600" dirty="0">
                <a:cs typeface="Arial"/>
              </a:rPr>
              <a:t>Benchmarking Student Performance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CC6F9-B756-7A41-AA26-0C11C9D31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54" y="3677890"/>
            <a:ext cx="5722059" cy="93697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cs typeface="Arial"/>
              </a:rPr>
              <a:t>Dr. Adam Cibulka – Sr. Manager Student Analytics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Chris Ryan – Sr. Analytics Advisor</a:t>
            </a:r>
          </a:p>
        </p:txBody>
      </p:sp>
    </p:spTree>
    <p:extLst>
      <p:ext uri="{BB962C8B-B14F-4D97-AF65-F5344CB8AC3E}">
        <p14:creationId xmlns:p14="http://schemas.microsoft.com/office/powerpoint/2010/main" val="130703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693E-7162-4A71-B2D5-8CB20F4B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cs typeface="Arial"/>
              </a:rPr>
              <a:t>Introducing Frontline Analytics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B2FC2-4A75-4865-817F-D0C53CB9A1DC}"/>
              </a:ext>
            </a:extLst>
          </p:cNvPr>
          <p:cNvSpPr txBox="1"/>
          <p:nvPr/>
        </p:nvSpPr>
        <p:spPr>
          <a:xfrm>
            <a:off x="1319252" y="1585399"/>
            <a:ext cx="10166163" cy="3894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  <a:buChar char="•"/>
            </a:pPr>
            <a:r>
              <a:rPr lang="en-US" sz="3200" b="1" dirty="0">
                <a:latin typeface="Calibri"/>
                <a:cs typeface="Calibri"/>
              </a:rPr>
              <a:t>Student Analytics </a:t>
            </a:r>
            <a:r>
              <a:rPr lang="en-US" sz="3200" dirty="0">
                <a:latin typeface="Calibri"/>
                <a:cs typeface="Calibri"/>
              </a:rPr>
              <a:t>from current SIS and district data </a:t>
            </a:r>
            <a:endParaRPr lang="en-US" dirty="0"/>
          </a:p>
          <a:p>
            <a:pPr>
              <a:lnSpc>
                <a:spcPct val="200000"/>
              </a:lnSpc>
              <a:buChar char="•"/>
            </a:pPr>
            <a:r>
              <a:rPr lang="en-US" sz="3200" b="1" dirty="0">
                <a:latin typeface="Calibri"/>
                <a:cs typeface="Calibri"/>
              </a:rPr>
              <a:t>Comparative Analytics</a:t>
            </a:r>
            <a:r>
              <a:rPr lang="en-US" sz="3200" dirty="0">
                <a:latin typeface="Calibri"/>
                <a:cs typeface="Calibri"/>
              </a:rPr>
              <a:t> using state level data</a:t>
            </a:r>
          </a:p>
          <a:p>
            <a:pPr>
              <a:lnSpc>
                <a:spcPct val="200000"/>
              </a:lnSpc>
              <a:buChar char="•"/>
            </a:pPr>
            <a:r>
              <a:rPr lang="en-US" sz="3200" b="1" dirty="0">
                <a:latin typeface="Calibri"/>
                <a:cs typeface="Calibri"/>
              </a:rPr>
              <a:t>Financial and Budgeting Analytics</a:t>
            </a:r>
            <a:r>
              <a:rPr lang="en-US" sz="3200" dirty="0">
                <a:latin typeface="Calibri"/>
                <a:cs typeface="Calibri"/>
              </a:rPr>
              <a:t> with current finances </a:t>
            </a:r>
          </a:p>
          <a:p>
            <a:pPr>
              <a:lnSpc>
                <a:spcPct val="200000"/>
              </a:lnSpc>
              <a:buChar char="•"/>
            </a:pPr>
            <a:r>
              <a:rPr lang="en-US" sz="3200" b="1" dirty="0">
                <a:latin typeface="Calibri"/>
                <a:cs typeface="Calibri"/>
              </a:rPr>
              <a:t>Location Analytics</a:t>
            </a:r>
            <a:r>
              <a:rPr lang="en-US" sz="3200" dirty="0">
                <a:latin typeface="Calibri"/>
                <a:cs typeface="Calibri"/>
              </a:rPr>
              <a:t> with student and district resource data </a:t>
            </a:r>
          </a:p>
        </p:txBody>
      </p:sp>
    </p:spTree>
    <p:extLst>
      <p:ext uri="{BB962C8B-B14F-4D97-AF65-F5344CB8AC3E}">
        <p14:creationId xmlns:p14="http://schemas.microsoft.com/office/powerpoint/2010/main" val="42786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956424-F2D1-8947-AC39-A48250145053}"/>
              </a:ext>
            </a:extLst>
          </p:cNvPr>
          <p:cNvSpPr/>
          <p:nvPr/>
        </p:nvSpPr>
        <p:spPr>
          <a:xfrm>
            <a:off x="9255211" y="1260389"/>
            <a:ext cx="1037967" cy="1070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B76441-C5CB-AB44-AC7A-B644D347E33B}"/>
              </a:ext>
            </a:extLst>
          </p:cNvPr>
          <p:cNvGrpSpPr/>
          <p:nvPr/>
        </p:nvGrpSpPr>
        <p:grpSpPr>
          <a:xfrm>
            <a:off x="348193" y="1779589"/>
            <a:ext cx="5568933" cy="1376464"/>
            <a:chOff x="348193" y="1779589"/>
            <a:chExt cx="5568933" cy="13764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1E2656-A45C-4197-97EE-7E9638A0813D}"/>
                </a:ext>
              </a:extLst>
            </p:cNvPr>
            <p:cNvSpPr/>
            <p:nvPr/>
          </p:nvSpPr>
          <p:spPr>
            <a:xfrm>
              <a:off x="348193" y="2448167"/>
              <a:ext cx="55689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>
                  <a:solidFill>
                    <a:srgbClr val="707372"/>
                  </a:solidFill>
                  <a:latin typeface="Lato Light" panose="020F0302020204030203" pitchFamily="34" charset="77"/>
                  <a:ea typeface="Arial"/>
                  <a:cs typeface="Arial"/>
                  <a:sym typeface="Arial"/>
                </a:rPr>
                <a:t>Develop budgets, create projections, </a:t>
              </a:r>
              <a:br>
                <a:rPr lang="en-US" sz="2000">
                  <a:solidFill>
                    <a:srgbClr val="707372"/>
                  </a:solidFill>
                  <a:latin typeface="Lato Light" panose="020F0302020204030203" pitchFamily="34" charset="77"/>
                  <a:ea typeface="Arial"/>
                  <a:cs typeface="Arial"/>
                  <a:sym typeface="Arial"/>
                </a:rPr>
              </a:br>
              <a:r>
                <a:rPr lang="en-US" sz="2000">
                  <a:solidFill>
                    <a:srgbClr val="707372"/>
                  </a:solidFill>
                  <a:latin typeface="Lato Light" panose="020F0302020204030203" pitchFamily="34" charset="77"/>
                  <a:ea typeface="Arial"/>
                  <a:cs typeface="Arial"/>
                  <a:sym typeface="Arial"/>
                </a:rPr>
                <a:t>and model scenarios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BE09ED7-71E0-4621-9110-60B199548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487" y="1779589"/>
              <a:ext cx="4396968" cy="482962"/>
            </a:xfrm>
            <a:prstGeom prst="rect">
              <a:avLst/>
            </a:prstGeom>
          </p:spPr>
        </p:pic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8902D2-B1C1-F047-BDDB-FB42EA96DE0C}"/>
              </a:ext>
            </a:extLst>
          </p:cNvPr>
          <p:cNvCxnSpPr>
            <a:cxnSpLocks/>
          </p:cNvCxnSpPr>
          <p:nvPr/>
        </p:nvCxnSpPr>
        <p:spPr>
          <a:xfrm flipH="1">
            <a:off x="744046" y="3552752"/>
            <a:ext cx="5152489" cy="0"/>
          </a:xfrm>
          <a:prstGeom prst="line">
            <a:avLst/>
          </a:prstGeom>
          <a:ln w="47625" cap="rnd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46D27DDF-60AB-884E-9B25-A11EE669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331"/>
            <a:ext cx="10515600" cy="749060"/>
          </a:xfrm>
        </p:spPr>
        <p:txBody>
          <a:bodyPr anchor="t">
            <a:normAutofit/>
          </a:bodyPr>
          <a:lstStyle/>
          <a:p>
            <a:pPr algn="ctr"/>
            <a:r>
              <a:rPr lang="en-US" sz="3600">
                <a:solidFill>
                  <a:srgbClr val="7C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 Solutions For K-12 Education</a:t>
            </a:r>
            <a:endParaRPr lang="en-US" sz="3600">
              <a:solidFill>
                <a:srgbClr val="7C418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F783C3-1F10-504A-B952-24A3FEEC4DA1}"/>
              </a:ext>
            </a:extLst>
          </p:cNvPr>
          <p:cNvGrpSpPr/>
          <p:nvPr/>
        </p:nvGrpSpPr>
        <p:grpSpPr>
          <a:xfrm>
            <a:off x="6096000" y="1699902"/>
            <a:ext cx="5311589" cy="3901652"/>
            <a:chOff x="6096000" y="1699902"/>
            <a:chExt cx="5311589" cy="390165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755E4DD-2E8E-2143-B7E1-4810C5BEF3CE}"/>
                </a:ext>
              </a:extLst>
            </p:cNvPr>
            <p:cNvCxnSpPr/>
            <p:nvPr/>
          </p:nvCxnSpPr>
          <p:spPr>
            <a:xfrm>
              <a:off x="6096000" y="1699902"/>
              <a:ext cx="0" cy="3901652"/>
            </a:xfrm>
            <a:prstGeom prst="line">
              <a:avLst/>
            </a:prstGeom>
            <a:ln w="47625" cap="rnd">
              <a:solidFill>
                <a:schemeClr val="bg2">
                  <a:lumMod val="9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BA094B-58AC-0543-BAC5-C5BBECDD0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8034" y="3543788"/>
              <a:ext cx="5199555" cy="0"/>
            </a:xfrm>
            <a:prstGeom prst="line">
              <a:avLst/>
            </a:prstGeom>
            <a:ln w="47625" cap="rnd">
              <a:solidFill>
                <a:schemeClr val="bg2">
                  <a:lumMod val="9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C82C5C-0DC3-B244-8EE1-50C974C27F49}"/>
              </a:ext>
            </a:extLst>
          </p:cNvPr>
          <p:cNvGrpSpPr/>
          <p:nvPr/>
        </p:nvGrpSpPr>
        <p:grpSpPr>
          <a:xfrm>
            <a:off x="6328563" y="1796332"/>
            <a:ext cx="5503979" cy="1263835"/>
            <a:chOff x="6328563" y="1796332"/>
            <a:chExt cx="5503979" cy="1263835"/>
          </a:xfrm>
        </p:grpSpPr>
        <p:sp>
          <p:nvSpPr>
            <p:cNvPr id="29" name="Google Shape;351;p53">
              <a:extLst>
                <a:ext uri="{FF2B5EF4-FFF2-40B4-BE49-F238E27FC236}">
                  <a16:creationId xmlns:a16="http://schemas.microsoft.com/office/drawing/2014/main" id="{5AE68267-B21E-4965-AE02-8DA31689F8EC}"/>
                </a:ext>
              </a:extLst>
            </p:cNvPr>
            <p:cNvSpPr txBox="1"/>
            <p:nvPr/>
          </p:nvSpPr>
          <p:spPr>
            <a:xfrm>
              <a:off x="6328563" y="2448167"/>
              <a:ext cx="5503979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707372"/>
                  </a:solidFill>
                  <a:latin typeface="Lato Light" panose="020F0302020204030203" pitchFamily="34" charset="77"/>
                  <a:ea typeface="Arial"/>
                  <a:cs typeface="Arial"/>
                  <a:sym typeface="Arial"/>
                </a:rPr>
                <a:t>Analyze data to quickly generate new </a:t>
              </a:r>
              <a:br>
                <a:rPr lang="en-US" sz="2000">
                  <a:solidFill>
                    <a:srgbClr val="707372"/>
                  </a:solidFill>
                  <a:latin typeface="Lato Light" panose="020F0302020204030203" pitchFamily="34" charset="77"/>
                  <a:ea typeface="Arial"/>
                  <a:cs typeface="Arial"/>
                  <a:sym typeface="Arial"/>
                </a:rPr>
              </a:br>
              <a:r>
                <a:rPr lang="en-US" sz="2000">
                  <a:solidFill>
                    <a:srgbClr val="707372"/>
                  </a:solidFill>
                  <a:latin typeface="Lato Light" panose="020F0302020204030203" pitchFamily="34" charset="77"/>
                  <a:ea typeface="Arial"/>
                  <a:cs typeface="Arial"/>
                  <a:sym typeface="Arial"/>
                </a:rPr>
                <a:t>perspectives on organizational performance.</a:t>
              </a:r>
              <a:endParaRPr sz="2000">
                <a:solidFill>
                  <a:srgbClr val="707372"/>
                </a:solidFill>
                <a:latin typeface="Lato Light" panose="020F0302020204030203" pitchFamily="34" charset="77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F40C5F-B1F7-A04C-9134-25A9120C5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232" y="1796332"/>
              <a:ext cx="1681162" cy="48495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0FF378-47B5-3C4E-8473-D32D76035F3B}"/>
              </a:ext>
            </a:extLst>
          </p:cNvPr>
          <p:cNvGrpSpPr/>
          <p:nvPr/>
        </p:nvGrpSpPr>
        <p:grpSpPr>
          <a:xfrm>
            <a:off x="7056908" y="4068044"/>
            <a:ext cx="4036159" cy="1317600"/>
            <a:chOff x="7056908" y="4068044"/>
            <a:chExt cx="4036159" cy="1317600"/>
          </a:xfrm>
        </p:grpSpPr>
        <p:sp>
          <p:nvSpPr>
            <p:cNvPr id="33" name="Google Shape;353;p53">
              <a:extLst>
                <a:ext uri="{FF2B5EF4-FFF2-40B4-BE49-F238E27FC236}">
                  <a16:creationId xmlns:a16="http://schemas.microsoft.com/office/drawing/2014/main" id="{66504B7C-24F8-4AD4-A811-365F20DC1ACA}"/>
                </a:ext>
              </a:extLst>
            </p:cNvPr>
            <p:cNvSpPr txBox="1"/>
            <p:nvPr/>
          </p:nvSpPr>
          <p:spPr>
            <a:xfrm>
              <a:off x="7056908" y="4774244"/>
              <a:ext cx="4036159" cy="6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707372"/>
                  </a:solidFill>
                  <a:latin typeface="Lato Light" panose="020F0302020204030203" pitchFamily="34" charset="77"/>
                  <a:ea typeface="Arial"/>
                  <a:cs typeface="Arial"/>
                  <a:sym typeface="Arial"/>
                </a:rPr>
                <a:t>Add a geovisual perspective to make more informed decisions.</a:t>
              </a:r>
              <a:endParaRPr sz="2000">
                <a:solidFill>
                  <a:srgbClr val="707372"/>
                </a:solidFill>
                <a:latin typeface="Lato Light" panose="020F0302020204030203" pitchFamily="34" charset="77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79BACA-906A-0049-BF72-A4D087C3A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7699" y="4068044"/>
              <a:ext cx="1683544" cy="49516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74D6DE9-FFD1-0E45-9DD1-43147CE40434}"/>
              </a:ext>
            </a:extLst>
          </p:cNvPr>
          <p:cNvGrpSpPr/>
          <p:nvPr/>
        </p:nvGrpSpPr>
        <p:grpSpPr>
          <a:xfrm>
            <a:off x="659834" y="4066456"/>
            <a:ext cx="4836575" cy="1594645"/>
            <a:chOff x="659834" y="4066456"/>
            <a:chExt cx="4836575" cy="1594645"/>
          </a:xfrm>
        </p:grpSpPr>
        <p:sp>
          <p:nvSpPr>
            <p:cNvPr id="31" name="Google Shape;352;p53">
              <a:extLst>
                <a:ext uri="{FF2B5EF4-FFF2-40B4-BE49-F238E27FC236}">
                  <a16:creationId xmlns:a16="http://schemas.microsoft.com/office/drawing/2014/main" id="{CAB0A927-6449-42D5-901B-0BBB13263CBD}"/>
                </a:ext>
              </a:extLst>
            </p:cNvPr>
            <p:cNvSpPr txBox="1"/>
            <p:nvPr/>
          </p:nvSpPr>
          <p:spPr>
            <a:xfrm>
              <a:off x="659834" y="4768133"/>
              <a:ext cx="4836575" cy="892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707372"/>
                  </a:solidFill>
                  <a:latin typeface="Lato Light" panose="020F0302020204030203" pitchFamily="34" charset="77"/>
                  <a:ea typeface="Arial"/>
                  <a:cs typeface="Arial"/>
                  <a:sym typeface="Arial"/>
                </a:rPr>
                <a:t>Connect student data sets for insights, reporting, and custom dashboards.</a:t>
              </a:r>
              <a:endParaRPr sz="2000">
                <a:solidFill>
                  <a:srgbClr val="707372"/>
                </a:solidFill>
                <a:latin typeface="Lato Light" panose="020F0302020204030203" pitchFamily="34" charset="77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E37B7A-10F7-2743-AC6F-EBF9AC799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0282" y="4066456"/>
              <a:ext cx="1373650" cy="480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65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AE6D-6033-4259-9DF5-DFD874A4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09B80-31B0-4932-8C57-1EA368CA4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F25A3-B970-427D-BE59-103461E6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188" y="0"/>
            <a:ext cx="6445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6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88AA81-9702-0E49-8930-E42F7A304BE2}"/>
              </a:ext>
            </a:extLst>
          </p:cNvPr>
          <p:cNvSpPr/>
          <p:nvPr/>
        </p:nvSpPr>
        <p:spPr>
          <a:xfrm>
            <a:off x="9255211" y="1260389"/>
            <a:ext cx="1037967" cy="1070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440979-035F-4396-A0A4-382596A5F310}"/>
              </a:ext>
            </a:extLst>
          </p:cNvPr>
          <p:cNvSpPr/>
          <p:nvPr/>
        </p:nvSpPr>
        <p:spPr>
          <a:xfrm>
            <a:off x="6553674" y="1438712"/>
            <a:ext cx="4583613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>
                <a:solidFill>
                  <a:srgbClr val="7C4182"/>
                </a:solidFill>
                <a:latin typeface="+mj-lt"/>
                <a:cs typeface="Arial"/>
              </a:rPr>
              <a:t>Connect Your Data To Optimize Student Learning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9DC108-B986-4201-B59C-6D09E18B62F7}"/>
              </a:ext>
            </a:extLst>
          </p:cNvPr>
          <p:cNvSpPr/>
          <p:nvPr/>
        </p:nvSpPr>
        <p:spPr>
          <a:xfrm>
            <a:off x="6579989" y="2238995"/>
            <a:ext cx="48615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707372"/>
                </a:solidFill>
                <a:cs typeface="Arial" panose="020B0604020202020204" pitchFamily="34" charset="0"/>
              </a:rPr>
              <a:t>Student performance and progress monitoring across learning environments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707372"/>
                </a:solidFill>
                <a:cs typeface="Arial" panose="020B0604020202020204" pitchFamily="34" charset="0"/>
              </a:rPr>
              <a:t>Next grade, college, career, and military readiness assessment </a:t>
            </a:r>
          </a:p>
          <a:p>
            <a:pPr marL="173038" lvl="0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707372"/>
                </a:solidFill>
                <a:cs typeface="Arial" panose="020B0604020202020204" pitchFamily="34" charset="0"/>
              </a:rPr>
              <a:t>Student-level identification of those falling behind for intervention planning </a:t>
            </a:r>
          </a:p>
          <a:p>
            <a:pPr marL="173038" lvl="0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707372"/>
                </a:solidFill>
                <a:cs typeface="Arial" panose="020B0604020202020204" pitchFamily="34" charset="0"/>
              </a:rPr>
              <a:t>“Blind spot” identification to ensure equity </a:t>
            </a:r>
            <a:br>
              <a:rPr lang="en-US" sz="1600">
                <a:solidFill>
                  <a:srgbClr val="707372"/>
                </a:solidFill>
                <a:cs typeface="Arial" panose="020B0604020202020204" pitchFamily="34" charset="0"/>
              </a:rPr>
            </a:br>
            <a:r>
              <a:rPr lang="en-US" sz="1600">
                <a:solidFill>
                  <a:srgbClr val="707372"/>
                </a:solidFill>
                <a:cs typeface="Arial" panose="020B0604020202020204" pitchFamily="34" charset="0"/>
              </a:rPr>
              <a:t>and access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707372"/>
                </a:solidFill>
                <a:cs typeface="Arial" panose="020B0604020202020204" pitchFamily="34" charset="0"/>
              </a:rPr>
              <a:t>Benchmarking across school buildings, grades, and student groups</a:t>
            </a:r>
          </a:p>
        </p:txBody>
      </p:sp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8755538C-9D52-4CB4-A487-96DA8A54C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3038" r="5222" b="46605"/>
          <a:stretch/>
        </p:blipFill>
        <p:spPr>
          <a:xfrm>
            <a:off x="130135" y="829728"/>
            <a:ext cx="6320010" cy="46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4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1B9A-73D8-444D-ABE0-DE185DEE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Questions? 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9C0C6-AD43-F549-97C7-847D33C94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8AC41-620D-3949-968A-C98D679E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8" y="2674109"/>
            <a:ext cx="7478003" cy="754891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rgbClr val="7C4182"/>
                </a:solidFill>
              </a:rPr>
              <a:t>Thank you!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E9F97-7CC8-9745-BA07-CD22C9BE5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©2021 Forecast5 Analytics.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952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brand F5FL">
      <a:dk1>
        <a:srgbClr val="5B6670"/>
      </a:dk1>
      <a:lt1>
        <a:srgbClr val="FFFFFF"/>
      </a:lt1>
      <a:dk2>
        <a:srgbClr val="402B56"/>
      </a:dk2>
      <a:lt2>
        <a:srgbClr val="E7E6E6"/>
      </a:lt2>
      <a:accent1>
        <a:srgbClr val="E87722"/>
      </a:accent1>
      <a:accent2>
        <a:srgbClr val="A3A8AC"/>
      </a:accent2>
      <a:accent3>
        <a:srgbClr val="402B56"/>
      </a:accent3>
      <a:accent4>
        <a:srgbClr val="734082"/>
      </a:accent4>
      <a:accent5>
        <a:srgbClr val="6ACCB2"/>
      </a:accent5>
      <a:accent6>
        <a:srgbClr val="FEFFFF"/>
      </a:accent6>
      <a:hlink>
        <a:srgbClr val="0563C1"/>
      </a:hlink>
      <a:folHlink>
        <a:srgbClr val="9320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7F6C24814174DA64F82ADC018C430" ma:contentTypeVersion="12" ma:contentTypeDescription="Create a new document." ma:contentTypeScope="" ma:versionID="71c216707121821ad0288eee4b6a42f3">
  <xsd:schema xmlns:xsd="http://www.w3.org/2001/XMLSchema" xmlns:xs="http://www.w3.org/2001/XMLSchema" xmlns:p="http://schemas.microsoft.com/office/2006/metadata/properties" xmlns:ns2="b917843b-9983-489b-baf3-098dfc3dccbb" xmlns:ns3="a0e4fe6f-f313-460c-8d00-a5fff2f9a021" targetNamespace="http://schemas.microsoft.com/office/2006/metadata/properties" ma:root="true" ma:fieldsID="92ac147b617c4d8ced10829df0e1d116" ns2:_="" ns3:_="">
    <xsd:import namespace="b917843b-9983-489b-baf3-098dfc3dccbb"/>
    <xsd:import namespace="a0e4fe6f-f313-460c-8d00-a5fff2f9a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7843b-9983-489b-baf3-098dfc3dc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4fe6f-f313-460c-8d00-a5fff2f9a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0e4fe6f-f313-460c-8d00-a5fff2f9a021">
      <UserInfo>
        <DisplayName>Jennifer London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B848807-A098-4EF1-9E26-C9CABD6F4661}">
  <ds:schemaRefs>
    <ds:schemaRef ds:uri="a0e4fe6f-f313-460c-8d00-a5fff2f9a021"/>
    <ds:schemaRef ds:uri="b917843b-9983-489b-baf3-098dfc3dcc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C85D5D-2C09-448D-AE46-CB7F012322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B0D2BE-0C6C-43D5-A29C-BEC28148FC56}">
  <ds:schemaRefs>
    <ds:schemaRef ds:uri="http://schemas.openxmlformats.org/package/2006/metadata/core-properties"/>
    <ds:schemaRef ds:uri="http://schemas.microsoft.com/office/infopath/2007/PartnerControls"/>
    <ds:schemaRef ds:uri="b917843b-9983-489b-baf3-098dfc3dccbb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a0e4fe6f-f313-460c-8d00-a5fff2f9a02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266</Words>
  <Application>Microsoft Office PowerPoint</Application>
  <PresentationFormat>Widescreen</PresentationFormat>
  <Paragraphs>39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Arial,Sans-Serif</vt:lpstr>
      <vt:lpstr>Calibri</vt:lpstr>
      <vt:lpstr>Lato Light</vt:lpstr>
      <vt:lpstr>Office Theme</vt:lpstr>
      <vt:lpstr>PowerPoint Presentation</vt:lpstr>
      <vt:lpstr>Benchmarking Student Performance</vt:lpstr>
      <vt:lpstr>Introducing Frontline Analytics</vt:lpstr>
      <vt:lpstr>Analytics Solutions For K-12 Education</vt:lpstr>
      <vt:lpstr>PowerPoint Presentation</vt:lpstr>
      <vt:lpstr>PowerPoint Presentation</vt:lpstr>
      <vt:lpstr>Questions? 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Rocio Acosta</dc:creator>
  <cp:lastModifiedBy>Brooke Falbo</cp:lastModifiedBy>
  <cp:revision>64</cp:revision>
  <dcterms:created xsi:type="dcterms:W3CDTF">2021-08-26T20:49:27Z</dcterms:created>
  <dcterms:modified xsi:type="dcterms:W3CDTF">2022-02-14T20:34:07Z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0x0101006967F6C24814174DA64F82ADC018C430</vt:lpwstr>
  </property>
</Properties>
</file>