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394" r:id="rId4"/>
    <p:sldId id="360" r:id="rId5"/>
    <p:sldId id="381" r:id="rId6"/>
    <p:sldId id="260" r:id="rId7"/>
    <p:sldId id="359" r:id="rId8"/>
    <p:sldId id="392" r:id="rId9"/>
    <p:sldId id="376" r:id="rId10"/>
    <p:sldId id="395" r:id="rId11"/>
    <p:sldId id="398" r:id="rId12"/>
    <p:sldId id="399" r:id="rId13"/>
    <p:sldId id="400" r:id="rId14"/>
    <p:sldId id="401" r:id="rId15"/>
    <p:sldId id="402" r:id="rId16"/>
    <p:sldId id="403" r:id="rId17"/>
    <p:sldId id="416" r:id="rId18"/>
    <p:sldId id="405" r:id="rId19"/>
    <p:sldId id="406" r:id="rId20"/>
    <p:sldId id="266" r:id="rId21"/>
    <p:sldId id="378" r:id="rId22"/>
    <p:sldId id="352" r:id="rId23"/>
    <p:sldId id="289" r:id="rId24"/>
    <p:sldId id="412" r:id="rId25"/>
    <p:sldId id="409" r:id="rId26"/>
    <p:sldId id="279" r:id="rId27"/>
    <p:sldId id="369" r:id="rId28"/>
    <p:sldId id="368" r:id="rId29"/>
    <p:sldId id="367" r:id="rId3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odora Schiro" initials="TS" lastIdx="1" clrIdx="0">
    <p:extLst>
      <p:ext uri="{19B8F6BF-5375-455C-9EA6-DF929625EA0E}">
        <p15:presenceInfo xmlns:p15="http://schemas.microsoft.com/office/powerpoint/2012/main" userId="517314f3087a3c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13AEE7-E990-B94B-97FE-3E9D82296C3C}" v="101" dt="2021-03-05T21:07:37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63673" autoAdjust="0"/>
  </p:normalViewPr>
  <p:slideViewPr>
    <p:cSldViewPr snapToGrid="0">
      <p:cViewPr varScale="1">
        <p:scale>
          <a:sx n="42" d="100"/>
          <a:sy n="42" d="100"/>
        </p:scale>
        <p:origin x="18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77629-52B1-40AC-8FDF-2C77F1FDB5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E33D416-79F9-4204-90BE-87310C1DCD05}">
      <dgm:prSet/>
      <dgm:spPr/>
      <dgm:t>
        <a:bodyPr/>
        <a:lstStyle/>
        <a:p>
          <a:r>
            <a:rPr lang="en-US" dirty="0"/>
            <a:t>Schools must have a complete crisis plan </a:t>
          </a:r>
          <a:r>
            <a:rPr lang="en-US" u="sng" dirty="0"/>
            <a:t>for suicide </a:t>
          </a:r>
          <a:r>
            <a:rPr lang="en-US" dirty="0"/>
            <a:t>in place that addresses</a:t>
          </a:r>
        </a:p>
      </dgm:t>
    </dgm:pt>
    <dgm:pt modelId="{526C3BE9-0FE9-4CC7-BA43-AAF1C6B30CE0}" type="parTrans" cxnId="{62C80FA3-2C15-437E-8DE6-8298F3442D80}">
      <dgm:prSet/>
      <dgm:spPr/>
      <dgm:t>
        <a:bodyPr/>
        <a:lstStyle/>
        <a:p>
          <a:endParaRPr lang="en-US"/>
        </a:p>
      </dgm:t>
    </dgm:pt>
    <dgm:pt modelId="{A1281A46-2D63-4333-A7AB-5547898C2A18}" type="sibTrans" cxnId="{62C80FA3-2C15-437E-8DE6-8298F3442D80}">
      <dgm:prSet/>
      <dgm:spPr/>
      <dgm:t>
        <a:bodyPr/>
        <a:lstStyle/>
        <a:p>
          <a:endParaRPr lang="en-US"/>
        </a:p>
      </dgm:t>
    </dgm:pt>
    <dgm:pt modelId="{C6D86422-27D1-40FC-873F-ED0FEBBBC0F8}">
      <dgm:prSet custT="1"/>
      <dgm:spPr/>
      <dgm:t>
        <a:bodyPr/>
        <a:lstStyle/>
        <a:p>
          <a:r>
            <a:rPr lang="en-US" sz="2100" dirty="0"/>
            <a:t>  </a:t>
          </a:r>
          <a:r>
            <a:rPr lang="en-US" sz="4400" dirty="0"/>
            <a:t>Prevention</a:t>
          </a:r>
        </a:p>
      </dgm:t>
    </dgm:pt>
    <dgm:pt modelId="{534BF635-60B9-46CD-BAD0-9A4430BF85B5}" type="parTrans" cxnId="{3DE11D6D-8C05-4F01-A5ED-D8A390378BE4}">
      <dgm:prSet/>
      <dgm:spPr/>
      <dgm:t>
        <a:bodyPr/>
        <a:lstStyle/>
        <a:p>
          <a:endParaRPr lang="en-US"/>
        </a:p>
      </dgm:t>
    </dgm:pt>
    <dgm:pt modelId="{58AE7602-9679-4D5F-B855-1669C40F3CBB}" type="sibTrans" cxnId="{3DE11D6D-8C05-4F01-A5ED-D8A390378BE4}">
      <dgm:prSet/>
      <dgm:spPr/>
      <dgm:t>
        <a:bodyPr/>
        <a:lstStyle/>
        <a:p>
          <a:endParaRPr lang="en-US"/>
        </a:p>
      </dgm:t>
    </dgm:pt>
    <dgm:pt modelId="{174C2992-E843-4C98-8CC1-C2BA09F419F0}">
      <dgm:prSet custT="1"/>
      <dgm:spPr/>
      <dgm:t>
        <a:bodyPr/>
        <a:lstStyle/>
        <a:p>
          <a:r>
            <a:rPr lang="en-US" sz="2100" dirty="0"/>
            <a:t>  </a:t>
          </a:r>
          <a:r>
            <a:rPr lang="en-US" sz="4400" dirty="0"/>
            <a:t>Intervention</a:t>
          </a:r>
        </a:p>
      </dgm:t>
    </dgm:pt>
    <dgm:pt modelId="{F1D8EC3B-10D5-4E3E-A19C-DD5353194E12}" type="parTrans" cxnId="{BC2309C3-DEBD-45DF-A31A-2D0C6289F747}">
      <dgm:prSet/>
      <dgm:spPr/>
      <dgm:t>
        <a:bodyPr/>
        <a:lstStyle/>
        <a:p>
          <a:endParaRPr lang="en-US"/>
        </a:p>
      </dgm:t>
    </dgm:pt>
    <dgm:pt modelId="{103BC096-614D-4164-8C8B-7C3EF702B4CA}" type="sibTrans" cxnId="{BC2309C3-DEBD-45DF-A31A-2D0C6289F747}">
      <dgm:prSet/>
      <dgm:spPr/>
      <dgm:t>
        <a:bodyPr/>
        <a:lstStyle/>
        <a:p>
          <a:endParaRPr lang="en-US"/>
        </a:p>
      </dgm:t>
    </dgm:pt>
    <dgm:pt modelId="{E7680368-DAA0-4294-B060-18E9A2E01F60}">
      <dgm:prSet custT="1"/>
      <dgm:spPr/>
      <dgm:t>
        <a:bodyPr/>
        <a:lstStyle/>
        <a:p>
          <a:r>
            <a:rPr lang="en-US" sz="2100" dirty="0"/>
            <a:t>  </a:t>
          </a:r>
          <a:r>
            <a:rPr lang="en-US" sz="4400" dirty="0"/>
            <a:t>Postvention</a:t>
          </a:r>
        </a:p>
      </dgm:t>
    </dgm:pt>
    <dgm:pt modelId="{82550930-DC71-4344-981E-C4248B63A0E3}" type="parTrans" cxnId="{56785735-FD83-4569-A47B-0B1D1BE00A06}">
      <dgm:prSet/>
      <dgm:spPr/>
      <dgm:t>
        <a:bodyPr/>
        <a:lstStyle/>
        <a:p>
          <a:endParaRPr lang="en-US"/>
        </a:p>
      </dgm:t>
    </dgm:pt>
    <dgm:pt modelId="{CDEA287A-20A3-4C33-AB31-1B9244EE032E}" type="sibTrans" cxnId="{56785735-FD83-4569-A47B-0B1D1BE00A06}">
      <dgm:prSet/>
      <dgm:spPr/>
      <dgm:t>
        <a:bodyPr/>
        <a:lstStyle/>
        <a:p>
          <a:endParaRPr lang="en-US"/>
        </a:p>
      </dgm:t>
    </dgm:pt>
    <dgm:pt modelId="{44CB7D47-4581-4894-8862-514D9D83E86E}" type="pres">
      <dgm:prSet presAssocID="{26477629-52B1-40AC-8FDF-2C77F1FDB5B4}" presName="root" presStyleCnt="0">
        <dgm:presLayoutVars>
          <dgm:dir/>
          <dgm:resizeHandles val="exact"/>
        </dgm:presLayoutVars>
      </dgm:prSet>
      <dgm:spPr/>
    </dgm:pt>
    <dgm:pt modelId="{07452472-A069-488F-97C2-13E07A8AAC0C}" type="pres">
      <dgm:prSet presAssocID="{AE33D416-79F9-4204-90BE-87310C1DCD05}" presName="compNode" presStyleCnt="0"/>
      <dgm:spPr/>
    </dgm:pt>
    <dgm:pt modelId="{38D4B70C-CB78-45D4-8376-8AF99A0F9F58}" type="pres">
      <dgm:prSet presAssocID="{AE33D416-79F9-4204-90BE-87310C1DCD05}" presName="bgRect" presStyleLbl="bgShp" presStyleIdx="0" presStyleCnt="4" custLinFactNeighborX="90" custLinFactNeighborY="1981"/>
      <dgm:spPr/>
    </dgm:pt>
    <dgm:pt modelId="{8D6AA0EA-23DD-49C0-BA3D-D51107494E6F}" type="pres">
      <dgm:prSet presAssocID="{AE33D416-79F9-4204-90BE-87310C1DCD05}" presName="iconRect" presStyleLbl="node1" presStyleIdx="0" presStyleCnt="4" custScaleX="222477" custScaleY="215777" custLinFactNeighborX="-9578" custLinFactNeighborY="-42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D07D6126-7679-41EE-AD3D-2AC71B11F6DE}" type="pres">
      <dgm:prSet presAssocID="{AE33D416-79F9-4204-90BE-87310C1DCD05}" presName="spaceRect" presStyleCnt="0"/>
      <dgm:spPr/>
    </dgm:pt>
    <dgm:pt modelId="{36111513-5A40-4FB3-84D3-D4FF59A8CB9A}" type="pres">
      <dgm:prSet presAssocID="{AE33D416-79F9-4204-90BE-87310C1DCD05}" presName="parTx" presStyleLbl="revTx" presStyleIdx="0" presStyleCnt="4">
        <dgm:presLayoutVars>
          <dgm:chMax val="0"/>
          <dgm:chPref val="0"/>
        </dgm:presLayoutVars>
      </dgm:prSet>
      <dgm:spPr/>
    </dgm:pt>
    <dgm:pt modelId="{B8CF5F7A-358C-42CD-99AB-C264ADCD25DC}" type="pres">
      <dgm:prSet presAssocID="{A1281A46-2D63-4333-A7AB-5547898C2A18}" presName="sibTrans" presStyleCnt="0"/>
      <dgm:spPr/>
    </dgm:pt>
    <dgm:pt modelId="{508C293C-B8E5-42EB-8421-92BAF7AB78DB}" type="pres">
      <dgm:prSet presAssocID="{C6D86422-27D1-40FC-873F-ED0FEBBBC0F8}" presName="compNode" presStyleCnt="0"/>
      <dgm:spPr/>
    </dgm:pt>
    <dgm:pt modelId="{322D9E3A-660A-479B-99EC-6253E5BD5318}" type="pres">
      <dgm:prSet presAssocID="{C6D86422-27D1-40FC-873F-ED0FEBBBC0F8}" presName="bgRect" presStyleLbl="bgShp" presStyleIdx="1" presStyleCnt="4"/>
      <dgm:spPr/>
    </dgm:pt>
    <dgm:pt modelId="{05A5001D-BD9C-4D46-8777-5E6ECCA36F0B}" type="pres">
      <dgm:prSet presAssocID="{C6D86422-27D1-40FC-873F-ED0FEBBBC0F8}" presName="iconRect" presStyleLbl="node1" presStyleIdx="1" presStyleCnt="4" custScaleX="191942" custScaleY="19558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84FCB95-EAD7-4812-A1C0-5B2AA544438B}" type="pres">
      <dgm:prSet presAssocID="{C6D86422-27D1-40FC-873F-ED0FEBBBC0F8}" presName="spaceRect" presStyleCnt="0"/>
      <dgm:spPr/>
    </dgm:pt>
    <dgm:pt modelId="{EFC8E297-2AC3-4105-9B55-B34E017FEAED}" type="pres">
      <dgm:prSet presAssocID="{C6D86422-27D1-40FC-873F-ED0FEBBBC0F8}" presName="parTx" presStyleLbl="revTx" presStyleIdx="1" presStyleCnt="4">
        <dgm:presLayoutVars>
          <dgm:chMax val="0"/>
          <dgm:chPref val="0"/>
        </dgm:presLayoutVars>
      </dgm:prSet>
      <dgm:spPr/>
    </dgm:pt>
    <dgm:pt modelId="{8B4474CA-7704-469E-9276-F7B0E25BA81F}" type="pres">
      <dgm:prSet presAssocID="{58AE7602-9679-4D5F-B855-1669C40F3CBB}" presName="sibTrans" presStyleCnt="0"/>
      <dgm:spPr/>
    </dgm:pt>
    <dgm:pt modelId="{701517E1-9511-41B8-8239-697A0121F13D}" type="pres">
      <dgm:prSet presAssocID="{174C2992-E843-4C98-8CC1-C2BA09F419F0}" presName="compNode" presStyleCnt="0"/>
      <dgm:spPr/>
    </dgm:pt>
    <dgm:pt modelId="{7B6A5285-4365-4A4E-A132-992F2F7507A0}" type="pres">
      <dgm:prSet presAssocID="{174C2992-E843-4C98-8CC1-C2BA09F419F0}" presName="bgRect" presStyleLbl="bgShp" presStyleIdx="2" presStyleCnt="4"/>
      <dgm:spPr/>
    </dgm:pt>
    <dgm:pt modelId="{2DFB2E01-1390-4A2A-9BE6-49FBB6957DFA}" type="pres">
      <dgm:prSet presAssocID="{174C2992-E843-4C98-8CC1-C2BA09F419F0}" presName="iconRect" presStyleLbl="node1" presStyleIdx="2" presStyleCnt="4" custScaleX="237832" custScaleY="19436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5AB81998-75CA-493E-A0A7-E2D3B649336C}" type="pres">
      <dgm:prSet presAssocID="{174C2992-E843-4C98-8CC1-C2BA09F419F0}" presName="spaceRect" presStyleCnt="0"/>
      <dgm:spPr/>
    </dgm:pt>
    <dgm:pt modelId="{EA1BE42C-C977-4581-83D9-387A5C405DC7}" type="pres">
      <dgm:prSet presAssocID="{174C2992-E843-4C98-8CC1-C2BA09F419F0}" presName="parTx" presStyleLbl="revTx" presStyleIdx="2" presStyleCnt="4">
        <dgm:presLayoutVars>
          <dgm:chMax val="0"/>
          <dgm:chPref val="0"/>
        </dgm:presLayoutVars>
      </dgm:prSet>
      <dgm:spPr/>
    </dgm:pt>
    <dgm:pt modelId="{BC3ADA95-E990-47AE-8415-06F6AC5D1C8C}" type="pres">
      <dgm:prSet presAssocID="{103BC096-614D-4164-8C8B-7C3EF702B4CA}" presName="sibTrans" presStyleCnt="0"/>
      <dgm:spPr/>
    </dgm:pt>
    <dgm:pt modelId="{5B6D6C6B-6AF9-4DAD-9295-641FB26E7854}" type="pres">
      <dgm:prSet presAssocID="{E7680368-DAA0-4294-B060-18E9A2E01F60}" presName="compNode" presStyleCnt="0"/>
      <dgm:spPr/>
    </dgm:pt>
    <dgm:pt modelId="{CCA00DDC-2E51-47FF-9D1F-B23D9AAD38C1}" type="pres">
      <dgm:prSet presAssocID="{E7680368-DAA0-4294-B060-18E9A2E01F60}" presName="bgRect" presStyleLbl="bgShp" presStyleIdx="3" presStyleCnt="4"/>
      <dgm:spPr/>
    </dgm:pt>
    <dgm:pt modelId="{3835091C-C401-49CB-94A9-CF0F7BEED93C}" type="pres">
      <dgm:prSet presAssocID="{E7680368-DAA0-4294-B060-18E9A2E01F60}" presName="iconRect" presStyleLbl="node1" presStyleIdx="3" presStyleCnt="4" custScaleX="237108" custScaleY="22216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 RTL"/>
        </a:ext>
      </dgm:extLst>
    </dgm:pt>
    <dgm:pt modelId="{39C52B24-DA49-40EE-A281-BFDCDDBC3DE4}" type="pres">
      <dgm:prSet presAssocID="{E7680368-DAA0-4294-B060-18E9A2E01F60}" presName="spaceRect" presStyleCnt="0"/>
      <dgm:spPr/>
    </dgm:pt>
    <dgm:pt modelId="{A7085CF7-DC2D-4CC9-8AEB-BB2E587379B7}" type="pres">
      <dgm:prSet presAssocID="{E7680368-DAA0-4294-B060-18E9A2E01F6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0331F31-A297-4646-8CEF-11668FA98C59}" type="presOf" srcId="{26477629-52B1-40AC-8FDF-2C77F1FDB5B4}" destId="{44CB7D47-4581-4894-8862-514D9D83E86E}" srcOrd="0" destOrd="0" presId="urn:microsoft.com/office/officeart/2018/2/layout/IconVerticalSolidList"/>
    <dgm:cxn modelId="{56785735-FD83-4569-A47B-0B1D1BE00A06}" srcId="{26477629-52B1-40AC-8FDF-2C77F1FDB5B4}" destId="{E7680368-DAA0-4294-B060-18E9A2E01F60}" srcOrd="3" destOrd="0" parTransId="{82550930-DC71-4344-981E-C4248B63A0E3}" sibTransId="{CDEA287A-20A3-4C33-AB31-1B9244EE032E}"/>
    <dgm:cxn modelId="{3DE11D6D-8C05-4F01-A5ED-D8A390378BE4}" srcId="{26477629-52B1-40AC-8FDF-2C77F1FDB5B4}" destId="{C6D86422-27D1-40FC-873F-ED0FEBBBC0F8}" srcOrd="1" destOrd="0" parTransId="{534BF635-60B9-46CD-BAD0-9A4430BF85B5}" sibTransId="{58AE7602-9679-4D5F-B855-1669C40F3CBB}"/>
    <dgm:cxn modelId="{305DDF9C-3B1C-446A-BBBC-6881C325F8A0}" type="presOf" srcId="{174C2992-E843-4C98-8CC1-C2BA09F419F0}" destId="{EA1BE42C-C977-4581-83D9-387A5C405DC7}" srcOrd="0" destOrd="0" presId="urn:microsoft.com/office/officeart/2018/2/layout/IconVerticalSolidList"/>
    <dgm:cxn modelId="{62C80FA3-2C15-437E-8DE6-8298F3442D80}" srcId="{26477629-52B1-40AC-8FDF-2C77F1FDB5B4}" destId="{AE33D416-79F9-4204-90BE-87310C1DCD05}" srcOrd="0" destOrd="0" parTransId="{526C3BE9-0FE9-4CC7-BA43-AAF1C6B30CE0}" sibTransId="{A1281A46-2D63-4333-A7AB-5547898C2A18}"/>
    <dgm:cxn modelId="{98429FAA-0248-47DB-A2BF-A171C4614CF0}" type="presOf" srcId="{AE33D416-79F9-4204-90BE-87310C1DCD05}" destId="{36111513-5A40-4FB3-84D3-D4FF59A8CB9A}" srcOrd="0" destOrd="0" presId="urn:microsoft.com/office/officeart/2018/2/layout/IconVerticalSolidList"/>
    <dgm:cxn modelId="{BC2309C3-DEBD-45DF-A31A-2D0C6289F747}" srcId="{26477629-52B1-40AC-8FDF-2C77F1FDB5B4}" destId="{174C2992-E843-4C98-8CC1-C2BA09F419F0}" srcOrd="2" destOrd="0" parTransId="{F1D8EC3B-10D5-4E3E-A19C-DD5353194E12}" sibTransId="{103BC096-614D-4164-8C8B-7C3EF702B4CA}"/>
    <dgm:cxn modelId="{91C8F3D8-47E7-4947-90FA-A2925368FA26}" type="presOf" srcId="{E7680368-DAA0-4294-B060-18E9A2E01F60}" destId="{A7085CF7-DC2D-4CC9-8AEB-BB2E587379B7}" srcOrd="0" destOrd="0" presId="urn:microsoft.com/office/officeart/2018/2/layout/IconVerticalSolidList"/>
    <dgm:cxn modelId="{A3159BF8-80C6-4BE0-997D-1CDA6D35662C}" type="presOf" srcId="{C6D86422-27D1-40FC-873F-ED0FEBBBC0F8}" destId="{EFC8E297-2AC3-4105-9B55-B34E017FEAED}" srcOrd="0" destOrd="0" presId="urn:microsoft.com/office/officeart/2018/2/layout/IconVerticalSolidList"/>
    <dgm:cxn modelId="{7AE13CF8-0E4D-4858-B1FB-756CA5772AFE}" type="presParOf" srcId="{44CB7D47-4581-4894-8862-514D9D83E86E}" destId="{07452472-A069-488F-97C2-13E07A8AAC0C}" srcOrd="0" destOrd="0" presId="urn:microsoft.com/office/officeart/2018/2/layout/IconVerticalSolidList"/>
    <dgm:cxn modelId="{93FE2B42-BA6D-45B1-9D08-2124A653AD3C}" type="presParOf" srcId="{07452472-A069-488F-97C2-13E07A8AAC0C}" destId="{38D4B70C-CB78-45D4-8376-8AF99A0F9F58}" srcOrd="0" destOrd="0" presId="urn:microsoft.com/office/officeart/2018/2/layout/IconVerticalSolidList"/>
    <dgm:cxn modelId="{E1D04364-DDBC-4693-8223-631FC9026A53}" type="presParOf" srcId="{07452472-A069-488F-97C2-13E07A8AAC0C}" destId="{8D6AA0EA-23DD-49C0-BA3D-D51107494E6F}" srcOrd="1" destOrd="0" presId="urn:microsoft.com/office/officeart/2018/2/layout/IconVerticalSolidList"/>
    <dgm:cxn modelId="{37BCB1FC-75C8-4A82-8B98-C17C5047081D}" type="presParOf" srcId="{07452472-A069-488F-97C2-13E07A8AAC0C}" destId="{D07D6126-7679-41EE-AD3D-2AC71B11F6DE}" srcOrd="2" destOrd="0" presId="urn:microsoft.com/office/officeart/2018/2/layout/IconVerticalSolidList"/>
    <dgm:cxn modelId="{DBFC81C9-CCAD-4461-9F83-EEF3352069FE}" type="presParOf" srcId="{07452472-A069-488F-97C2-13E07A8AAC0C}" destId="{36111513-5A40-4FB3-84D3-D4FF59A8CB9A}" srcOrd="3" destOrd="0" presId="urn:microsoft.com/office/officeart/2018/2/layout/IconVerticalSolidList"/>
    <dgm:cxn modelId="{54E662B9-4C0A-42B8-B085-19FDB90FFEF2}" type="presParOf" srcId="{44CB7D47-4581-4894-8862-514D9D83E86E}" destId="{B8CF5F7A-358C-42CD-99AB-C264ADCD25DC}" srcOrd="1" destOrd="0" presId="urn:microsoft.com/office/officeart/2018/2/layout/IconVerticalSolidList"/>
    <dgm:cxn modelId="{C071CE3E-D7E5-4B33-9EB1-6A771B51E8A8}" type="presParOf" srcId="{44CB7D47-4581-4894-8862-514D9D83E86E}" destId="{508C293C-B8E5-42EB-8421-92BAF7AB78DB}" srcOrd="2" destOrd="0" presId="urn:microsoft.com/office/officeart/2018/2/layout/IconVerticalSolidList"/>
    <dgm:cxn modelId="{D0578688-5B4B-40FE-BC0F-F76E5B2D0EAE}" type="presParOf" srcId="{508C293C-B8E5-42EB-8421-92BAF7AB78DB}" destId="{322D9E3A-660A-479B-99EC-6253E5BD5318}" srcOrd="0" destOrd="0" presId="urn:microsoft.com/office/officeart/2018/2/layout/IconVerticalSolidList"/>
    <dgm:cxn modelId="{141D9BCB-B411-4C49-923D-4C02F2638450}" type="presParOf" srcId="{508C293C-B8E5-42EB-8421-92BAF7AB78DB}" destId="{05A5001D-BD9C-4D46-8777-5E6ECCA36F0B}" srcOrd="1" destOrd="0" presId="urn:microsoft.com/office/officeart/2018/2/layout/IconVerticalSolidList"/>
    <dgm:cxn modelId="{8420C954-C8AD-4F67-BAF3-6059EBF74ABA}" type="presParOf" srcId="{508C293C-B8E5-42EB-8421-92BAF7AB78DB}" destId="{284FCB95-EAD7-4812-A1C0-5B2AA544438B}" srcOrd="2" destOrd="0" presId="urn:microsoft.com/office/officeart/2018/2/layout/IconVerticalSolidList"/>
    <dgm:cxn modelId="{C68E9AFE-1D0B-4A47-B367-C10B968D75FF}" type="presParOf" srcId="{508C293C-B8E5-42EB-8421-92BAF7AB78DB}" destId="{EFC8E297-2AC3-4105-9B55-B34E017FEAED}" srcOrd="3" destOrd="0" presId="urn:microsoft.com/office/officeart/2018/2/layout/IconVerticalSolidList"/>
    <dgm:cxn modelId="{6D4D94FA-E9BD-4815-986E-B1900315CA3A}" type="presParOf" srcId="{44CB7D47-4581-4894-8862-514D9D83E86E}" destId="{8B4474CA-7704-469E-9276-F7B0E25BA81F}" srcOrd="3" destOrd="0" presId="urn:microsoft.com/office/officeart/2018/2/layout/IconVerticalSolidList"/>
    <dgm:cxn modelId="{80B7D8E3-96CA-4061-845B-9AD45C745FB6}" type="presParOf" srcId="{44CB7D47-4581-4894-8862-514D9D83E86E}" destId="{701517E1-9511-41B8-8239-697A0121F13D}" srcOrd="4" destOrd="0" presId="urn:microsoft.com/office/officeart/2018/2/layout/IconVerticalSolidList"/>
    <dgm:cxn modelId="{4E7E36C0-F7CE-4473-B2ED-91B6D49D8AF3}" type="presParOf" srcId="{701517E1-9511-41B8-8239-697A0121F13D}" destId="{7B6A5285-4365-4A4E-A132-992F2F7507A0}" srcOrd="0" destOrd="0" presId="urn:microsoft.com/office/officeart/2018/2/layout/IconVerticalSolidList"/>
    <dgm:cxn modelId="{CA9CAA03-D628-48C9-90E4-AD020911D0A0}" type="presParOf" srcId="{701517E1-9511-41B8-8239-697A0121F13D}" destId="{2DFB2E01-1390-4A2A-9BE6-49FBB6957DFA}" srcOrd="1" destOrd="0" presId="urn:microsoft.com/office/officeart/2018/2/layout/IconVerticalSolidList"/>
    <dgm:cxn modelId="{9D030FCF-723A-45EE-B72D-3C58433CFDDF}" type="presParOf" srcId="{701517E1-9511-41B8-8239-697A0121F13D}" destId="{5AB81998-75CA-493E-A0A7-E2D3B649336C}" srcOrd="2" destOrd="0" presId="urn:microsoft.com/office/officeart/2018/2/layout/IconVerticalSolidList"/>
    <dgm:cxn modelId="{108D9C01-43C7-4643-9E34-D7271AE45543}" type="presParOf" srcId="{701517E1-9511-41B8-8239-697A0121F13D}" destId="{EA1BE42C-C977-4581-83D9-387A5C405DC7}" srcOrd="3" destOrd="0" presId="urn:microsoft.com/office/officeart/2018/2/layout/IconVerticalSolidList"/>
    <dgm:cxn modelId="{D1FE962A-4237-4344-9F5D-689EA4C65192}" type="presParOf" srcId="{44CB7D47-4581-4894-8862-514D9D83E86E}" destId="{BC3ADA95-E990-47AE-8415-06F6AC5D1C8C}" srcOrd="5" destOrd="0" presId="urn:microsoft.com/office/officeart/2018/2/layout/IconVerticalSolidList"/>
    <dgm:cxn modelId="{B065756E-15D7-45FB-80A3-73A3422D7594}" type="presParOf" srcId="{44CB7D47-4581-4894-8862-514D9D83E86E}" destId="{5B6D6C6B-6AF9-4DAD-9295-641FB26E7854}" srcOrd="6" destOrd="0" presId="urn:microsoft.com/office/officeart/2018/2/layout/IconVerticalSolidList"/>
    <dgm:cxn modelId="{0A11D2F3-E189-490A-9FD2-642F80C4272F}" type="presParOf" srcId="{5B6D6C6B-6AF9-4DAD-9295-641FB26E7854}" destId="{CCA00DDC-2E51-47FF-9D1F-B23D9AAD38C1}" srcOrd="0" destOrd="0" presId="urn:microsoft.com/office/officeart/2018/2/layout/IconVerticalSolidList"/>
    <dgm:cxn modelId="{01594654-6BA7-4982-8C23-44A7310CE7E5}" type="presParOf" srcId="{5B6D6C6B-6AF9-4DAD-9295-641FB26E7854}" destId="{3835091C-C401-49CB-94A9-CF0F7BEED93C}" srcOrd="1" destOrd="0" presId="urn:microsoft.com/office/officeart/2018/2/layout/IconVerticalSolidList"/>
    <dgm:cxn modelId="{D4E087C5-542C-4CE5-8D97-BEAAB5990BE1}" type="presParOf" srcId="{5B6D6C6B-6AF9-4DAD-9295-641FB26E7854}" destId="{39C52B24-DA49-40EE-A281-BFDCDDBC3DE4}" srcOrd="2" destOrd="0" presId="urn:microsoft.com/office/officeart/2018/2/layout/IconVerticalSolidList"/>
    <dgm:cxn modelId="{5800759C-A4B2-4E76-9252-58F09A3D51AC}" type="presParOf" srcId="{5B6D6C6B-6AF9-4DAD-9295-641FB26E7854}" destId="{A7085CF7-DC2D-4CC9-8AEB-BB2E587379B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4B70C-CB78-45D4-8376-8AF99A0F9F58}">
      <dsp:nvSpPr>
        <dsp:cNvPr id="0" name=""/>
        <dsp:cNvSpPr/>
      </dsp:nvSpPr>
      <dsp:spPr>
        <a:xfrm>
          <a:off x="0" y="131685"/>
          <a:ext cx="6261100" cy="10662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AA0EA-23DD-49C0-BA3D-D51107494E6F}">
      <dsp:nvSpPr>
        <dsp:cNvPr id="0" name=""/>
        <dsp:cNvSpPr/>
      </dsp:nvSpPr>
      <dsp:spPr>
        <a:xfrm>
          <a:off x="-40804" y="0"/>
          <a:ext cx="1304704" cy="12654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11513-5A40-4FB3-84D3-D4FF59A8CB9A}">
      <dsp:nvSpPr>
        <dsp:cNvPr id="0" name=""/>
        <dsp:cNvSpPr/>
      </dsp:nvSpPr>
      <dsp:spPr>
        <a:xfrm>
          <a:off x="1227313" y="110562"/>
          <a:ext cx="5027157" cy="106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46" tIns="112846" rIns="112846" bIns="11284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Schools must have a complete crisis plan </a:t>
          </a:r>
          <a:r>
            <a:rPr lang="en-US" sz="2100" u="sng" kern="1200" dirty="0"/>
            <a:t>for suicide </a:t>
          </a:r>
          <a:r>
            <a:rPr lang="en-US" sz="2100" kern="1200" dirty="0"/>
            <a:t>in place that addresses</a:t>
          </a:r>
        </a:p>
      </dsp:txBody>
      <dsp:txXfrm>
        <a:off x="1227313" y="110562"/>
        <a:ext cx="5027157" cy="1066262"/>
      </dsp:txXfrm>
    </dsp:sp>
    <dsp:sp modelId="{322D9E3A-660A-479B-99EC-6253E5BD5318}">
      <dsp:nvSpPr>
        <dsp:cNvPr id="0" name=""/>
        <dsp:cNvSpPr/>
      </dsp:nvSpPr>
      <dsp:spPr>
        <a:xfrm>
          <a:off x="-40804" y="1583327"/>
          <a:ext cx="6261100" cy="10662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5001D-BD9C-4D46-8777-5E6ECCA36F0B}">
      <dsp:nvSpPr>
        <dsp:cNvPr id="0" name=""/>
        <dsp:cNvSpPr/>
      </dsp:nvSpPr>
      <dsp:spPr>
        <a:xfrm>
          <a:off x="12145" y="1542965"/>
          <a:ext cx="1125633" cy="1146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8E297-2AC3-4105-9B55-B34E017FEAED}">
      <dsp:nvSpPr>
        <dsp:cNvPr id="0" name=""/>
        <dsp:cNvSpPr/>
      </dsp:nvSpPr>
      <dsp:spPr>
        <a:xfrm>
          <a:off x="1190728" y="1583327"/>
          <a:ext cx="5027157" cy="106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46" tIns="112846" rIns="112846" bIns="11284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 </a:t>
          </a:r>
          <a:r>
            <a:rPr lang="en-US" sz="4400" kern="1200" dirty="0"/>
            <a:t>Prevention</a:t>
          </a:r>
        </a:p>
      </dsp:txBody>
      <dsp:txXfrm>
        <a:off x="1190728" y="1583327"/>
        <a:ext cx="5027157" cy="1066262"/>
      </dsp:txXfrm>
    </dsp:sp>
    <dsp:sp modelId="{7B6A5285-4365-4A4E-A132-992F2F7507A0}">
      <dsp:nvSpPr>
        <dsp:cNvPr id="0" name=""/>
        <dsp:cNvSpPr/>
      </dsp:nvSpPr>
      <dsp:spPr>
        <a:xfrm>
          <a:off x="40804" y="2993313"/>
          <a:ext cx="6261100" cy="10662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B2E01-1390-4A2A-9BE6-49FBB6957DFA}">
      <dsp:nvSpPr>
        <dsp:cNvPr id="0" name=""/>
        <dsp:cNvSpPr/>
      </dsp:nvSpPr>
      <dsp:spPr>
        <a:xfrm>
          <a:off x="-40804" y="2956517"/>
          <a:ext cx="1394752" cy="11398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BE42C-C977-4581-83D9-387A5C405DC7}">
      <dsp:nvSpPr>
        <dsp:cNvPr id="0" name=""/>
        <dsp:cNvSpPr/>
      </dsp:nvSpPr>
      <dsp:spPr>
        <a:xfrm>
          <a:off x="1272338" y="2993313"/>
          <a:ext cx="5027157" cy="106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46" tIns="112846" rIns="112846" bIns="11284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 </a:t>
          </a:r>
          <a:r>
            <a:rPr lang="en-US" sz="4400" kern="1200" dirty="0"/>
            <a:t>Intervention</a:t>
          </a:r>
        </a:p>
      </dsp:txBody>
      <dsp:txXfrm>
        <a:off x="1272338" y="2993313"/>
        <a:ext cx="5027157" cy="1066262"/>
      </dsp:txXfrm>
    </dsp:sp>
    <dsp:sp modelId="{CCA00DDC-2E51-47FF-9D1F-B23D9AAD38C1}">
      <dsp:nvSpPr>
        <dsp:cNvPr id="0" name=""/>
        <dsp:cNvSpPr/>
      </dsp:nvSpPr>
      <dsp:spPr>
        <a:xfrm>
          <a:off x="38681" y="4481251"/>
          <a:ext cx="6261100" cy="10662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5091C-C401-49CB-94A9-CF0F7BEED93C}">
      <dsp:nvSpPr>
        <dsp:cNvPr id="0" name=""/>
        <dsp:cNvSpPr/>
      </dsp:nvSpPr>
      <dsp:spPr>
        <a:xfrm>
          <a:off x="-40804" y="4362937"/>
          <a:ext cx="1390506" cy="13028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85CF7-DC2D-4CC9-8AEB-BB2E587379B7}">
      <dsp:nvSpPr>
        <dsp:cNvPr id="0" name=""/>
        <dsp:cNvSpPr/>
      </dsp:nvSpPr>
      <dsp:spPr>
        <a:xfrm>
          <a:off x="1270215" y="4481251"/>
          <a:ext cx="5027157" cy="1066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46" tIns="112846" rIns="112846" bIns="11284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 </a:t>
          </a:r>
          <a:r>
            <a:rPr lang="en-US" sz="4400" kern="1200" dirty="0"/>
            <a:t>Postvention</a:t>
          </a:r>
        </a:p>
      </dsp:txBody>
      <dsp:txXfrm>
        <a:off x="1270215" y="4481251"/>
        <a:ext cx="5027157" cy="1066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3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D138557-468B-452F-A8B1-4DBC7C4D0B3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CB60465-7F9E-4F25-BAF8-ECF358DA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5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5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9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3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5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9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08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18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36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9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64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9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47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12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75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24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9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6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08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1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5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0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236D973-CFBD-49F7-BCA4-3084B4A0B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96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5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0465-7F9E-4F25-BAF8-ECF358DAED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1139-EE77-4828-B4E0-2AD81F7C4D79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550DD-03F8-4B75-8788-0712CED762D2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851-ACF9-42EB-8E53-2F84D78B0719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142-91C7-474C-A049-83D9338078E7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593B-56A1-4FD2-82EF-C409C5DE3F2D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498E-0BE5-4C54-8AB5-B1CC6C52B903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BF0D-BC58-47B8-9878-BC169EA62E12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8BE5-3655-4662-ACF2-FECC40447735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004C5FF-BA25-4954-AFA3-A04C50FA555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3F15-EC84-40A5-B778-29B3410C5598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4FD3-82BA-4B6F-A3A0-BA8A832EE6D4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22C01-A2FF-43EF-8452-7831A98936CD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87A8-F10A-4278-A0E3-530EE0EF29F4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62F8-9458-4723-8199-C38BEA7F09F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AA70-2C2A-4FB3-B5AD-8389BD8C2AD3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BDBC-C005-44D6-9595-F941440056F8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83E0-4C1B-4E83-A1DD-E6CDAA9B6F6D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B3B3F-CF4D-4549-A909-497AEEF72A1E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hyperlink" Target="http://www.theodoraschiro.com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05BBE-9F8D-4A73-B5F1-BAF812A33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AC86CD-FCB8-459B-A58A-C461E1B9E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658688-9BC1-45C6-BEBA-1753861A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816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7BD969-077D-471D-AED5-0DA80819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EE5B3E-496C-497B-9BD6-2A98CBD55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96306-98C9-47B4-AF7D-F3E61E553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752110" cy="1373070"/>
          </a:xfrm>
        </p:spPr>
        <p:txBody>
          <a:bodyPr>
            <a:normAutofit/>
          </a:bodyPr>
          <a:lstStyle/>
          <a:p>
            <a:r>
              <a:rPr lang="en-US" sz="6000" dirty="0"/>
              <a:t>A Culture of Caring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60441-EADF-413E-A53F-C7888DC5A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Suicide Prevention for Schools</a:t>
            </a:r>
          </a:p>
        </p:txBody>
      </p:sp>
      <p:pic>
        <p:nvPicPr>
          <p:cNvPr id="7" name="Graphic 6" descr="Love Letter">
            <a:extLst>
              <a:ext uri="{FF2B5EF4-FFF2-40B4-BE49-F238E27FC236}">
                <a16:creationId xmlns:a16="http://schemas.microsoft.com/office/drawing/2014/main" id="{3A3BC14D-09FF-4A38-9E4C-1E941C6D8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7091" y="1749761"/>
            <a:ext cx="3358478" cy="335847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73B45E4-79E1-2949-B982-34A0CE7CD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3688" y="5511726"/>
            <a:ext cx="2825283" cy="11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9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B5AAB9-9C0B-4191-9D8C-E92806CC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0D32C-9323-4E07-8AE3-7AFF9334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97D32F-1315-4522-AF1E-BCA3A653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5DADF0-4577-4642-B07A-3E27915F3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hild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42E51A8F-C8B6-B949-BE91-BE665AE3A9D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5" b="-1"/>
          <a:stretch/>
        </p:blipFill>
        <p:spPr>
          <a:xfrm>
            <a:off x="4644526" y="10"/>
            <a:ext cx="755294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5D38EC-467D-4F84-8FAA-CAFAA257D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3ADC95-CC75-4952-B479-8662488EA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1D2EB-B45D-C74F-ABA0-B44128C4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Upstream</a:t>
            </a:r>
            <a:br>
              <a:rPr lang="en-US" sz="5400" dirty="0"/>
            </a:br>
            <a:r>
              <a:rPr lang="en-US" sz="5400" dirty="0"/>
              <a:t>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F0973-FDA0-AD4D-BFB2-38A2AC0E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10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5990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3">
            <a:extLst>
              <a:ext uri="{FF2B5EF4-FFF2-40B4-BE49-F238E27FC236}">
                <a16:creationId xmlns:a16="http://schemas.microsoft.com/office/drawing/2014/main" id="{9B9C2B48-3899-4B1D-B526-C35DFD16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6" name="Picture 45">
            <a:extLst>
              <a:ext uri="{FF2B5EF4-FFF2-40B4-BE49-F238E27FC236}">
                <a16:creationId xmlns:a16="http://schemas.microsoft.com/office/drawing/2014/main" id="{1A89A43D-53DA-411B-94AD-DEEF9B65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7" name="Picture 47">
            <a:extLst>
              <a:ext uri="{FF2B5EF4-FFF2-40B4-BE49-F238E27FC236}">
                <a16:creationId xmlns:a16="http://schemas.microsoft.com/office/drawing/2014/main" id="{5D844A84-2EA4-4FF5-83FD-E14C9E8D7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8" name="Rectangle 49">
            <a:extLst>
              <a:ext uri="{FF2B5EF4-FFF2-40B4-BE49-F238E27FC236}">
                <a16:creationId xmlns:a16="http://schemas.microsoft.com/office/drawing/2014/main" id="{6A23D1B2-B408-4913-9A1D-051C9DB38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51">
            <a:extLst>
              <a:ext uri="{FF2B5EF4-FFF2-40B4-BE49-F238E27FC236}">
                <a16:creationId xmlns:a16="http://schemas.microsoft.com/office/drawing/2014/main" id="{0189E329-C38B-4230-A181-B6B8BB9E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0" name="Rectangle 53">
            <a:extLst>
              <a:ext uri="{FF2B5EF4-FFF2-40B4-BE49-F238E27FC236}">
                <a16:creationId xmlns:a16="http://schemas.microsoft.com/office/drawing/2014/main" id="{1F679832-8E5F-4988-BBD4-0A420DCB3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55">
            <a:extLst>
              <a:ext uri="{FF2B5EF4-FFF2-40B4-BE49-F238E27FC236}">
                <a16:creationId xmlns:a16="http://schemas.microsoft.com/office/drawing/2014/main" id="{479CC6F2-1238-4FCB-AA29-A8FEB5D5C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72" name="Rectangle 57">
            <a:extLst>
              <a:ext uri="{FF2B5EF4-FFF2-40B4-BE49-F238E27FC236}">
                <a16:creationId xmlns:a16="http://schemas.microsoft.com/office/drawing/2014/main" id="{977EFBDA-465A-4C02-A5FE-379C64DE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59">
            <a:extLst>
              <a:ext uri="{FF2B5EF4-FFF2-40B4-BE49-F238E27FC236}">
                <a16:creationId xmlns:a16="http://schemas.microsoft.com/office/drawing/2014/main" id="{EFC5F49F-DA32-48F5-8341-10EC931F5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74" name="Rectangle 61">
            <a:extLst>
              <a:ext uri="{FF2B5EF4-FFF2-40B4-BE49-F238E27FC236}">
                <a16:creationId xmlns:a16="http://schemas.microsoft.com/office/drawing/2014/main" id="{5D750453-C34A-4B4A-8328-5E301E3E0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373ED-AE5F-0544-B252-4A9A18F8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Prevention starts early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EA711C0-8B99-4EEA-B366-8E80E5AB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dog, indoor, mammal&#10;&#10;Description automatically generated">
            <a:extLst>
              <a:ext uri="{FF2B5EF4-FFF2-40B4-BE49-F238E27FC236}">
                <a16:creationId xmlns:a16="http://schemas.microsoft.com/office/drawing/2014/main" id="{3033B875-AC47-8549-ADEC-B1D7C94B3B5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5" y="1272408"/>
            <a:ext cx="5629268" cy="43063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D1C27-6E59-A845-9554-A7ABDCD7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11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618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7F59CE-97A1-6749-A410-A94771A4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 descr="A dog sitting at a table with foo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247623B2-37E1-764C-83F8-11786FE16D3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620486"/>
            <a:ext cx="9421586" cy="5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6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B5AAB9-9C0B-4191-9D8C-E92806CC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B0D32C-9323-4E07-8AE3-7AFF9334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E97D32F-1315-4522-AF1E-BCA3A653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5DADF0-4577-4642-B07A-3E27915F3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erson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49FEC464-E9D0-3045-8601-B50C37B776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43" r="13242" b="-1"/>
          <a:stretch/>
        </p:blipFill>
        <p:spPr>
          <a:xfrm>
            <a:off x="4644526" y="10"/>
            <a:ext cx="755294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5D38EC-467D-4F84-8FAA-CAFAA257D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D3ADC95-CC75-4952-B479-8662488EA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AC47116-B4A3-074A-900B-9DA30F34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Trauma Informed Schools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A8228-2069-BD43-A950-2618EF81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13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8813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76453-89B8-4D0E-BDE0-0446B97F5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B7E5A1-5C08-4455-A219-804981D6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19486B-DD4C-4473-9FF8-3E3FB1542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CE1431-75FA-49CE-A7AC-42816EFBC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D094EC9F-85B4-544F-BCB1-A4E401322D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13235" r="13234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26448-F930-224B-BBA2-8AC01377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u="sng" dirty="0"/>
              <a:t>ACEs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2E4-4EF8-9140-8070-F33F779BC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Adverse Childhood Experiences</a:t>
            </a:r>
          </a:p>
        </p:txBody>
      </p:sp>
    </p:spTree>
    <p:extLst>
      <p:ext uri="{BB962C8B-B14F-4D97-AF65-F5344CB8AC3E}">
        <p14:creationId xmlns:p14="http://schemas.microsoft.com/office/powerpoint/2010/main" val="1010705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B9C2B48-3899-4B1D-B526-C35DFD16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A89A43D-53DA-411B-94AD-DEEF9B65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D844A84-2EA4-4FF5-83FD-E14C9E8D7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A23D1B2-B408-4913-9A1D-051C9DB38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189E329-C38B-4230-A181-B6B8BB9E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D77D54DE-D35C-41CF-B0BE-209030A71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1BE412D-E43A-40F7-9D40-9A608E43C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F1DCE60-EE3E-40AD-A094-D46BBD7D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FD92A14-1D99-4216-ACAD-12048C4DF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85AB53B8-E9E6-4D13-AEB2-716CF5D0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869EE6-91E4-4844-8705-4E315C41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SEL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C3706A-4305-E747-8539-968A9B28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5101298"/>
            <a:ext cx="3739277" cy="111662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Social Emotional Learning 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47E1C00-88A2-2E4E-9066-FE24330E5F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21" y="1257300"/>
            <a:ext cx="6904510" cy="389279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06FE5-F414-3046-A1F8-FF4EA3DA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15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5427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3C09-BCFB-A141-9719-6D3B99CD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Counselors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FD20-F489-764F-BF27-9FBEF37D2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5840" y="2808512"/>
            <a:ext cx="3630690" cy="3127674"/>
          </a:xfrm>
        </p:spPr>
        <p:txBody>
          <a:bodyPr>
            <a:normAutofit lnSpcReduction="10000"/>
          </a:bodyPr>
          <a:lstStyle/>
          <a:p>
            <a:r>
              <a:rPr lang="en-US" sz="3200">
                <a:solidFill>
                  <a:schemeClr val="bg1"/>
                </a:solidFill>
              </a:rPr>
              <a:t>School counselors and other site-based mental health professionals play a vital role in prevention.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214E4-93DC-2248-9413-E2483398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 descr="A person sitting at a table using a computer&#10;&#10;Description automatically generated with low confidence">
            <a:extLst>
              <a:ext uri="{FF2B5EF4-FFF2-40B4-BE49-F238E27FC236}">
                <a16:creationId xmlns:a16="http://schemas.microsoft.com/office/drawing/2014/main" id="{90157A54-B9B2-B149-9258-9D1F16FD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75" y="2156906"/>
            <a:ext cx="7045779" cy="47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10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77E6F6-E61F-490D-9BE1-B810F34D0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1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black, dress, posing&#10;&#10;Description automatically generated">
            <a:extLst>
              <a:ext uri="{FF2B5EF4-FFF2-40B4-BE49-F238E27FC236}">
                <a16:creationId xmlns:a16="http://schemas.microsoft.com/office/drawing/2014/main" id="{15B07E7D-FCF9-DD44-8FDD-6F2F3CF54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3066"/>
          <a:stretch/>
        </p:blipFill>
        <p:spPr>
          <a:xfrm>
            <a:off x="638872" y="626533"/>
            <a:ext cx="10914256" cy="56049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6CD28B-8237-4418-A5CA-CDF8424CF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1C0F-6640-444F-ABCB-9A8F69FD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455" y="6388014"/>
            <a:ext cx="115415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chemeClr val="accent1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05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5D037-1E20-8744-83C1-693B4181E96B}"/>
              </a:ext>
            </a:extLst>
          </p:cNvPr>
          <p:cNvSpPr txBox="1"/>
          <p:nvPr/>
        </p:nvSpPr>
        <p:spPr>
          <a:xfrm>
            <a:off x="7511143" y="865414"/>
            <a:ext cx="3795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Knowing a child’s history makes a difference. </a:t>
            </a:r>
          </a:p>
        </p:txBody>
      </p:sp>
    </p:spTree>
    <p:extLst>
      <p:ext uri="{BB962C8B-B14F-4D97-AF65-F5344CB8AC3E}">
        <p14:creationId xmlns:p14="http://schemas.microsoft.com/office/powerpoint/2010/main" val="3782781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9C2B48-3899-4B1D-B526-C35DFD16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89A43D-53DA-411B-94AD-DEEF9B65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844A84-2EA4-4FF5-83FD-E14C9E8D7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23D1B2-B408-4913-9A1D-051C9DB38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89E329-C38B-4230-A181-B6B8BB9E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CE9D4C7-0FAC-453A-8787-1DC73454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1B4D5C-F279-4A9D-AA74-5720666C3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7E49E3-1EBB-4F20-8760-6650B2EB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5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ECC30B-933B-4FFB-AA69-48B6FF346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FDD56-B831-424B-B3ED-39209937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dirty="0"/>
              <a:t>Comprehensive Behavioral Health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6F7597C-AE5B-3144-8385-F8C0A49E5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241" y="490821"/>
            <a:ext cx="8664341" cy="387729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4EE1FBF-BF4C-4C24-9503-B03480434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8E56F-38EC-7447-AA6D-E3BBF0F1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653" y="5083011"/>
            <a:ext cx="1173167" cy="97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4800"/>
              <a:pPr defTabSz="914400">
                <a:spcAft>
                  <a:spcPts val="600"/>
                </a:spcAft>
              </a:pPr>
              <a:t>18</a:t>
            </a:fld>
            <a:endParaRPr lang="en-US" sz="4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8EBCC9-757F-4322-823D-BFA6AB1CD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F18AE8-EFDF-4D20-99D6-ABD6AF0BA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0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B307-037C-A249-8A6A-6FEDCC2A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15413-EF77-8A4F-B0AF-02086EDA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C5236CF-CF1D-9148-A25C-A708CCFF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9" y="521401"/>
            <a:ext cx="10428753" cy="4932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2944A1-DDD2-E346-A470-319CC10CC417}"/>
              </a:ext>
            </a:extLst>
          </p:cNvPr>
          <p:cNvSpPr txBox="1"/>
          <p:nvPr/>
        </p:nvSpPr>
        <p:spPr>
          <a:xfrm>
            <a:off x="1492926" y="5814969"/>
            <a:ext cx="932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Changing the role of school psychologists </a:t>
            </a:r>
          </a:p>
        </p:txBody>
      </p:sp>
    </p:spTree>
    <p:extLst>
      <p:ext uri="{BB962C8B-B14F-4D97-AF65-F5344CB8AC3E}">
        <p14:creationId xmlns:p14="http://schemas.microsoft.com/office/powerpoint/2010/main" val="190003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4035-AC55-4161-A3C5-5FC52C4F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Theodora Schiro, M.Ed. and Steve Schiro, M.Ed.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CD5D-0961-4049-B84F-D37320E4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Presenters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7A202-DCB9-4AA7-805B-2B593470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4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017ED9-3A3E-452D-B2D7-14EF66E5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 Culture of Caring </a:t>
            </a:r>
          </a:p>
        </p:txBody>
      </p:sp>
      <p:pic>
        <p:nvPicPr>
          <p:cNvPr id="10" name="Picture Placeholder 9" descr="Group of people having fun at music concert">
            <a:extLst>
              <a:ext uri="{FF2B5EF4-FFF2-40B4-BE49-F238E27FC236}">
                <a16:creationId xmlns:a16="http://schemas.microsoft.com/office/drawing/2014/main" id="{162EF474-35C5-4E84-9772-3FFA9B10E4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71" b="171"/>
          <a:stretch>
            <a:fillRect/>
          </a:stretch>
        </p:blipFill>
        <p:spPr>
          <a:xfrm>
            <a:off x="5678057" y="2336873"/>
            <a:ext cx="6126242" cy="406392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2D8B87-9AC8-4391-B5EB-F674D91FD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7701" y="2336873"/>
            <a:ext cx="5034677" cy="359931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Emotional well-being and connectedness</a:t>
            </a:r>
            <a:r>
              <a:rPr lang="en-US" sz="5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17C7A-3782-4F98-A418-4342B6AC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2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CA70E3-C704-4AEE-83DF-A4F72D1E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Connectedness</a:t>
            </a:r>
          </a:p>
        </p:txBody>
      </p:sp>
      <p:pic>
        <p:nvPicPr>
          <p:cNvPr id="9" name="Picture Placeholder 8" descr="A drawing of a face&#10;&#10;Description automatically generated">
            <a:extLst>
              <a:ext uri="{FF2B5EF4-FFF2-40B4-BE49-F238E27FC236}">
                <a16:creationId xmlns:a16="http://schemas.microsoft.com/office/drawing/2014/main" id="{914BB702-633A-47D8-9A5C-4EA763DA4D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6642" b="6642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E8BE86-9A59-D143-8B89-A5E86B05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Positive and supportive social relationships and community connections can help buffer the effects of risk factors in people’s lives.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FE479-409B-436F-A5BD-64C95BCB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2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476453-89B8-4D0E-BDE0-0446B97F5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B7E5A1-5C08-4455-A219-804981D6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B19486B-DD4C-4473-9FF8-3E3FB1542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CE1431-75FA-49CE-A7AC-42816EFBC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2" name="Rectangle 41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737A2F70-29FB-8544-B765-4326C34276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14369" r="2" b="1437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5455FEB-4731-304D-BA04-4A419F7E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What’s Your Plan?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9687FD0-CF37-1545-A568-8A53C1E4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 prepared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to act.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778B6B-3471-4667-BE66-6A41999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1734-B09E-4F58-BA19-D48B4164462F}"/>
              </a:ext>
            </a:extLst>
          </p:cNvPr>
          <p:cNvSpPr txBox="1"/>
          <p:nvPr/>
        </p:nvSpPr>
        <p:spPr>
          <a:xfrm>
            <a:off x="680322" y="643466"/>
            <a:ext cx="7449552" cy="4868259"/>
          </a:xfrm>
          <a:prstGeom prst="rect">
            <a:avLst/>
          </a:prstGeom>
          <a:effectLst>
            <a:innerShdw blurRad="88900" dist="50800" dir="135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7583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FFD98-519E-4FE4-AB1C-A010FEB0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233534"/>
            <a:ext cx="3739279" cy="2641034"/>
          </a:xfrm>
        </p:spPr>
        <p:txBody>
          <a:bodyPr>
            <a:normAutofit fontScale="90000"/>
          </a:bodyPr>
          <a:lstStyle/>
          <a:p>
            <a:pPr algn="r"/>
            <a:r>
              <a:rPr lang="en-US" sz="4900" dirty="0">
                <a:solidFill>
                  <a:srgbClr val="FFFFFF"/>
                </a:solidFill>
              </a:rPr>
              <a:t>Model School District Policy on Suicide Prevention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7AF08-4DBA-4388-95C9-2CA18E20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4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07B486F-0BBB-41C1-879C-E2759DDDC1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63797"/>
              </p:ext>
            </p:extLst>
          </p:nvPr>
        </p:nvGraphicFramePr>
        <p:xfrm>
          <a:off x="5284788" y="541421"/>
          <a:ext cx="6261100" cy="5676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99233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C94E-021E-EE4F-982A-F9EE3D32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the students in on the plan</a:t>
            </a:r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314E3E-DA0F-9448-9499-6FA08DF9C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9154" y="2235700"/>
            <a:ext cx="9613861" cy="40344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653E6-842F-BB4A-AE6D-AFF7C044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93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4B10A-343D-FF4B-A402-72B8488B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 High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C2FBA-9A43-EB44-9B71-A63F3662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5982B68-6495-5C41-B569-587C8329A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022"/>
            <a:ext cx="12192000" cy="52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32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9C2B48-3899-4B1D-B526-C35DFD16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89A43D-53DA-411B-94AD-DEEF9B65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844A84-2EA4-4FF5-83FD-E14C9E8D7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A23D1B2-B408-4913-9A1D-051C9DB38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89E329-C38B-4230-A181-B6B8BB9E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77D54DE-D35C-41CF-B0BE-209030A71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1BE412D-E43A-40F7-9D40-9A608E43C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1DCE60-EE3E-40AD-A094-D46BBD7D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D92A14-1D99-4216-ACAD-12048C4DF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5AB53B8-E9E6-4D13-AEB2-716CF5D0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71CCA-3969-466A-A288-5D3EA779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RESOURCES</a:t>
            </a: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B57CD0-5FDA-FD4E-AA57-2B3E08103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171" y="215643"/>
            <a:ext cx="4229100" cy="63357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6EC33-FE45-4297-ADB1-B76C02F4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26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28533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B1F0F-82EE-45F6-8469-4A1FBE8F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11" name="Picture 10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7A7FAD59-D7B4-4D93-9222-0DE33BF2C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312" y="301873"/>
            <a:ext cx="6580682" cy="6556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BB591C-AD39-42C7-BBD8-84D94A500928}"/>
              </a:ext>
            </a:extLst>
          </p:cNvPr>
          <p:cNvSpPr txBox="1"/>
          <p:nvPr/>
        </p:nvSpPr>
        <p:spPr>
          <a:xfrm>
            <a:off x="614597" y="584616"/>
            <a:ext cx="28181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3200" b="1" dirty="0">
                <a:solidFill>
                  <a:schemeClr val="bg1"/>
                </a:solidFill>
              </a:rPr>
              <a:t>Suicide Prevention</a:t>
            </a:r>
            <a:r>
              <a:rPr lang="en-US" sz="3200" dirty="0">
                <a:solidFill>
                  <a:schemeClr val="bg1"/>
                </a:solidFill>
              </a:rPr>
              <a:t> may be a matter of a caring person with the right knowledge being available in the right place at the right time.</a:t>
            </a:r>
          </a:p>
        </p:txBody>
      </p:sp>
    </p:spTree>
    <p:extLst>
      <p:ext uri="{BB962C8B-B14F-4D97-AF65-F5344CB8AC3E}">
        <p14:creationId xmlns:p14="http://schemas.microsoft.com/office/powerpoint/2010/main" val="2344272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>
            <a:extLst>
              <a:ext uri="{FF2B5EF4-FFF2-40B4-BE49-F238E27FC236}">
                <a16:creationId xmlns:a16="http://schemas.microsoft.com/office/drawing/2014/main" id="{454FCFAE-E3BB-4435-B17F-CD46CFB4B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169373F1-F3D8-423B-91F3-6A975754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C6503EFA-43DF-445E-BC83-5CC0AAE1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44" name="Rectangle 20">
            <a:extLst>
              <a:ext uri="{FF2B5EF4-FFF2-40B4-BE49-F238E27FC236}">
                <a16:creationId xmlns:a16="http://schemas.microsoft.com/office/drawing/2014/main" id="{2960B355-7FDE-497C-AF2B-9CCD38D00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7ACBBD23-8455-40B4-B77C-3A57C46A6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6" name="Group 24">
            <a:extLst>
              <a:ext uri="{FF2B5EF4-FFF2-40B4-BE49-F238E27FC236}">
                <a16:creationId xmlns:a16="http://schemas.microsoft.com/office/drawing/2014/main" id="{62E4A247-913A-4CDE-B56F-C1C5B8462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7" name="Rectangle 25">
              <a:extLst>
                <a:ext uri="{FF2B5EF4-FFF2-40B4-BE49-F238E27FC236}">
                  <a16:creationId xmlns:a16="http://schemas.microsoft.com/office/drawing/2014/main" id="{AE8B3623-55FC-4591-8360-887D7347C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CF4B6E-82B4-4981-92EB-B0C5DA3E7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8" name="Rectangle 28">
            <a:extLst>
              <a:ext uri="{FF2B5EF4-FFF2-40B4-BE49-F238E27FC236}">
                <a16:creationId xmlns:a16="http://schemas.microsoft.com/office/drawing/2014/main" id="{E1CDCE00-C4BC-46A8-9D07-70B8CF17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5408" y="-1"/>
            <a:ext cx="473659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807C7C-8F32-4B3E-A44D-17B0502CB2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156" r="-1" b="18943"/>
          <a:stretch/>
        </p:blipFill>
        <p:spPr>
          <a:xfrm>
            <a:off x="7550979" y="1"/>
            <a:ext cx="4645152" cy="22250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9" name="Rectangle 30">
            <a:extLst>
              <a:ext uri="{FF2B5EF4-FFF2-40B4-BE49-F238E27FC236}">
                <a16:creationId xmlns:a16="http://schemas.microsoft.com/office/drawing/2014/main" id="{20EC72D3-36C4-4B87-8B84-EB8CDED4D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D8039EF4-0A0D-42F3-9D41-95616294D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23994-5EEF-413C-B895-D0869099DB45}"/>
              </a:ext>
            </a:extLst>
          </p:cNvPr>
          <p:cNvSpPr txBox="1"/>
          <p:nvPr/>
        </p:nvSpPr>
        <p:spPr>
          <a:xfrm>
            <a:off x="680321" y="2336873"/>
            <a:ext cx="642321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Theodora Schiro</a:t>
            </a:r>
            <a:endParaRPr lang="en-US" sz="3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www.Theodoraschiro.com</a:t>
            </a:r>
            <a:endParaRPr lang="en-US" sz="3200" u="sng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Steve Schiro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sschiro65@gmail.com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193FC1-862B-4B7E-A0BD-5C4751F1D9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606" r="1" b="25717"/>
          <a:stretch/>
        </p:blipFill>
        <p:spPr>
          <a:xfrm>
            <a:off x="7555110" y="2322651"/>
            <a:ext cx="4641021" cy="2212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07B7E-D472-4137-ABCC-AB9D25AEBE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106" b="26871"/>
          <a:stretch/>
        </p:blipFill>
        <p:spPr>
          <a:xfrm>
            <a:off x="7555110" y="4632960"/>
            <a:ext cx="4641021" cy="22250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991735-6F05-4130-A6E7-2F722C3B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421715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/>
              <a:pPr>
                <a:spcAft>
                  <a:spcPts val="600"/>
                </a:spcAft>
              </a:pPr>
              <a:t>28</a:t>
            </a:fld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90BCE-3A4A-864B-AF28-CF819C34993F}"/>
              </a:ext>
            </a:extLst>
          </p:cNvPr>
          <p:cNvSpPr txBox="1"/>
          <p:nvPr/>
        </p:nvSpPr>
        <p:spPr>
          <a:xfrm>
            <a:off x="996043" y="821836"/>
            <a:ext cx="584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2821917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B5AAB9-9C0B-4191-9D8C-E92806CC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0D32C-9323-4E07-8AE3-7AFF9334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97D32F-1315-4522-AF1E-BCA3A653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5DADF0-4577-4642-B07A-3E27915F3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188453CD-F47C-4C17-ABB3-311616425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22" b="7778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8D824E-2FE2-436D-BA86-C0386D8FA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CF15F-0C46-419B-AB37-5294544BC482}"/>
              </a:ext>
            </a:extLst>
          </p:cNvPr>
          <p:cNvSpPr txBox="1"/>
          <p:nvPr/>
        </p:nvSpPr>
        <p:spPr>
          <a:xfrm>
            <a:off x="680322" y="440266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Q+A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E62E99-E55A-4404-B79D-9C8CC8523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A68ED-8DED-4D97-AAA4-8124E81F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4775195"/>
            <a:ext cx="1173167" cy="97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4800"/>
              <a:pPr defTabSz="914400">
                <a:spcAft>
                  <a:spcPts val="600"/>
                </a:spcAft>
              </a:pPr>
              <a:t>29</a:t>
            </a:fld>
            <a:endParaRPr lang="en-US" sz="4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B71E6-6516-4BB6-B895-35E8F2892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B39608-D59B-4A40-BD24-A3B510F02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4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A476453-89B8-4D0E-BDE0-0446B97F5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2B7E5A1-5C08-4455-A219-804981D6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B19486B-DD4C-4473-9FF8-3E3FB1542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CE1431-75FA-49CE-A7AC-42816EFBC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6BCB397-4790-4766-82B8-F6ED3BAA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82" name="Rectangle 81">
              <a:extLst>
                <a:ext uri="{FF2B5EF4-FFF2-40B4-BE49-F238E27FC236}">
                  <a16:creationId xmlns:a16="http://schemas.microsoft.com/office/drawing/2014/main" id="{BDB66795-F5BA-4B6C-951C-11DBE9D24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2C790B8-181F-443B-9B01-D67B4B94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45D548-2ACA-104D-A2F2-08E953D3EA4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0917D5C4-7346-4128-A893-88F9031A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76CBB7-5080-6442-B69B-CCAF664A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 A Culture of Caring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EC06EAC-4D4E-4BEC-A580-543F5E0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CD5D-0961-4049-B84F-D37320E4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What School Leaders Need to Know About Suicide Prevention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4831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5AAB9-9C0B-4191-9D8C-E92806CC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B0D32C-9323-4E07-8AE3-7AFF9334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97D32F-1315-4522-AF1E-BCA3A653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5DADF0-4577-4642-B07A-3E27915F3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2BF570B-E60D-4481-9DA2-BE09A90D1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ad contemplative young woman.&#10;&#10;">
            <a:extLst>
              <a:ext uri="{FF2B5EF4-FFF2-40B4-BE49-F238E27FC236}">
                <a16:creationId xmlns:a16="http://schemas.microsoft.com/office/drawing/2014/main" id="{A118AB0B-99C6-864A-A67F-15C9271AF3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41000"/>
          </a:blip>
          <a:srcRect t="16826" r="9091" b="6565"/>
          <a:stretch/>
        </p:blipFill>
        <p:spPr>
          <a:xfrm>
            <a:off x="-3176" y="9"/>
            <a:ext cx="12192000" cy="685799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321F7C-3441-47D4-89EC-F6C7FF3B2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6FECE1-FC49-44C8-AE49-3E6C06AC42F2}"/>
              </a:ext>
            </a:extLst>
          </p:cNvPr>
          <p:cNvSpPr/>
          <p:nvPr/>
        </p:nvSpPr>
        <p:spPr>
          <a:xfrm>
            <a:off x="680322" y="440266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b="1" dirty="0"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Suicide is a large and growing public health problem</a:t>
            </a:r>
            <a:r>
              <a:rPr lang="en-US" sz="1600" dirty="0">
                <a:latin typeface="+mj-lt"/>
                <a:ea typeface="+mj-ea"/>
                <a:cs typeface="+mj-cs"/>
              </a:rPr>
              <a:t>.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FE5F6F-BF7C-44AD-9CEB-0A16A7DAE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A569DE-034F-4016-A287-B401CA2D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4067" y="4775195"/>
            <a:ext cx="1173167" cy="97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4800"/>
              <a:pPr defTabSz="914400">
                <a:spcAft>
                  <a:spcPts val="600"/>
                </a:spcAft>
              </a:pPr>
              <a:t>4</a:t>
            </a:fld>
            <a:endParaRPr lang="en-US" sz="4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614AF8-278F-429C-8560-C4C711BEE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75A3A9-46B2-434A-8D1C-E01B8B9D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6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A97529DD-0019-4F2B-AAE6-A82A2FADB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4B5AAB9-9C0B-4191-9D8C-E92806CC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B0D32C-9323-4E07-8AE3-7AFF9334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CE97D32F-1315-4522-AF1E-BCA3A653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E5DADF0-4577-4642-B07A-3E27915F3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lit candle and a white flower">
            <a:extLst>
              <a:ext uri="{FF2B5EF4-FFF2-40B4-BE49-F238E27FC236}">
                <a16:creationId xmlns:a16="http://schemas.microsoft.com/office/drawing/2014/main" id="{CBA1AAF9-DBC4-7F48-A26A-52B73986BF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21" r="15364" b="-1"/>
          <a:stretch/>
        </p:blipFill>
        <p:spPr>
          <a:xfrm>
            <a:off x="4644526" y="10"/>
            <a:ext cx="7552945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95D38EC-467D-4F84-8FAA-CAFAA257D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FD3ADC95-CC75-4952-B479-8662488EA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513377-28B4-4537-ABAE-FF935768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/>
              <a:t>In 2017 over 3,000 youth ages 10-19 died by suicide. </a:t>
            </a:r>
            <a:br>
              <a:rPr lang="en-US" sz="3400"/>
            </a:br>
            <a:endParaRPr lang="en-US" sz="3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F2979-588C-4D0E-83E7-55D8230D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0477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5504-C644-4C0B-B062-E7014F03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</a:t>
            </a:r>
            <a:r>
              <a:rPr lang="en-US" sz="5400" u="sng" dirty="0"/>
              <a:t>You</a:t>
            </a:r>
            <a:r>
              <a:rPr lang="en-US" sz="5400" dirty="0"/>
              <a:t> Can Prevent Suicide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AAE8DA-BC37-44EC-A8B8-E818B320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8841" y="2336800"/>
            <a:ext cx="6536134" cy="4357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D56D-4040-49EE-B16B-40519E79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4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E989-4C30-4B4A-916B-9EBE942A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64" y="521158"/>
            <a:ext cx="9613861" cy="167037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How </a:t>
            </a:r>
            <a:r>
              <a:rPr lang="en-US" sz="6000" u="sng" dirty="0"/>
              <a:t>You</a:t>
            </a:r>
            <a:r>
              <a:rPr lang="en-US" sz="6000" dirty="0"/>
              <a:t> Can Prevent Suicide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1CF23-45C5-475E-9AD5-7EC8231B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6D22F896-40B5-4ADD-8801-0D06FADFA095}" type="slidenum">
              <a:rPr lang="en-US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BF808-AC3A-4038-9959-FADB892A66FE}"/>
              </a:ext>
            </a:extLst>
          </p:cNvPr>
          <p:cNvSpPr txBox="1"/>
          <p:nvPr/>
        </p:nvSpPr>
        <p:spPr>
          <a:xfrm>
            <a:off x="618110" y="2211923"/>
            <a:ext cx="665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Webinar Goals: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46DF9-AA3B-4EF9-8804-622FAE6E441A}"/>
              </a:ext>
            </a:extLst>
          </p:cNvPr>
          <p:cNvSpPr txBox="1"/>
          <p:nvPr/>
        </p:nvSpPr>
        <p:spPr>
          <a:xfrm>
            <a:off x="550172" y="2806428"/>
            <a:ext cx="8279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Overview of youth suicide: statistics and scope </a:t>
            </a:r>
          </a:p>
          <a:p>
            <a:pPr lvl="0" fontAlgn="base"/>
            <a:r>
              <a:rPr lang="en-US" sz="2400" dirty="0">
                <a:solidFill>
                  <a:schemeClr val="bg1"/>
                </a:solidFill>
              </a:rPr>
              <a:t> 	of problem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E901CF-40CC-462C-806F-BBC021A6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959" y="2191533"/>
            <a:ext cx="3931648" cy="2822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5450C-9F44-914D-90AD-2E0F46FE7D54}"/>
              </a:ext>
            </a:extLst>
          </p:cNvPr>
          <p:cNvSpPr txBox="1"/>
          <p:nvPr/>
        </p:nvSpPr>
        <p:spPr>
          <a:xfrm>
            <a:off x="618110" y="3657814"/>
            <a:ext cx="9200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Prevention, Intervention, and Postvention: </a:t>
            </a:r>
          </a:p>
          <a:p>
            <a:pPr lvl="0" fontAlgn="base"/>
            <a:r>
              <a:rPr lang="en-US" sz="2400" dirty="0">
                <a:solidFill>
                  <a:schemeClr val="bg1"/>
                </a:solidFill>
              </a:rPr>
              <a:t>	successes and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94F28-D408-E54A-9838-3074FC5700E6}"/>
              </a:ext>
            </a:extLst>
          </p:cNvPr>
          <p:cNvSpPr txBox="1"/>
          <p:nvPr/>
        </p:nvSpPr>
        <p:spPr>
          <a:xfrm>
            <a:off x="618110" y="4604128"/>
            <a:ext cx="829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How school culture influences suicide prevention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E5DDD-3086-0D4C-A5BF-D46879CC0A3C}"/>
              </a:ext>
            </a:extLst>
          </p:cNvPr>
          <p:cNvSpPr txBox="1"/>
          <p:nvPr/>
        </p:nvSpPr>
        <p:spPr>
          <a:xfrm>
            <a:off x="618110" y="5392172"/>
            <a:ext cx="1116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How to develop and implement comprehensive prevention policies and plans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1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3E7D176-65E3-438D-A310-23F35500E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6" r="24240"/>
          <a:stretch/>
        </p:blipFill>
        <p:spPr>
          <a:xfrm>
            <a:off x="6093556" y="10"/>
            <a:ext cx="6095267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90A7C3D-1FC7-4C37-8669-8C877FD3D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578452F-B2D5-499F-8735-DF8811127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967EF-9AB5-4DCF-9D38-106E617AB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>
            <a:normAutofit/>
          </a:bodyPr>
          <a:lstStyle/>
          <a:p>
            <a:r>
              <a:rPr lang="en-US" sz="4600" dirty="0"/>
              <a:t>Beyond suicide prevention training </a:t>
            </a:r>
          </a:p>
        </p:txBody>
      </p:sp>
    </p:spTree>
    <p:extLst>
      <p:ext uri="{BB962C8B-B14F-4D97-AF65-F5344CB8AC3E}">
        <p14:creationId xmlns:p14="http://schemas.microsoft.com/office/powerpoint/2010/main" val="212079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9C2B48-3899-4B1D-B526-C35DFD16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89A43D-53DA-411B-94AD-DEEF9B65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44A84-2EA4-4FF5-83FD-E14C9E8D7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23D1B2-B408-4913-9A1D-051C9DB38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89E329-C38B-4230-A181-B6B8BB9E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77D54DE-D35C-41CF-B0BE-209030A71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BE412D-E43A-40F7-9D40-9A608E43C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F1DCE60-EE3E-40AD-A094-D46BBD7D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D92A14-1D99-4216-ACAD-12048C4DF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5AB53B8-E9E6-4D13-AEB2-716CF5D0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35A75-1B47-4B47-8840-3F4120138BD7}"/>
              </a:ext>
            </a:extLst>
          </p:cNvPr>
          <p:cNvSpPr txBox="1"/>
          <p:nvPr/>
        </p:nvSpPr>
        <p:spPr>
          <a:xfrm>
            <a:off x="680322" y="2063262"/>
            <a:ext cx="3739278" cy="2661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Warning Signs</a:t>
            </a:r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B74B2FF2-F048-4DC3-BE8C-B253B3443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6167" y="640080"/>
            <a:ext cx="5577840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1DB5E8-CB63-44AC-B92F-83DEFE06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9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76137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4|1.7|1.9|2.5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13940</TotalTime>
  <Words>344</Words>
  <Application>Microsoft Office PowerPoint</Application>
  <PresentationFormat>Widescreen</PresentationFormat>
  <Paragraphs>111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Trebuchet MS</vt:lpstr>
      <vt:lpstr>Wingdings</vt:lpstr>
      <vt:lpstr>Berlin</vt:lpstr>
      <vt:lpstr>A Culture of Caring </vt:lpstr>
      <vt:lpstr>Theodora Schiro, M.Ed. and Steve Schiro, M.Ed.</vt:lpstr>
      <vt:lpstr> A Culture of Caring</vt:lpstr>
      <vt:lpstr>PowerPoint Presentation</vt:lpstr>
      <vt:lpstr>In 2017 over 3,000 youth ages 10-19 died by suicide.  </vt:lpstr>
      <vt:lpstr>How You Can Prevent Suicide</vt:lpstr>
      <vt:lpstr>How You Can Prevent Suicide </vt:lpstr>
      <vt:lpstr>Beyond suicide prevention training </vt:lpstr>
      <vt:lpstr>PowerPoint Presentation</vt:lpstr>
      <vt:lpstr>Upstream Prevention</vt:lpstr>
      <vt:lpstr>Prevention starts early</vt:lpstr>
      <vt:lpstr>PowerPoint Presentation</vt:lpstr>
      <vt:lpstr>Trauma Informed Schools</vt:lpstr>
      <vt:lpstr>ACEs</vt:lpstr>
      <vt:lpstr>SEL </vt:lpstr>
      <vt:lpstr>School Counselors</vt:lpstr>
      <vt:lpstr>PowerPoint Presentation</vt:lpstr>
      <vt:lpstr>Comprehensive Behavioral Health</vt:lpstr>
      <vt:lpstr>PowerPoint Presentation</vt:lpstr>
      <vt:lpstr>A Culture of Caring </vt:lpstr>
      <vt:lpstr>Connectedness</vt:lpstr>
      <vt:lpstr>What’s Your Plan? </vt:lpstr>
      <vt:lpstr>Model School District Policy on Suicide Prevention </vt:lpstr>
      <vt:lpstr>Let the students in on the plan</vt:lpstr>
      <vt:lpstr>Freedom High</vt:lpstr>
      <vt:lpstr>RESOURCES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Culture of Caring</dc:title>
  <dc:creator>Theodora Schiro</dc:creator>
  <cp:lastModifiedBy>Danielle Simbajon</cp:lastModifiedBy>
  <cp:revision>41</cp:revision>
  <dcterms:created xsi:type="dcterms:W3CDTF">2020-10-18T03:38:20Z</dcterms:created>
  <dcterms:modified xsi:type="dcterms:W3CDTF">2021-04-02T01:26:43Z</dcterms:modified>
</cp:coreProperties>
</file>