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01" r:id="rId5"/>
    <p:sldId id="503" r:id="rId6"/>
    <p:sldId id="498" r:id="rId7"/>
    <p:sldId id="504" r:id="rId8"/>
    <p:sldId id="414" r:id="rId9"/>
    <p:sldId id="505" r:id="rId10"/>
    <p:sldId id="506" r:id="rId11"/>
    <p:sldId id="511" r:id="rId12"/>
    <p:sldId id="501" r:id="rId13"/>
    <p:sldId id="508" r:id="rId14"/>
    <p:sldId id="480" r:id="rId15"/>
    <p:sldId id="467" r:id="rId16"/>
    <p:sldId id="509" r:id="rId17"/>
    <p:sldId id="473" r:id="rId18"/>
    <p:sldId id="502" r:id="rId19"/>
    <p:sldId id="510" r:id="rId20"/>
    <p:sldId id="483" r:id="rId21"/>
    <p:sldId id="422" r:id="rId22"/>
    <p:sldId id="458"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183"/>
    <a:srgbClr val="000000"/>
    <a:srgbClr val="7A4183"/>
    <a:srgbClr val="69CDB3"/>
    <a:srgbClr val="D1DEEE"/>
    <a:srgbClr val="EAEFF7"/>
    <a:srgbClr val="EBF1E9"/>
    <a:srgbClr val="D5E3CF"/>
    <a:srgbClr val="9C71A3"/>
    <a:srgbClr val="956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154F5-567B-425C-8154-57E7DA1ACD50}" v="358" dt="2021-04-15T14:58:44.917"/>
    <p1510:client id="{BE6D7B4D-7558-62F4-30B1-8866BA8EE677}" v="2" dt="2021-04-15T17:17:22.867"/>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8"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5C818F-52A4-D44A-8B36-1F1488548173}"/>
              </a:ext>
            </a:extLst>
          </p:cNvPr>
          <p:cNvSpPr>
            <a:spLocks noGrp="1"/>
          </p:cNvSpPr>
          <p:nvPr>
            <p:ph type="hdr" sz="quarter"/>
          </p:nvPr>
        </p:nvSpPr>
        <p:spPr>
          <a:xfrm>
            <a:off x="0" y="0"/>
            <a:ext cx="2971800" cy="112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3E94EE-901C-6240-AEA3-4FAA59833532}"/>
              </a:ext>
            </a:extLst>
          </p:cNvPr>
          <p:cNvSpPr>
            <a:spLocks noGrp="1"/>
          </p:cNvSpPr>
          <p:nvPr>
            <p:ph type="dt" sz="quarter" idx="1"/>
          </p:nvPr>
        </p:nvSpPr>
        <p:spPr>
          <a:xfrm>
            <a:off x="3884613" y="0"/>
            <a:ext cx="2971800" cy="112713"/>
          </a:xfrm>
          <a:prstGeom prst="rect">
            <a:avLst/>
          </a:prstGeom>
        </p:spPr>
        <p:txBody>
          <a:bodyPr vert="horz" lIns="91440" tIns="45720" rIns="91440" bIns="45720" rtlCol="0"/>
          <a:lstStyle>
            <a:lvl1pPr algn="r">
              <a:defRPr sz="1200"/>
            </a:lvl1pPr>
          </a:lstStyle>
          <a:p>
            <a:fld id="{3C672D12-F17A-2345-A692-2861CA99C7F9}" type="datetimeFigureOut">
              <a:rPr lang="en-US" smtClean="0"/>
              <a:t>4/19/2021</a:t>
            </a:fld>
            <a:endParaRPr lang="en-US"/>
          </a:p>
        </p:txBody>
      </p:sp>
      <p:sp>
        <p:nvSpPr>
          <p:cNvPr id="4" name="Footer Placeholder 3">
            <a:extLst>
              <a:ext uri="{FF2B5EF4-FFF2-40B4-BE49-F238E27FC236}">
                <a16:creationId xmlns:a16="http://schemas.microsoft.com/office/drawing/2014/main" id="{2123510E-82FE-AB4F-84A7-A0C3500D0843}"/>
              </a:ext>
            </a:extLst>
          </p:cNvPr>
          <p:cNvSpPr>
            <a:spLocks noGrp="1"/>
          </p:cNvSpPr>
          <p:nvPr>
            <p:ph type="ftr" sz="quarter" idx="2"/>
          </p:nvPr>
        </p:nvSpPr>
        <p:spPr>
          <a:xfrm>
            <a:off x="0" y="2135188"/>
            <a:ext cx="2971800" cy="112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993820-AB3E-6042-9EE9-58A101075C09}"/>
              </a:ext>
            </a:extLst>
          </p:cNvPr>
          <p:cNvSpPr>
            <a:spLocks noGrp="1"/>
          </p:cNvSpPr>
          <p:nvPr>
            <p:ph type="sldNum" sz="quarter" idx="3"/>
          </p:nvPr>
        </p:nvSpPr>
        <p:spPr>
          <a:xfrm>
            <a:off x="3884613" y="2135188"/>
            <a:ext cx="2971800" cy="112712"/>
          </a:xfrm>
          <a:prstGeom prst="rect">
            <a:avLst/>
          </a:prstGeom>
        </p:spPr>
        <p:txBody>
          <a:bodyPr vert="horz" lIns="91440" tIns="45720" rIns="91440" bIns="45720" rtlCol="0" anchor="b"/>
          <a:lstStyle>
            <a:lvl1pPr algn="r">
              <a:defRPr sz="1200"/>
            </a:lvl1pPr>
          </a:lstStyle>
          <a:p>
            <a:fld id="{A4DEECBE-A028-3543-A14C-A85F4158C136}" type="slidenum">
              <a:rPr lang="en-US" smtClean="0"/>
              <a:t>‹#›</a:t>
            </a:fld>
            <a:endParaRPr lang="en-US"/>
          </a:p>
        </p:txBody>
      </p:sp>
    </p:spTree>
    <p:extLst>
      <p:ext uri="{BB962C8B-B14F-4D97-AF65-F5344CB8AC3E}">
        <p14:creationId xmlns:p14="http://schemas.microsoft.com/office/powerpoint/2010/main" val="305400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97C0E98E-675A-4340-A4A8-77129BA20767}"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ontlineinstitute.com/blog/2018-19-look-back-teacher-absences-fill-rates/" TargetMode="External"/><Relationship Id="rId7" Type="http://schemas.openxmlformats.org/officeDocument/2006/relationships/hyperlink" Target="https://www.frontlineinstitute.com/reports/national-absence-hiring-trends-2018-201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frontlineeducation.com/solutions/absence-time/resources/changing-perceptions-substitutes-as-educators/" TargetMode="External"/><Relationship Id="rId5" Type="http://schemas.openxmlformats.org/officeDocument/2006/relationships/hyperlink" Target="https://www.frontlineeducation.com/blog/substitute-teacher-shortage-in-your-district/" TargetMode="External"/><Relationship Id="rId4" Type="http://schemas.openxmlformats.org/officeDocument/2006/relationships/hyperlink" Target="https://www.frontlineinstitute.com/reports/monthly-repor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Karlie</a:t>
            </a:r>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a:t>
            </a:fld>
            <a:endParaRPr lang="en-US"/>
          </a:p>
        </p:txBody>
      </p:sp>
    </p:spTree>
    <p:extLst>
      <p:ext uri="{BB962C8B-B14F-4D97-AF65-F5344CB8AC3E}">
        <p14:creationId xmlns:p14="http://schemas.microsoft.com/office/powerpoint/2010/main" val="7377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45706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t>
            </a:r>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218268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the most recent data from the 2019-2020 school year once again confirms the connection between non-working substitute percentage and fill rate.</a:t>
            </a:r>
          </a:p>
          <a:p>
            <a:endParaRPr lang="en-US"/>
          </a:p>
          <a:p>
            <a:r>
              <a:rPr lang="en-US"/>
              <a:t>Here is where the connection between fill rate and non-working substitute percentage becomes strikingly clear. As the chart above shows, in districts with an average monthly non-working substitute percentage of 76%, only about half of all teacher absences were filled. Yet in districts where the average monthly non-working substitute percentage was just 10% lower, </a:t>
            </a:r>
            <a:r>
              <a:rPr lang="en-US" i="1"/>
              <a:t>nearly all</a:t>
            </a:r>
            <a:r>
              <a:rPr lang="en-US"/>
              <a:t> absences were filled. This shows that even a slight increase in substitute engagement can have a big impact on fill rate.</a:t>
            </a:r>
          </a:p>
          <a:p>
            <a:endParaRPr lang="en-US">
              <a:cs typeface="Calibri"/>
            </a:endParaRPr>
          </a:p>
          <a:p>
            <a:endParaRPr lang="en-US">
              <a:cs typeface="Calibri"/>
            </a:endParaRPr>
          </a:p>
          <a:p>
            <a:r>
              <a:rPr lang="en-US"/>
              <a:t>Source: https://</a:t>
            </a:r>
            <a:r>
              <a:rPr lang="en-US" err="1"/>
              <a:t>www.frontlineeducation.com</a:t>
            </a:r>
            <a:r>
              <a:rPr lang="en-US"/>
              <a:t>/blog/talk-data-to-me-why-substitute-engagement-matters-more-than-ever-this-year/</a:t>
            </a:r>
          </a:p>
        </p:txBody>
      </p:sp>
      <p:sp>
        <p:nvSpPr>
          <p:cNvPr id="4" name="Slide Number Placeholder 3"/>
          <p:cNvSpPr>
            <a:spLocks noGrp="1"/>
          </p:cNvSpPr>
          <p:nvPr>
            <p:ph type="sldNum" sz="quarter" idx="5"/>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188175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action steps to take:</a:t>
            </a:r>
          </a:p>
          <a:p>
            <a:endParaRPr lang="en-US"/>
          </a:p>
          <a:p>
            <a:pPr marL="171450" indent="-171450">
              <a:buFont typeface="Arial" panose="020B0604020202020204" pitchFamily="34" charset="0"/>
              <a:buChar char="•"/>
            </a:pPr>
            <a:r>
              <a:rPr lang="en-US" b="1">
                <a:hlinkClick r:id="rId3"/>
              </a:rPr>
              <a:t>Know the data</a:t>
            </a:r>
            <a:r>
              <a:rPr lang="en-US" b="1"/>
              <a:t>.</a:t>
            </a:r>
            <a:r>
              <a:rPr lang="en-US"/>
              <a:t> The metrics discussed above, and many others, are available through the Frontline Research &amp; Learning Institute’s </a:t>
            </a:r>
            <a:r>
              <a:rPr lang="en-US">
                <a:hlinkClick r:id="rId4"/>
              </a:rPr>
              <a:t>National Employee Absence &amp; Substitute Data Report</a:t>
            </a:r>
            <a:r>
              <a:rPr lang="en-US"/>
              <a:t>. In addition, if you use Frontline Absence &amp; Time, you can access interactive, in-product tools to track your district’s data and compare it to national, state, and like-district benchmarks.</a:t>
            </a:r>
          </a:p>
          <a:p>
            <a:pPr marL="171450" indent="-171450">
              <a:buFont typeface="Arial" panose="020B0604020202020204" pitchFamily="34" charset="0"/>
              <a:buChar char="•"/>
            </a:pPr>
            <a:endParaRPr lang="en-US" b="1"/>
          </a:p>
          <a:p>
            <a:pPr marL="171450" indent="-171450">
              <a:buFont typeface="Arial" panose="020B0604020202020204" pitchFamily="34" charset="0"/>
              <a:buChar char="•"/>
            </a:pPr>
            <a:r>
              <a:rPr lang="en-US" b="1"/>
              <a:t>Use the resources. </a:t>
            </a:r>
            <a:r>
              <a:rPr lang="en-US"/>
              <a:t>Check out these resources from Frontline Education on </a:t>
            </a:r>
            <a:r>
              <a:rPr lang="en-US">
                <a:hlinkClick r:id="rId5"/>
              </a:rPr>
              <a:t>why substitutes work in your district (or not)</a:t>
            </a:r>
            <a:r>
              <a:rPr lang="en-US"/>
              <a:t> and </a:t>
            </a:r>
            <a:r>
              <a:rPr lang="en-US">
                <a:hlinkClick r:id="rId6"/>
              </a:rPr>
              <a:t>changing perceptions of substitute teaching</a:t>
            </a:r>
            <a:r>
              <a:rPr lang="en-US"/>
              <a:t>.</a:t>
            </a:r>
          </a:p>
          <a:p>
            <a:pPr marL="171450" indent="-171450">
              <a:buFont typeface="Arial" panose="020B0604020202020204" pitchFamily="34" charset="0"/>
              <a:buChar char="•"/>
            </a:pPr>
            <a:endParaRPr lang="en-US" b="1"/>
          </a:p>
          <a:p>
            <a:pPr marL="171450" indent="-171450">
              <a:buFont typeface="Arial" panose="020B0604020202020204" pitchFamily="34" charset="0"/>
              <a:buChar char="•"/>
            </a:pPr>
            <a:r>
              <a:rPr lang="en-US" b="1"/>
              <a:t>Make sure you have the right tools.</a:t>
            </a:r>
            <a:r>
              <a:rPr lang="en-US"/>
              <a:t> Making it easy for substitutes to find and accept jobs is vital. That means catering to communication preferences. Data from a recent survey of substitutes tells us that when it comes to receiving absence notifications, </a:t>
            </a:r>
            <a:r>
              <a:rPr lang="en-US" b="1" i="1"/>
              <a:t>substitutes prefer to receive notifications through a mobile app rather than text message, phone call, or internet browser by a ratio of 4:1.</a:t>
            </a:r>
            <a:r>
              <a:rPr lang="en-US"/>
              <a:t> Better yet, a seamless mobile experience makes it quicker and easier for teachers to enter absences and alert substitutes about jobs — and </a:t>
            </a:r>
            <a:r>
              <a:rPr lang="en-US">
                <a:hlinkClick r:id="rId7"/>
              </a:rPr>
              <a:t>data shows</a:t>
            </a:r>
            <a:r>
              <a:rPr lang="en-US"/>
              <a:t> that the sooner an absence is recorded in the system, the more likely it is to be filled by a substitute.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Source: https://</a:t>
            </a:r>
            <a:r>
              <a:rPr lang="en-US" err="1"/>
              <a:t>www.frontlineeducation.com</a:t>
            </a:r>
            <a:r>
              <a:rPr lang="en-US"/>
              <a:t>/blog/talk-data-to-me-why-substitute-engagement-matters-more-than-ever-this-year/</a:t>
            </a:r>
          </a:p>
        </p:txBody>
      </p:sp>
      <p:sp>
        <p:nvSpPr>
          <p:cNvPr id="4" name="Slide Number Placeholder 3"/>
          <p:cNvSpPr>
            <a:spLocks noGrp="1"/>
          </p:cNvSpPr>
          <p:nvPr>
            <p:ph type="sldNum" sz="quarter" idx="5"/>
          </p:nvPr>
        </p:nvSpPr>
        <p:spPr/>
        <p:txBody>
          <a:bodyPr/>
          <a:lstStyle/>
          <a:p>
            <a:fld id="{6DC97EDA-3EE1-433D-89ED-BE6F36B75B15}" type="slidenum">
              <a:rPr lang="en-US" smtClean="0"/>
              <a:t>13</a:t>
            </a:fld>
            <a:endParaRPr lang="en-US"/>
          </a:p>
        </p:txBody>
      </p:sp>
    </p:spTree>
    <p:extLst>
      <p:ext uri="{BB962C8B-B14F-4D97-AF65-F5344CB8AC3E}">
        <p14:creationId xmlns:p14="http://schemas.microsoft.com/office/powerpoint/2010/main" val="52771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MORE INFO</a:t>
            </a:r>
          </a:p>
        </p:txBody>
      </p:sp>
      <p:sp>
        <p:nvSpPr>
          <p:cNvPr id="4" name="Slide Number Placeholder 3"/>
          <p:cNvSpPr>
            <a:spLocks noGrp="1"/>
          </p:cNvSpPr>
          <p:nvPr>
            <p:ph type="sldNum" sz="quarter" idx="5"/>
          </p:nvPr>
        </p:nvSpPr>
        <p:spPr/>
        <p:txBody>
          <a:bodyPr/>
          <a:lstStyle/>
          <a:p>
            <a:fld id="{6DC97EDA-3EE1-433D-89ED-BE6F36B75B15}" type="slidenum">
              <a:rPr lang="en-US" smtClean="0"/>
              <a:t>14</a:t>
            </a:fld>
            <a:endParaRPr lang="en-US"/>
          </a:p>
        </p:txBody>
      </p:sp>
    </p:spTree>
    <p:extLst>
      <p:ext uri="{BB962C8B-B14F-4D97-AF65-F5344CB8AC3E}">
        <p14:creationId xmlns:p14="http://schemas.microsoft.com/office/powerpoint/2010/main" val="142604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t>
            </a:r>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15</a:t>
            </a:fld>
            <a:endParaRPr lang="en-US"/>
          </a:p>
        </p:txBody>
      </p:sp>
    </p:spTree>
    <p:extLst>
      <p:ext uri="{BB962C8B-B14F-4D97-AF65-F5344CB8AC3E}">
        <p14:creationId xmlns:p14="http://schemas.microsoft.com/office/powerpoint/2010/main" val="400648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16</a:t>
            </a:fld>
            <a:endParaRPr lang="en-US"/>
          </a:p>
        </p:txBody>
      </p:sp>
    </p:spTree>
    <p:extLst>
      <p:ext uri="{BB962C8B-B14F-4D97-AF65-F5344CB8AC3E}">
        <p14:creationId xmlns:p14="http://schemas.microsoft.com/office/powerpoint/2010/main" val="175628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17</a:t>
            </a:fld>
            <a:endParaRPr lang="en-US"/>
          </a:p>
        </p:txBody>
      </p:sp>
    </p:spTree>
    <p:extLst>
      <p:ext uri="{BB962C8B-B14F-4D97-AF65-F5344CB8AC3E}">
        <p14:creationId xmlns:p14="http://schemas.microsoft.com/office/powerpoint/2010/main" val="29664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there are features that we highlighted that you are </a:t>
            </a:r>
            <a:r>
              <a:rPr lang="en-US" err="1"/>
              <a:t>nott</a:t>
            </a:r>
            <a:r>
              <a:rPr lang="en-US"/>
              <a:t> currently using, please reach out to our support team.   They will be happy to help you enable them.</a:t>
            </a:r>
          </a:p>
        </p:txBody>
      </p:sp>
      <p:sp>
        <p:nvSpPr>
          <p:cNvPr id="4" name="Slide Number Placeholder 3"/>
          <p:cNvSpPr>
            <a:spLocks noGrp="1"/>
          </p:cNvSpPr>
          <p:nvPr>
            <p:ph type="sldNum" sz="quarter" idx="5"/>
          </p:nvPr>
        </p:nvSpPr>
        <p:spPr/>
        <p:txBody>
          <a:bodyPr/>
          <a:lstStyle/>
          <a:p>
            <a:fld id="{6DC97EDA-3EE1-433D-89ED-BE6F36B75B15}" type="slidenum">
              <a:rPr lang="en-US" smtClean="0"/>
              <a:t>18</a:t>
            </a:fld>
            <a:endParaRPr lang="en-US"/>
          </a:p>
        </p:txBody>
      </p:sp>
    </p:spTree>
    <p:extLst>
      <p:ext uri="{BB962C8B-B14F-4D97-AF65-F5344CB8AC3E}">
        <p14:creationId xmlns:p14="http://schemas.microsoft.com/office/powerpoint/2010/main" val="164127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19</a:t>
            </a:fld>
            <a:endParaRPr lang="en-US"/>
          </a:p>
        </p:txBody>
      </p:sp>
    </p:spTree>
    <p:extLst>
      <p:ext uri="{BB962C8B-B14F-4D97-AF65-F5344CB8AC3E}">
        <p14:creationId xmlns:p14="http://schemas.microsoft.com/office/powerpoint/2010/main" val="297151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Kevin</a:t>
            </a:r>
            <a:endParaRPr lang="en-US"/>
          </a:p>
          <a:p>
            <a:pPr marL="171450" indent="-171450">
              <a:buFont typeface="Arial,Sans-Serif"/>
              <a:buChar char="•"/>
            </a:pPr>
            <a:r>
              <a:rPr lang="en-US" b="1"/>
              <a:t>Member of the Data Analytics and Reporting Team and is responsible for the aggregation, testing, and maintenance of the data that supplies the Absence Management and Recruiting and Hiring Institute Reports</a:t>
            </a:r>
            <a:endParaRPr lang="en-US"/>
          </a:p>
          <a:p>
            <a:pPr marL="171450" indent="-171450">
              <a:buFont typeface="Arial,Sans-Serif"/>
              <a:buChar char="•"/>
            </a:pPr>
            <a:r>
              <a:rPr lang="en-US" b="1"/>
              <a:t>Author of a monthly blog series titled “Talk Data to Me”, available on the Frontline blog, which discusses data trends found in Frontline solution data, relates them to broader K-12 discussions, and interprets them as actionable insights to enhance your Frontline, and overall educational, experience. </a:t>
            </a:r>
            <a:endParaRPr lang="en-US"/>
          </a:p>
          <a:p>
            <a:pPr marL="171450" indent="-171450">
              <a:buFont typeface="Arial,Sans-Serif"/>
              <a:buChar char="•"/>
            </a:pPr>
            <a:r>
              <a:rPr lang="en-US" b="1"/>
              <a:t>Assists in the data analyses for white papers and reports published by the Frontline Research and Learning Institute </a:t>
            </a:r>
            <a:endParaRPr lang="en-US"/>
          </a:p>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2</a:t>
            </a:fld>
            <a:endParaRPr lang="en-US"/>
          </a:p>
        </p:txBody>
      </p:sp>
    </p:spTree>
    <p:extLst>
      <p:ext uri="{BB962C8B-B14F-4D97-AF65-F5344CB8AC3E}">
        <p14:creationId xmlns:p14="http://schemas.microsoft.com/office/powerpoint/2010/main" val="323031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20</a:t>
            </a:fld>
            <a:endParaRPr lang="en-US"/>
          </a:p>
        </p:txBody>
      </p:sp>
    </p:spTree>
    <p:extLst>
      <p:ext uri="{BB962C8B-B14F-4D97-AF65-F5344CB8AC3E}">
        <p14:creationId xmlns:p14="http://schemas.microsoft.com/office/powerpoint/2010/main" val="133559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 current climate, by now you are all likely Zoom experts.  So we have just a few features to point out about today’s webinar before we get started.  </a:t>
            </a:r>
          </a:p>
          <a:p>
            <a:r>
              <a:rPr lang="en-US"/>
              <a:t>All lines will be muted during our session.  If you have any questions, please use the Q&amp;A feature.  We will answer questions throughout the session whenever possible, but may also choose to hold some until the end to allow for expanded conversation and discussion.  We will open up the lines at the end of our call to allow anyone who would like to speak an opportunity to do so.  So, as we progress through our call today, please jot down any comments, tips or tricks of your own that you may wish to share with everyone at the end.   If you’re not one for public speaking, no worries!  During the Q&amp;A session you can drop those in the Q&amp;A box and we will read them to the audience for you.</a:t>
            </a:r>
            <a:endParaRPr lang="en-US">
              <a:cs typeface="Calibri"/>
            </a:endParaRPr>
          </a:p>
        </p:txBody>
      </p:sp>
      <p:sp>
        <p:nvSpPr>
          <p:cNvPr id="4" name="Slide Number Placeholder 3"/>
          <p:cNvSpPr>
            <a:spLocks noGrp="1"/>
          </p:cNvSpPr>
          <p:nvPr>
            <p:ph type="sldNum" sz="quarter" idx="5"/>
          </p:nvPr>
        </p:nvSpPr>
        <p:spPr/>
        <p:txBody>
          <a:bodyPr/>
          <a:lstStyle/>
          <a:p>
            <a:fld id="{6DC97EDA-3EE1-433D-89ED-BE6F36B75B15}" type="slidenum">
              <a:rPr lang="en-US" smtClean="0"/>
              <a:t>3</a:t>
            </a:fld>
            <a:endParaRPr lang="en-US"/>
          </a:p>
        </p:txBody>
      </p:sp>
    </p:spTree>
    <p:extLst>
      <p:ext uri="{BB962C8B-B14F-4D97-AF65-F5344CB8AC3E}">
        <p14:creationId xmlns:p14="http://schemas.microsoft.com/office/powerpoint/2010/main" val="44678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4</a:t>
            </a:fld>
            <a:endParaRPr lang="en-US"/>
          </a:p>
        </p:txBody>
      </p:sp>
    </p:spTree>
    <p:extLst>
      <p:ext uri="{BB962C8B-B14F-4D97-AF65-F5344CB8AC3E}">
        <p14:creationId xmlns:p14="http://schemas.microsoft.com/office/powerpoint/2010/main" val="14333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highlight>
                  <a:srgbClr val="FFFF00"/>
                </a:highlight>
                <a:cs typeface="Calibri"/>
              </a:rPr>
              <a:t>Karlie</a:t>
            </a:r>
            <a:endParaRPr lang="en-US" b="1" u="sng">
              <a:highlight>
                <a:srgbClr val="FFFF00"/>
              </a:highlight>
            </a:endParaRPr>
          </a:p>
          <a:p>
            <a:r>
              <a:rPr lang="en-US">
                <a:highlight>
                  <a:srgbClr val="FFFF00"/>
                </a:highlight>
              </a:rPr>
              <a:t>Kevin is a Sr. Data Analytics Engineer for Frontline Education. He is a former high school mathematics teacher and holds a Master's Degree in Educational Curriculum and Instruction, a Master's Degree in Educational Psychology, and is working on a dissertation toward his Ph.D. in Educational Psychology. </a:t>
            </a:r>
            <a:endParaRPr lang="en-US"/>
          </a:p>
          <a:p>
            <a:endParaRPr lang="en-US" sz="1200" kern="1200">
              <a:solidFill>
                <a:schemeClr val="tx1"/>
              </a:solidFill>
              <a:effectLst/>
              <a:highlight>
                <a:srgbClr val="FFFF00"/>
              </a:highlight>
              <a:latin typeface="+mn-lt"/>
              <a:ea typeface="+mn-ea"/>
              <a:cs typeface="+mn-cs"/>
            </a:endParaRPr>
          </a:p>
          <a:p>
            <a:r>
              <a:rPr lang="en-US" b="1" u="sng">
                <a:highlight>
                  <a:srgbClr val="FFFF00"/>
                </a:highlight>
                <a:cs typeface="Calibri"/>
              </a:rPr>
              <a:t>Kevin</a:t>
            </a:r>
            <a:endParaRPr lang="en-US" b="1" u="sng">
              <a:highlight>
                <a:srgbClr val="FFFF00"/>
              </a:highlight>
            </a:endParaRP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Member of the Data Analytics and Reporting Team and is responsible for the aggregation, testing, and maintenance of the data that supplies the Absence Management and Recruiting and Hiring Institute Reports</a:t>
            </a: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Author of a monthly blog series titled “Talk Data to Me”, available on the Frontline blog, which discusses data trends found in Frontline solution data, relates them to broader K-12 discussions, and interprets them as actionable insights to enhance your Frontline, and overall educational, experience. </a:t>
            </a: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Assists in the data analyses for white papers and reports published by the Frontline Research and Learning Institute </a:t>
            </a:r>
          </a:p>
        </p:txBody>
      </p:sp>
      <p:sp>
        <p:nvSpPr>
          <p:cNvPr id="4" name="Slide Number Placeholder 3"/>
          <p:cNvSpPr>
            <a:spLocks noGrp="1"/>
          </p:cNvSpPr>
          <p:nvPr>
            <p:ph type="sldNum" sz="quarter" idx="5"/>
          </p:nvPr>
        </p:nvSpPr>
        <p:spPr/>
        <p:txBody>
          <a:bodyPr/>
          <a:lstStyle/>
          <a:p>
            <a:fld id="{6DC97EDA-3EE1-433D-89ED-BE6F36B75B15}" type="slidenum">
              <a:rPr lang="en-US" smtClean="0"/>
              <a:t>5</a:t>
            </a:fld>
            <a:endParaRPr lang="en-US"/>
          </a:p>
        </p:txBody>
      </p:sp>
    </p:spTree>
    <p:extLst>
      <p:ext uri="{BB962C8B-B14F-4D97-AF65-F5344CB8AC3E}">
        <p14:creationId xmlns:p14="http://schemas.microsoft.com/office/powerpoint/2010/main" val="188108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general, </a:t>
            </a:r>
          </a:p>
          <a:p>
            <a:pPr marL="171450" indent="-171450">
              <a:buFont typeface="Arial"/>
              <a:buChar char="•"/>
            </a:pPr>
            <a:r>
              <a:rPr lang="en-US">
                <a:cs typeface="Calibri"/>
              </a:rPr>
              <a:t>absences requiring a substitute plummeted.  There was a 90% decrease the week after the emergency declaration as compared to the week before the declaration.</a:t>
            </a:r>
          </a:p>
          <a:p>
            <a:pPr marL="171450" indent="-171450">
              <a:buFont typeface="Arial"/>
              <a:buChar char="•"/>
            </a:pPr>
            <a:r>
              <a:rPr lang="en-US">
                <a:cs typeface="Calibri"/>
              </a:rPr>
              <a:t>Fill rates skyrocketed... I suppose there were still enough subs available and willing to work to be able to fill the little amount of absences there were to be filled</a:t>
            </a:r>
          </a:p>
          <a:p>
            <a:pPr marL="171450" indent="-171450">
              <a:buFont typeface="Arial,Sans-Serif"/>
              <a:buChar char="•"/>
            </a:pPr>
            <a:r>
              <a:rPr lang="en-US"/>
              <a:t>The active sub population typically steadily increases throughout the school year until the summer months begin.  But, immediately following the emergency declaration in March, the sub pool began decreasing steadily and continued to do so into the summer months</a:t>
            </a:r>
          </a:p>
          <a:p>
            <a:pPr marL="171450" indent="-171450">
              <a:buFont typeface="Arial,Sans-Serif"/>
              <a:buChar char="•"/>
            </a:pPr>
            <a:r>
              <a:rPr lang="en-US"/>
              <a:t>Working sub % typically operates in the 25-30% ranges, but this % dropped to about 2-3% in the weeks following the emergency declaration.  But remember, fill rates were skyrocketed even though a very small percentage of the sub pool was actually working. </a:t>
            </a:r>
          </a:p>
        </p:txBody>
      </p:sp>
      <p:sp>
        <p:nvSpPr>
          <p:cNvPr id="4" name="Slide Number Placeholder 3"/>
          <p:cNvSpPr>
            <a:spLocks noGrp="1"/>
          </p:cNvSpPr>
          <p:nvPr>
            <p:ph type="sldNum" sz="quarter" idx="5"/>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411784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general,</a:t>
            </a:r>
          </a:p>
          <a:p>
            <a:pPr marL="171450" indent="-171450">
              <a:buFont typeface="Arial"/>
              <a:buChar char="•"/>
            </a:pPr>
            <a:r>
              <a:rPr lang="en-US">
                <a:cs typeface="Calibri"/>
              </a:rPr>
              <a:t>As more districts had in person learning than we saw in the Spring, the absence trend over time returned to normal.  There were increasing amounts of absences up to Thanksgiving with peaks around the Holiday season.  But, the number of absences remained at about 50% of previous school years.  </a:t>
            </a:r>
          </a:p>
          <a:p>
            <a:pPr marL="171450" indent="-171450">
              <a:buFont typeface="Arial"/>
              <a:buChar char="•"/>
            </a:pPr>
            <a:r>
              <a:rPr lang="en-US">
                <a:cs typeface="Calibri"/>
              </a:rPr>
              <a:t>Similarly, the fill rate trend over time returned to normal.  It typically starts high in the fall and decreases up until the holiday season.  That happened again this past fall, but fill rates consistently operated about 10% below "normal"</a:t>
            </a:r>
          </a:p>
          <a:p>
            <a:pPr marL="171450" indent="-171450">
              <a:buFont typeface="Arial,Sans-Serif"/>
              <a:buChar char="•"/>
            </a:pPr>
            <a:r>
              <a:rPr lang="en-US"/>
              <a:t>The available sub pool remained low (about 80% of what it was in Fall 2019).  </a:t>
            </a:r>
          </a:p>
          <a:p>
            <a:pPr marL="171450" indent="-171450">
              <a:buFont typeface="Arial,Sans-Serif"/>
              <a:buChar char="•"/>
            </a:pPr>
            <a:r>
              <a:rPr lang="en-US"/>
              <a:t>The working sub % increased from 2-3% we saw in the spring up to 13-17%.  </a:t>
            </a:r>
          </a:p>
          <a:p>
            <a:pPr marL="171450" indent="-171450">
              <a:buFont typeface="Arial,Sans-Serif"/>
              <a:buChar char="•"/>
            </a:pPr>
            <a:r>
              <a:rPr lang="en-US"/>
              <a:t>The combination of the smaller available sub pool, the smaller % of </a:t>
            </a:r>
            <a:r>
              <a:rPr lang="en-US" err="1"/>
              <a:t>susb</a:t>
            </a:r>
            <a:r>
              <a:rPr lang="en-US"/>
              <a:t> working, and the increasing absence numbers should explain the consistently lower fill rate</a:t>
            </a:r>
          </a:p>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309124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This spring resembles last fall.  Districts across the country all have different operating models.  Some are open full time.  Some of virtual full time.  Some are hybrid.  Some switch back and forth. </a:t>
            </a:r>
          </a:p>
          <a:p>
            <a:r>
              <a:rPr lang="en-US">
                <a:cs typeface="Calibri"/>
              </a:rPr>
              <a:t>In general,</a:t>
            </a:r>
          </a:p>
          <a:p>
            <a:pPr marL="171450" indent="-171450">
              <a:buFont typeface="Arial"/>
              <a:buChar char="•"/>
            </a:pPr>
            <a:r>
              <a:rPr lang="en-US">
                <a:cs typeface="Calibri"/>
              </a:rPr>
              <a:t>All four metrics continue to trend lower than previous years.  </a:t>
            </a:r>
          </a:p>
          <a:p>
            <a:endParaRPr lang="en-US"/>
          </a:p>
        </p:txBody>
      </p:sp>
      <p:sp>
        <p:nvSpPr>
          <p:cNvPr id="4" name="Slide Number Placeholder 3"/>
          <p:cNvSpPr>
            <a:spLocks noGrp="1"/>
          </p:cNvSpPr>
          <p:nvPr>
            <p:ph type="sldNum" sz="quarter" idx="5"/>
          </p:nvPr>
        </p:nvSpPr>
        <p:spPr/>
        <p:txBody>
          <a:bodyPr/>
          <a:lstStyle/>
          <a:p>
            <a:fld id="{6DC97EDA-3EE1-433D-89ED-BE6F36B75B15}" type="slidenum">
              <a:rPr lang="en-US" smtClean="0"/>
              <a:t>8</a:t>
            </a:fld>
            <a:endParaRPr lang="en-US"/>
          </a:p>
        </p:txBody>
      </p:sp>
    </p:spTree>
    <p:extLst>
      <p:ext uri="{BB962C8B-B14F-4D97-AF65-F5344CB8AC3E}">
        <p14:creationId xmlns:p14="http://schemas.microsoft.com/office/powerpoint/2010/main" val="409749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highlight>
                  <a:srgbClr val="FFFF00"/>
                </a:highlight>
                <a:cs typeface="Calibri"/>
              </a:rPr>
              <a:t>Karlie</a:t>
            </a:r>
            <a:endParaRPr lang="en-US" b="1" u="sng">
              <a:highlight>
                <a:srgbClr val="FFFF00"/>
              </a:highlight>
            </a:endParaRPr>
          </a:p>
          <a:p>
            <a:r>
              <a:rPr lang="en-US">
                <a:highlight>
                  <a:srgbClr val="FFFF00"/>
                </a:highlight>
              </a:rPr>
              <a:t>Kevin is a Sr. Data Analytics Engineer for Frontline Education. He is a former high school mathematics teacher and holds a Master's Degree in Educational Curriculum and Instruction, a Master's Degree in Educational Psychology, and is working on a dissertation toward his Ph.D. in Educational Psychology. </a:t>
            </a:r>
            <a:endParaRPr lang="en-US"/>
          </a:p>
          <a:p>
            <a:endParaRPr lang="en-US" sz="1200" kern="1200">
              <a:solidFill>
                <a:schemeClr val="tx1"/>
              </a:solidFill>
              <a:effectLst/>
              <a:highlight>
                <a:srgbClr val="FFFF00"/>
              </a:highlight>
              <a:latin typeface="+mn-lt"/>
              <a:ea typeface="+mn-ea"/>
              <a:cs typeface="+mn-cs"/>
            </a:endParaRPr>
          </a:p>
          <a:p>
            <a:r>
              <a:rPr lang="en-US" b="1" u="sng">
                <a:highlight>
                  <a:srgbClr val="FFFF00"/>
                </a:highlight>
                <a:cs typeface="Calibri"/>
              </a:rPr>
              <a:t>Kevin</a:t>
            </a:r>
            <a:endParaRPr lang="en-US" b="1" u="sng">
              <a:highlight>
                <a:srgbClr val="FFFF00"/>
              </a:highlight>
            </a:endParaRP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Member of the Data Analytics and Reporting Team and is responsible for the aggregation, testing, and maintenance of the data that supplies the Absence Management and Recruiting and Hiring Institute Reports</a:t>
            </a: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Author of a monthly blog series titled “Talk Data to Me”, available on the Frontline blog, which discusses data trends found in Frontline solution data, relates them to broader K-12 discussions, and interprets them as actionable insights to enhance your Frontline, and overall educational, experience. </a:t>
            </a:r>
          </a:p>
          <a:p>
            <a:pPr marL="17145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Assists in the data analyses for white papers and reports published by the Frontline Research and Learning Institute </a:t>
            </a:r>
          </a:p>
        </p:txBody>
      </p:sp>
      <p:sp>
        <p:nvSpPr>
          <p:cNvPr id="4" name="Slide Number Placeholder 3"/>
          <p:cNvSpPr>
            <a:spLocks noGrp="1"/>
          </p:cNvSpPr>
          <p:nvPr>
            <p:ph type="sldNum" sz="quarter" idx="5"/>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4085802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latin typeface="Karbon Slab Stencil Regular" pitchFamily="50" charset="0"/>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April 19, 2021</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©2016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latin typeface="Karbon Slab Stencil Regular" pitchFamily="50" charset="0"/>
              </a:rPr>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endParaRPr lang="en-US"/>
          </a:p>
          <a:p>
            <a:pPr lvl="0"/>
            <a:r>
              <a:rPr lang="en-US"/>
              <a:t>Section Title Two</a:t>
            </a:r>
          </a:p>
          <a:p>
            <a:pPr lvl="1"/>
            <a:endParaRPr lang="en-US"/>
          </a:p>
          <a:p>
            <a:pPr lvl="0"/>
            <a:r>
              <a:rPr lang="en-US"/>
              <a:t>Section Title Three</a:t>
            </a:r>
          </a:p>
          <a:p>
            <a:pPr lvl="1"/>
            <a:endParaRPr lang="en-US"/>
          </a:p>
          <a:p>
            <a:pPr lvl="0"/>
            <a:r>
              <a:rPr lang="en-US"/>
              <a:t>Section Title Four</a:t>
            </a:r>
          </a:p>
          <a:p>
            <a:pPr lvl="1"/>
            <a:endParaRPr lang="en-US"/>
          </a:p>
          <a:p>
            <a:pPr lvl="0"/>
            <a:r>
              <a:rPr lang="en-US"/>
              <a:t>Section Title Five</a:t>
            </a:r>
          </a:p>
          <a:p>
            <a:pPr lvl="0"/>
            <a:endParaRPr lang="en-US"/>
          </a:p>
          <a:p>
            <a:pPr lvl="0"/>
            <a:r>
              <a:rPr lang="en-US"/>
              <a:t>Section Title Six</a:t>
            </a:r>
          </a:p>
          <a:p>
            <a:pPr lvl="1"/>
            <a:endParaRPr lang="en-US"/>
          </a:p>
          <a:p>
            <a:pPr lvl="0"/>
            <a:r>
              <a:rPr lang="en-US"/>
              <a:t>Section Title Seven</a:t>
            </a:r>
          </a:p>
          <a:p>
            <a:pPr lvl="1"/>
            <a:endParaRPr lang="en-US"/>
          </a:p>
          <a:p>
            <a:pPr lvl="0"/>
            <a:r>
              <a:rPr lang="en-US"/>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14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April 19, 2021</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©2016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latin typeface="Karbon Slab Stencil Regular" pitchFamily="50" charset="0"/>
              </a:rPr>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r>
              <a:rPr lang="en-US"/>
              <a:t>Subtitle Optional</a:t>
            </a:r>
          </a:p>
          <a:p>
            <a:pPr lvl="0"/>
            <a:r>
              <a:rPr lang="en-US"/>
              <a:t>Section Title Two</a:t>
            </a:r>
          </a:p>
          <a:p>
            <a:pPr lvl="1"/>
            <a:r>
              <a:rPr lang="en-US"/>
              <a:t>Subtitle Optional</a:t>
            </a:r>
          </a:p>
          <a:p>
            <a:pPr lvl="0"/>
            <a:r>
              <a:rPr lang="en-US"/>
              <a:t>Section Title Three</a:t>
            </a:r>
          </a:p>
          <a:p>
            <a:pPr lvl="1"/>
            <a:r>
              <a:rPr lang="en-US"/>
              <a:t>Subtitle Optional</a:t>
            </a:r>
          </a:p>
          <a:p>
            <a:pPr lvl="0"/>
            <a:r>
              <a:rPr lang="en-US"/>
              <a:t>Section Title Four</a:t>
            </a:r>
          </a:p>
          <a:p>
            <a:pPr lvl="1"/>
            <a:r>
              <a:rPr lang="en-US"/>
              <a:t>Subtitle Optional</a:t>
            </a:r>
          </a:p>
          <a:p>
            <a:pPr lvl="0"/>
            <a:r>
              <a:rPr lang="en-US"/>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Tree>
    <p:extLst>
      <p:ext uri="{BB962C8B-B14F-4D97-AF65-F5344CB8AC3E}">
        <p14:creationId xmlns:p14="http://schemas.microsoft.com/office/powerpoint/2010/main" val="176566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29814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latin typeface="Karbon Slab Stencil Regular" pitchFamily="50" charset="0"/>
              </a:defRPr>
            </a:lvl1pPr>
          </a:lstStyle>
          <a:p>
            <a:r>
              <a:rPr lang="en-US"/>
              <a:t>Title of Section</a:t>
            </a:r>
            <a:br>
              <a:rPr lang="en-US"/>
            </a:br>
            <a:r>
              <a:rPr lang="en-US"/>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latin typeface="Karbon Slab Stencil Regular" pitchFamily="50" charset="0"/>
              </a:defRPr>
            </a:lvl1pPr>
          </a:lstStyle>
          <a:p>
            <a:r>
              <a:rPr lang="en-US"/>
              <a:t>Title of Section</a:t>
            </a:r>
            <a:br>
              <a:rPr lang="en-US"/>
            </a:br>
            <a:r>
              <a:rPr lang="en-US"/>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atin typeface="Karbon Slab Stencil Regular" pitchFamily="50" charset="0"/>
              </a:defRPr>
            </a:lvl1pPr>
          </a:lstStyle>
          <a:p>
            <a:r>
              <a:rPr lang="en-US"/>
              <a:t>Text &amp; Photo Header</a:t>
            </a:r>
            <a:br>
              <a:rPr lang="en-US"/>
            </a:br>
            <a:r>
              <a:rPr lang="en-US"/>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atin typeface="Karbon Slab Stencil Regular" pitchFamily="50" charset="0"/>
              </a:defRPr>
            </a:lvl1pPr>
          </a:lstStyle>
          <a:p>
            <a:r>
              <a:rPr lang="en-US"/>
              <a:t>Text &amp; 2 Photos Header</a:t>
            </a:r>
            <a:br>
              <a:rPr lang="en-US"/>
            </a:br>
            <a:r>
              <a:rPr lang="en-US"/>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70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a:t>Click to insert chart.</a:t>
            </a:r>
          </a:p>
          <a:p>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atin typeface="Karbon Slab Stencil Regular" pitchFamily="50" charset="0"/>
              </a:defRPr>
            </a:lvl1pPr>
          </a:lstStyle>
          <a:p>
            <a:r>
              <a:rPr lang="en-US"/>
              <a:t>Text &amp; Infographic Header</a:t>
            </a:r>
            <a:br>
              <a:rPr lang="en-US"/>
            </a:br>
            <a:r>
              <a:rPr lang="en-US"/>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5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atin typeface="Karbon Slab Stencil Regular" pitchFamily="50" charset="0"/>
              </a:defRPr>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70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atin typeface="Karbon Slab Stencil Regular" pitchFamily="50" charset="0"/>
              </a:defRPr>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76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atin typeface="Karbon Slab Stencil Regular" pitchFamily="50" charset="0"/>
              </a:defRPr>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6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latin typeface="Karbon Slab Stencil Regular" pitchFamily="50" charset="0"/>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DDFF7-2729-4FAF-A667-4CB93C152E4B}" type="datetime4">
              <a:rPr lang="en-US" smtClean="0"/>
              <a:t>April 19, 2021</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latin typeface="Karbon Slab Stencil Regular" pitchFamily="50" charset="0"/>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atin typeface="Karbon Slab Stencil Regular" pitchFamily="50" charset="0"/>
              </a:defRPr>
            </a:lvl1pPr>
          </a:lstStyle>
          <a:p>
            <a:r>
              <a:rPr lang="en-US"/>
              <a:t>Text Two Columns Header</a:t>
            </a:r>
            <a:br>
              <a:rPr lang="en-US"/>
            </a:br>
            <a:r>
              <a:rPr lang="en-US"/>
              <a:t>Second Line Optional</a:t>
            </a:r>
          </a:p>
        </p:txBody>
      </p:sp>
      <p:sp>
        <p:nvSpPr>
          <p:cNvPr id="5" name="Date Placeholder 4"/>
          <p:cNvSpPr>
            <a:spLocks noGrp="1"/>
          </p:cNvSpPr>
          <p:nvPr>
            <p:ph type="dt" sz="half" idx="10"/>
          </p:nvPr>
        </p:nvSpPr>
        <p:spPr/>
        <p:txBody>
          <a:bodyPr/>
          <a:lstStyle/>
          <a:p>
            <a:fld id="{3DAD1974-8BEF-4F35-9BBA-FF2B334DB323}"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9" name="Title 1"/>
          <p:cNvSpPr>
            <a:spLocks noGrp="1"/>
          </p:cNvSpPr>
          <p:nvPr>
            <p:ph type="title" hasCustomPrompt="1"/>
          </p:nvPr>
        </p:nvSpPr>
        <p:spPr>
          <a:xfrm>
            <a:off x="731520" y="480219"/>
            <a:ext cx="6858000" cy="1325563"/>
          </a:xfrm>
        </p:spPr>
        <p:txBody>
          <a:bodyPr/>
          <a:lstStyle>
            <a:lvl1pPr>
              <a:defRPr>
                <a:latin typeface="Karbon Slab Stencil Regular" pitchFamily="50" charset="0"/>
              </a:defRPr>
            </a:lvl1pPr>
          </a:lstStyle>
          <a:p>
            <a:r>
              <a:rPr lang="en-US"/>
              <a:t>Text Two Columns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atin typeface="Karbon Slab Stencil Regular" pitchFamily="50" charset="0"/>
              </a:defRPr>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314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atin typeface="Karbon Slab Stencil Regular" pitchFamily="50" charset="0"/>
              </a:defRPr>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atin typeface="Karbon Slab Stencil Regular" pitchFamily="50" charset="0"/>
              </a:defRPr>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62806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latin typeface="Karbon Slab Stencil Regular" pitchFamily="50" charset="0"/>
              </a:defRPr>
            </a:lvl1pPr>
          </a:lstStyle>
          <a:p>
            <a:r>
              <a:rPr lang="en-US"/>
              <a:t>Lorem ipsum dolor sit </a:t>
            </a:r>
            <a:r>
              <a:rPr lang="en-US" err="1"/>
              <a:t>amet</a:t>
            </a:r>
            <a:r>
              <a:rPr lang="en-US"/>
              <a:t>, </a:t>
            </a:r>
            <a:r>
              <a:rPr lang="en-US" err="1"/>
              <a:t>nam</a:t>
            </a:r>
            <a:r>
              <a:rPr lang="en-US"/>
              <a:t> </a:t>
            </a:r>
            <a:r>
              <a:rPr lang="en-US" err="1"/>
              <a:t>urbanitas</a:t>
            </a:r>
            <a:r>
              <a:rPr lang="en-US"/>
              <a:t> </a:t>
            </a:r>
            <a:r>
              <a:rPr lang="en-US" err="1"/>
              <a:t>honestatis</a:t>
            </a:r>
            <a:r>
              <a:rPr lang="en-US"/>
              <a:t> </a:t>
            </a:r>
            <a:r>
              <a:rPr lang="en-US" err="1"/>
              <a:t>ut.</a:t>
            </a:r>
            <a:r>
              <a:rPr lang="en-US"/>
              <a:t> 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r>
              <a:rPr lang="en-US"/>
              <a:t>.</a:t>
            </a:r>
          </a:p>
        </p:txBody>
      </p:sp>
      <p:sp>
        <p:nvSpPr>
          <p:cNvPr id="7" name="Date Placeholder 6"/>
          <p:cNvSpPr>
            <a:spLocks noGrp="1"/>
          </p:cNvSpPr>
          <p:nvPr>
            <p:ph type="dt" sz="half" idx="10"/>
          </p:nvPr>
        </p:nvSpPr>
        <p:spPr/>
        <p:txBody>
          <a:bodyPr/>
          <a:lstStyle/>
          <a:p>
            <a:fld id="{89593A55-165B-4845-AF5E-D9697F0D22D0}" type="datetime4">
              <a:rPr lang="en-US" smtClean="0"/>
              <a:t>April 19, 2021</a:t>
            </a:fld>
            <a:endParaRPr lang="en-US"/>
          </a:p>
        </p:txBody>
      </p:sp>
      <p:sp>
        <p:nvSpPr>
          <p:cNvPr id="8" name="Footer Placeholder 7"/>
          <p:cNvSpPr>
            <a:spLocks noGrp="1"/>
          </p:cNvSpPr>
          <p:nvPr>
            <p:ph type="ftr" sz="quarter" idx="11"/>
          </p:nvPr>
        </p:nvSpPr>
        <p:spPr/>
        <p:txBody>
          <a:bodyPr/>
          <a:lstStyle/>
          <a:p>
            <a:r>
              <a:rPr lang="en-US"/>
              <a:t>©2016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a:t>
            </a:r>
            <a:r>
              <a:rPr lang="en-US" err="1"/>
              <a:t>Lastname</a:t>
            </a:r>
            <a:r>
              <a:rPr lang="en-US"/>
              <a:t>  |  Position Title</a:t>
            </a:r>
            <a:br>
              <a:rPr lang="en-US"/>
            </a:br>
            <a:r>
              <a:rPr lang="en-US"/>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428FC-5E3E-48F7-B56C-8CA1DEAB1A0A}" type="datetime4">
              <a:rPr lang="en-US" smtClean="0"/>
              <a:t>April 19, 2021</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3A507BA-A8E0-4496-A1BB-EDDDBD1CC706}" type="datetime4">
              <a:rPr lang="en-US" smtClean="0"/>
              <a:pPr/>
              <a:t>April 19, 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Regular" pitchFamily="50" charset="0"/>
                <a:ea typeface="+mj-ea"/>
                <a:cs typeface="+mj-cs"/>
              </a:defRPr>
            </a:lvl1pPr>
          </a:lstStyle>
          <a:p>
            <a:pPr marL="0" lvl="0" algn="l" defTabSz="914400" rtl="0" eaLnBrk="1" latinLnBrk="0" hangingPunct="1">
              <a:lnSpc>
                <a:spcPts val="5500"/>
              </a:lnSpc>
              <a:spcBef>
                <a:spcPct val="0"/>
              </a:spcBef>
              <a:buNone/>
            </a:pPr>
            <a:r>
              <a:rPr lang="en-US"/>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BAF1EECE-DA8E-4298-BDBE-97D314EBA5C7}" type="datetime4">
              <a:rPr lang="en-US" smtClean="0"/>
              <a:t>April 19, 2021</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©2016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2800" y="1447800"/>
            <a:ext cx="8534400" cy="1752600"/>
          </a:xfrm>
        </p:spPr>
        <p:txBody>
          <a:bodyPr/>
          <a:lstStyle>
            <a:lvl1pPr marL="0" indent="0" algn="l">
              <a:buNone/>
              <a:defRPr>
                <a:solidFill>
                  <a:schemeClr val="tx1">
                    <a:lumMod val="75000"/>
                    <a:lumOff val="25000"/>
                  </a:schemeClr>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p>
        </p:txBody>
      </p:sp>
      <p:sp>
        <p:nvSpPr>
          <p:cNvPr id="4" name="Title Placeholder 1"/>
          <p:cNvSpPr>
            <a:spLocks noGrp="1"/>
          </p:cNvSpPr>
          <p:nvPr>
            <p:ph type="title"/>
          </p:nvPr>
        </p:nvSpPr>
        <p:spPr bwMode="auto">
          <a:xfrm>
            <a:off x="609600" y="-25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73152" rIns="146304" bIns="73152"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01170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latin typeface="Karbon Slab Stencil Regular" pitchFamily="50" charset="0"/>
              </a:defRPr>
            </a:lvl1pPr>
          </a:lstStyle>
          <a:p>
            <a:r>
              <a:rPr lang="en-US"/>
              <a:t>Title of Presentation</a:t>
            </a:r>
            <a:br>
              <a:rPr lang="en-US"/>
            </a:br>
            <a:r>
              <a:rPr lang="en-US"/>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latin typeface="Karbon Slab Stencil Regular" pitchFamily="50" charset="0"/>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latin typeface="Karbon Slab Stencil Regular" pitchFamily="50" charset="0"/>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latin typeface="Karbon Slab Stencil Regular" pitchFamily="50" charset="0"/>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latin typeface="Karbon Slab Stencil Regular" pitchFamily="50" charset="0"/>
              </a:defRPr>
            </a:lvl1pPr>
          </a:lstStyle>
          <a:p>
            <a:r>
              <a:rPr lang="en-US"/>
              <a:t>Title of Presentation</a:t>
            </a:r>
            <a:br>
              <a:rPr lang="en-US"/>
            </a:br>
            <a:r>
              <a:rPr lang="en-US"/>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07F19DD1-1207-4D97-99E5-0A7CD28D6090}" type="datetime4">
              <a:rPr lang="en-US" smtClean="0"/>
              <a:pPr/>
              <a:t>April 19, 2021</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latin typeface="Karbon Slab Stencil Regular" pitchFamily="50" charset="0"/>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6631080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a:t>One Column Text Header</a:t>
            </a:r>
            <a:br>
              <a:rPr lang="en-US"/>
            </a:br>
            <a:r>
              <a:rPr lang="en-US"/>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1F1CC9E7-726F-4633-94F3-1E12DB6B1DF8}" type="datetime4">
              <a:rPr lang="en-US" smtClean="0"/>
              <a:pPr/>
              <a:t>April 19, 2021</a:t>
            </a:fld>
            <a:endParaRPr lang="en-US"/>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©2016 Frontline Education Confidential &amp; Proprietary</a:t>
            </a:r>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656" r:id="rId34"/>
    <p:sldLayoutId id="2147483654" r:id="rId35"/>
    <p:sldLayoutId id="2147483655" r:id="rId36"/>
    <p:sldLayoutId id="2147483705" r:id="rId37"/>
  </p:sldLayoutIdLst>
  <p:hf hdr="0"/>
  <p:txStyles>
    <p:title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8" Type="http://schemas.openxmlformats.org/officeDocument/2006/relationships/hyperlink" Target="https://www.frontlineeducation.com/blog/talk-data-to-me-why-substitute-engagement-matters-more-than-ever-this-year/" TargetMode="External"/><Relationship Id="rId13" Type="http://schemas.openxmlformats.org/officeDocument/2006/relationships/hyperlink" Target="https://www.frontlineeducation.com/blog/" TargetMode="External"/><Relationship Id="rId3" Type="http://schemas.openxmlformats.org/officeDocument/2006/relationships/hyperlink" Target="https://www.frontlineeducation.com/solutions/absence-time/insights/benchmark-your-employee-data/" TargetMode="External"/><Relationship Id="rId7" Type="http://schemas.openxmlformats.org/officeDocument/2006/relationships/hyperlink" Target="https://www.frontlineeducation.com/blog/talk-data-to-me-reasons-for-teacher-absences-in-2020/" TargetMode="External"/><Relationship Id="rId12" Type="http://schemas.openxmlformats.org/officeDocument/2006/relationships/hyperlink" Target="https://thelinek12.com"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hyperlink" Target="https://www.frontlineinstitute.com/reports/national-absence-hiring-trends-2018-2019/" TargetMode="External"/><Relationship Id="rId11" Type="http://schemas.openxmlformats.org/officeDocument/2006/relationships/hyperlink" Target="https://www.frontlineeducation.com/blog/substitute-teacher-shortage-in-your-district/" TargetMode="External"/><Relationship Id="rId5" Type="http://schemas.openxmlformats.org/officeDocument/2006/relationships/hyperlink" Target="https://www.frontlineinstitute.com/reports/monthly-reports/" TargetMode="External"/><Relationship Id="rId10" Type="http://schemas.openxmlformats.org/officeDocument/2006/relationships/hyperlink" Target="https://absence-help.frontlineeducation.com/hc/en-us/articles/115008220227-The-Frontline-Mobile-App" TargetMode="External"/><Relationship Id="rId4" Type="http://schemas.openxmlformats.org/officeDocument/2006/relationships/hyperlink" Target="https://www.frontlineeducation.com/solutions/absence-time/resources/changing-perceptions-substitutes-as-educators/" TargetMode="External"/><Relationship Id="rId9" Type="http://schemas.openxmlformats.org/officeDocument/2006/relationships/hyperlink" Target="https://www.frontlineeducation.com/blog/talk-data-to-me-absence-management-during-covid-19/" TargetMode="External"/><Relationship Id="rId1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19" y="1078635"/>
            <a:ext cx="10275148" cy="842537"/>
          </a:xfrm>
        </p:spPr>
        <p:txBody>
          <a:bodyPr anchor="t"/>
          <a:lstStyle/>
          <a:p>
            <a:r>
              <a:rPr lang="en-US" sz="2800" b="1">
                <a:solidFill>
                  <a:schemeClr val="accent2"/>
                </a:solidFill>
                <a:latin typeface="Lato Black" panose="020F0502020204030203" pitchFamily="34" charset="77"/>
              </a:rPr>
              <a:t>Talk Data to Me</a:t>
            </a:r>
          </a:p>
        </p:txBody>
      </p:sp>
      <p:sp>
        <p:nvSpPr>
          <p:cNvPr id="3" name="Subtitle 2"/>
          <p:cNvSpPr>
            <a:spLocks noGrp="1"/>
          </p:cNvSpPr>
          <p:nvPr>
            <p:ph type="subTitle" idx="1"/>
          </p:nvPr>
        </p:nvSpPr>
        <p:spPr>
          <a:xfrm>
            <a:off x="731518" y="1812748"/>
            <a:ext cx="11689081" cy="1014412"/>
          </a:xfrm>
        </p:spPr>
        <p:txBody>
          <a:bodyPr/>
          <a:lstStyle/>
          <a:p>
            <a:pPr>
              <a:lnSpc>
                <a:spcPts val="5060"/>
              </a:lnSpc>
              <a:spcBef>
                <a:spcPts val="0"/>
              </a:spcBef>
              <a:spcAft>
                <a:spcPts val="600"/>
              </a:spcAft>
            </a:pPr>
            <a:r>
              <a:rPr lang="en-US" sz="4800">
                <a:solidFill>
                  <a:schemeClr val="bg2"/>
                </a:solidFill>
                <a:latin typeface="Karbon Slab Stencil Regular" pitchFamily="2" charset="77"/>
              </a:rPr>
              <a:t>A Data-centric Approach to Managing </a:t>
            </a:r>
            <a:br>
              <a:rPr lang="en-US" sz="4800">
                <a:solidFill>
                  <a:schemeClr val="bg2"/>
                </a:solidFill>
                <a:latin typeface="Karbon Slab Stencil Regular" pitchFamily="2" charset="77"/>
              </a:rPr>
            </a:br>
            <a:r>
              <a:rPr lang="en-US" sz="4800">
                <a:solidFill>
                  <a:schemeClr val="bg2"/>
                </a:solidFill>
                <a:latin typeface="Karbon Slab Stencil Regular" pitchFamily="2" charset="77"/>
              </a:rPr>
              <a:t>Absences In the Wake of a Pandemic</a:t>
            </a:r>
            <a:endParaRPr lang="en-US" sz="4800" strike="sngStrike">
              <a:solidFill>
                <a:schemeClr val="bg2"/>
              </a:solidFill>
              <a:latin typeface="Karbon Slab Stencil Regular" pitchFamily="2" charset="77"/>
            </a:endParaRPr>
          </a:p>
        </p:txBody>
      </p:sp>
      <p:sp>
        <p:nvSpPr>
          <p:cNvPr id="6" name="Text Placeholder 5"/>
          <p:cNvSpPr>
            <a:spLocks noGrp="1"/>
          </p:cNvSpPr>
          <p:nvPr>
            <p:ph type="body" sz="quarter" idx="13"/>
          </p:nvPr>
        </p:nvSpPr>
        <p:spPr>
          <a:xfrm>
            <a:off x="5542117" y="5170488"/>
            <a:ext cx="6466914" cy="1066800"/>
          </a:xfrm>
        </p:spPr>
        <p:txBody>
          <a:bodyPr/>
          <a:lstStyle/>
          <a:p>
            <a:r>
              <a:rPr lang="en-US" sz="1600"/>
              <a:t>DATE:	         April 15, 2021</a:t>
            </a:r>
          </a:p>
          <a:p>
            <a:r>
              <a:rPr lang="en-US" sz="1600"/>
              <a:t>HOSTED BY:  Conrad Kraybill – Director, Product Management</a:t>
            </a:r>
          </a:p>
          <a:p>
            <a:pPr>
              <a:lnSpc>
                <a:spcPts val="1800"/>
              </a:lnSpc>
            </a:pPr>
            <a:r>
              <a:rPr lang="en-US" sz="1600"/>
              <a:t>SPOTLIGHT:   Kevin Agnello – Sr. Data Analytics Engineer     </a:t>
            </a:r>
          </a:p>
        </p:txBody>
      </p:sp>
      <p:sp>
        <p:nvSpPr>
          <p:cNvPr id="4" name="Rectangle 2">
            <a:extLst>
              <a:ext uri="{FF2B5EF4-FFF2-40B4-BE49-F238E27FC236}">
                <a16:creationId xmlns:a16="http://schemas.microsoft.com/office/drawing/2014/main" id="{10E14DA2-5D1F-844C-94A6-E18ECA520EB5}"/>
              </a:ext>
            </a:extLst>
          </p:cNvPr>
          <p:cNvSpPr>
            <a:spLocks noChangeArrowheads="1"/>
          </p:cNvSpPr>
          <p:nvPr/>
        </p:nvSpPr>
        <p:spPr bwMode="auto">
          <a:xfrm flipV="1">
            <a:off x="7521171" y="2682963"/>
            <a:ext cx="138961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 Placeholder 10">
            <a:extLst>
              <a:ext uri="{FF2B5EF4-FFF2-40B4-BE49-F238E27FC236}">
                <a16:creationId xmlns:a16="http://schemas.microsoft.com/office/drawing/2014/main" id="{278E723B-F394-5A49-BEF5-B42BEF0D91E0}"/>
              </a:ext>
            </a:extLst>
          </p:cNvPr>
          <p:cNvSpPr txBox="1">
            <a:spLocks/>
          </p:cNvSpPr>
          <p:nvPr/>
        </p:nvSpPr>
        <p:spPr>
          <a:xfrm>
            <a:off x="5512621" y="3561273"/>
            <a:ext cx="5722345" cy="1066800"/>
          </a:xfrm>
          <a:prstGeom prst="rect">
            <a:avLst/>
          </a:prstGeom>
        </p:spPr>
        <p:txBody>
          <a:bodyPr vert="horz" lIns="0" tIns="0" rIns="0" bIns="0" rtlCol="0" anchor="t">
            <a:noAutofit/>
          </a:bodyPr>
          <a:lstStyle>
            <a:lvl1pPr marL="0" indent="0" algn="l" defTabSz="914400" rtl="0" eaLnBrk="1" latinLnBrk="0" hangingPunct="1">
              <a:lnSpc>
                <a:spcPts val="1500"/>
              </a:lnSpc>
              <a:spcBef>
                <a:spcPts val="1000"/>
              </a:spcBef>
              <a:buClr>
                <a:schemeClr val="bg2"/>
              </a:buClr>
              <a:buFont typeface="Arial" panose="020B0604020202020204" pitchFamily="34" charset="0"/>
              <a:buNone/>
              <a:defRPr sz="1100" kern="1200" spc="100" baseline="0">
                <a:solidFill>
                  <a:schemeClr val="bg1"/>
                </a:solidFill>
                <a:latin typeface="Lato Light" panose="020F0302020204030203" pitchFamily="34" charset="0"/>
                <a:ea typeface="+mn-ea"/>
                <a:cs typeface="+mn-cs"/>
              </a:defRPr>
            </a:lvl1pPr>
            <a:lvl2pPr marL="4572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2pPr>
            <a:lvl3pPr marL="9144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3pPr>
            <a:lvl4pPr marL="13716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4pPr>
            <a:lvl5pPr marL="18288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i="1">
                <a:solidFill>
                  <a:schemeClr val="accent3">
                    <a:lumMod val="20000"/>
                    <a:lumOff val="80000"/>
                  </a:schemeClr>
                </a:solidFill>
              </a:rPr>
              <a:t>Webinar to start promptly at scheduled time, you will not hear any audio or see screen changes until then</a:t>
            </a:r>
          </a:p>
        </p:txBody>
      </p:sp>
      <p:sp>
        <p:nvSpPr>
          <p:cNvPr id="8" name="Date Placeholder 1">
            <a:extLst>
              <a:ext uri="{FF2B5EF4-FFF2-40B4-BE49-F238E27FC236}">
                <a16:creationId xmlns:a16="http://schemas.microsoft.com/office/drawing/2014/main" id="{B279D99E-5C5A-47A4-B984-5053C5C05467}"/>
              </a:ext>
            </a:extLst>
          </p:cNvPr>
          <p:cNvSpPr>
            <a:spLocks noGrp="1"/>
          </p:cNvSpPr>
          <p:nvPr>
            <p:ph type="dt" sz="half" idx="10"/>
          </p:nvPr>
        </p:nvSpPr>
        <p:spPr>
          <a:xfrm>
            <a:off x="3474720" y="6400800"/>
            <a:ext cx="2438400" cy="182880"/>
          </a:xfrm>
        </p:spPr>
        <p:txBody>
          <a:bodyPr/>
          <a:lstStyle/>
          <a:p>
            <a:fld id="{434B8A5C-A3C3-4000-B447-DD9768BAC04C}" type="datetime4">
              <a:rPr lang="en-US" smtClean="0"/>
              <a:t>April 19, 2021</a:t>
            </a:fld>
            <a:endParaRPr lang="en-US"/>
          </a:p>
        </p:txBody>
      </p:sp>
      <p:sp>
        <p:nvSpPr>
          <p:cNvPr id="9" name="Footer Placeholder 2">
            <a:extLst>
              <a:ext uri="{FF2B5EF4-FFF2-40B4-BE49-F238E27FC236}">
                <a16:creationId xmlns:a16="http://schemas.microsoft.com/office/drawing/2014/main" id="{7B0402A7-F88C-4613-8D62-2F508E657F5D}"/>
              </a:ext>
            </a:extLst>
          </p:cNvPr>
          <p:cNvSpPr>
            <a:spLocks noGrp="1"/>
          </p:cNvSpPr>
          <p:nvPr>
            <p:ph type="ftr" sz="quarter" idx="11"/>
          </p:nvPr>
        </p:nvSpPr>
        <p:spPr>
          <a:xfrm>
            <a:off x="731520" y="6400800"/>
            <a:ext cx="2743200" cy="182880"/>
          </a:xfrm>
        </p:spPr>
        <p:txBody>
          <a:bodyPr/>
          <a:lstStyle/>
          <a:p>
            <a:r>
              <a:rPr lang="en-US"/>
              <a:t>©2016 Frontline Education Confidential &amp; Proprietary</a:t>
            </a:r>
          </a:p>
        </p:txBody>
      </p:sp>
      <p:sp>
        <p:nvSpPr>
          <p:cNvPr id="10" name="Slide Number Placeholder 3">
            <a:extLst>
              <a:ext uri="{FF2B5EF4-FFF2-40B4-BE49-F238E27FC236}">
                <a16:creationId xmlns:a16="http://schemas.microsoft.com/office/drawing/2014/main" id="{04BEB46B-DAB5-4C9B-B482-BDB851E2A9D2}"/>
              </a:ext>
            </a:extLst>
          </p:cNvPr>
          <p:cNvSpPr txBox="1">
            <a:spLocks/>
          </p:cNvSpPr>
          <p:nvPr/>
        </p:nvSpPr>
        <p:spPr>
          <a:xfrm>
            <a:off x="10690276" y="6400800"/>
            <a:ext cx="727023"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3D20D-AAEA-46F1-88F4-4FF0702FDAFA}" type="slidenum">
              <a:rPr lang="en-US" smtClean="0"/>
              <a:pPr/>
              <a:t>1</a:t>
            </a:fld>
            <a:endParaRPr lang="en-US"/>
          </a:p>
        </p:txBody>
      </p:sp>
    </p:spTree>
    <p:extLst>
      <p:ext uri="{BB962C8B-B14F-4D97-AF65-F5344CB8AC3E}">
        <p14:creationId xmlns:p14="http://schemas.microsoft.com/office/powerpoint/2010/main" val="159685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3837C-6098-4F15-8CB2-5F881D590DC6}"/>
              </a:ext>
            </a:extLst>
          </p:cNvPr>
          <p:cNvSpPr>
            <a:spLocks noGrp="1"/>
          </p:cNvSpPr>
          <p:nvPr>
            <p:ph type="title"/>
          </p:nvPr>
        </p:nvSpPr>
        <p:spPr>
          <a:xfrm>
            <a:off x="731519" y="480218"/>
            <a:ext cx="9316247" cy="1325563"/>
          </a:xfrm>
        </p:spPr>
        <p:txBody>
          <a:bodyPr/>
          <a:lstStyle/>
          <a:p>
            <a:r>
              <a:rPr lang="en-US" sz="4000"/>
              <a:t>What can we expect moving forward?</a:t>
            </a:r>
          </a:p>
        </p:txBody>
      </p:sp>
      <p:sp>
        <p:nvSpPr>
          <p:cNvPr id="17" name="Subtitle 2">
            <a:extLst>
              <a:ext uri="{FF2B5EF4-FFF2-40B4-BE49-F238E27FC236}">
                <a16:creationId xmlns:a16="http://schemas.microsoft.com/office/drawing/2014/main" id="{084B269A-E592-4E56-9B7C-C18513B9D38E}"/>
              </a:ext>
            </a:extLst>
          </p:cNvPr>
          <p:cNvSpPr txBox="1">
            <a:spLocks/>
          </p:cNvSpPr>
          <p:nvPr/>
        </p:nvSpPr>
        <p:spPr>
          <a:xfrm>
            <a:off x="666115" y="1142999"/>
            <a:ext cx="7766685" cy="1014412"/>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It’s impossible to predict the future, but the trends in the data lead us to believe that…</a:t>
            </a:r>
            <a:endParaRPr lang="en-US" sz="3200" strike="sngStrike">
              <a:solidFill>
                <a:schemeClr val="bg1"/>
              </a:solidFill>
            </a:endParaRPr>
          </a:p>
        </p:txBody>
      </p:sp>
      <p:sp>
        <p:nvSpPr>
          <p:cNvPr id="2" name="Oval 1">
            <a:extLst>
              <a:ext uri="{FF2B5EF4-FFF2-40B4-BE49-F238E27FC236}">
                <a16:creationId xmlns:a16="http://schemas.microsoft.com/office/drawing/2014/main" id="{1A73EA07-8C13-48E0-B6F7-CA2E43375511}"/>
              </a:ext>
            </a:extLst>
          </p:cNvPr>
          <p:cNvSpPr/>
          <p:nvPr/>
        </p:nvSpPr>
        <p:spPr>
          <a:xfrm>
            <a:off x="576942" y="2579913"/>
            <a:ext cx="936172" cy="936172"/>
          </a:xfrm>
          <a:prstGeom prst="ellipse">
            <a:avLst/>
          </a:prstGeom>
          <a:solidFill>
            <a:srgbClr val="7C418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2"/>
                </a:solidFill>
                <a:latin typeface="Lato" panose="020F0502020204030203" pitchFamily="34" charset="0"/>
              </a:rPr>
              <a:t>1</a:t>
            </a:r>
            <a:endParaRPr lang="en-US">
              <a:solidFill>
                <a:schemeClr val="bg2"/>
              </a:solidFill>
              <a:latin typeface="Lato" panose="020F0502020204030203" pitchFamily="34" charset="0"/>
            </a:endParaRPr>
          </a:p>
        </p:txBody>
      </p:sp>
      <p:sp>
        <p:nvSpPr>
          <p:cNvPr id="20" name="Oval 19">
            <a:extLst>
              <a:ext uri="{FF2B5EF4-FFF2-40B4-BE49-F238E27FC236}">
                <a16:creationId xmlns:a16="http://schemas.microsoft.com/office/drawing/2014/main" id="{FCDAE1FF-D1E5-41FF-A26E-6B4970CC8E17}"/>
              </a:ext>
            </a:extLst>
          </p:cNvPr>
          <p:cNvSpPr/>
          <p:nvPr/>
        </p:nvSpPr>
        <p:spPr>
          <a:xfrm>
            <a:off x="576942" y="3719285"/>
            <a:ext cx="936172" cy="936172"/>
          </a:xfrm>
          <a:prstGeom prst="ellipse">
            <a:avLst/>
          </a:prstGeom>
          <a:solidFill>
            <a:srgbClr val="7C418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2"/>
                </a:solidFill>
                <a:latin typeface="Lato" panose="020F0502020204030203" pitchFamily="34" charset="0"/>
              </a:rPr>
              <a:t>2</a:t>
            </a:r>
          </a:p>
        </p:txBody>
      </p:sp>
      <p:sp>
        <p:nvSpPr>
          <p:cNvPr id="21" name="Oval 20">
            <a:extLst>
              <a:ext uri="{FF2B5EF4-FFF2-40B4-BE49-F238E27FC236}">
                <a16:creationId xmlns:a16="http://schemas.microsoft.com/office/drawing/2014/main" id="{F4B75596-98BC-4217-A2FC-34A00DE9C91A}"/>
              </a:ext>
            </a:extLst>
          </p:cNvPr>
          <p:cNvSpPr/>
          <p:nvPr/>
        </p:nvSpPr>
        <p:spPr>
          <a:xfrm>
            <a:off x="576942" y="4858657"/>
            <a:ext cx="936172" cy="936172"/>
          </a:xfrm>
          <a:prstGeom prst="ellipse">
            <a:avLst/>
          </a:prstGeom>
          <a:solidFill>
            <a:srgbClr val="7C418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2"/>
                </a:solidFill>
                <a:latin typeface="Lato" panose="020F0502020204030203" pitchFamily="34" charset="0"/>
              </a:rPr>
              <a:t>3</a:t>
            </a:r>
          </a:p>
        </p:txBody>
      </p:sp>
      <p:sp>
        <p:nvSpPr>
          <p:cNvPr id="10" name="Subtitle 2">
            <a:extLst>
              <a:ext uri="{FF2B5EF4-FFF2-40B4-BE49-F238E27FC236}">
                <a16:creationId xmlns:a16="http://schemas.microsoft.com/office/drawing/2014/main" id="{F88F9CF8-2C38-4494-AC38-38525EA65862}"/>
              </a:ext>
            </a:extLst>
          </p:cNvPr>
          <p:cNvSpPr txBox="1">
            <a:spLocks/>
          </p:cNvSpPr>
          <p:nvPr/>
        </p:nvSpPr>
        <p:spPr>
          <a:xfrm>
            <a:off x="1733684" y="2692740"/>
            <a:ext cx="9979343" cy="1014412"/>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Absences requiring a substitute will continue to rise and return to normal levels as schools re-open </a:t>
            </a:r>
            <a:endParaRPr lang="en-US" sz="3200" strike="sngStrike">
              <a:solidFill>
                <a:schemeClr val="bg1"/>
              </a:solidFill>
            </a:endParaRPr>
          </a:p>
        </p:txBody>
      </p:sp>
      <p:sp>
        <p:nvSpPr>
          <p:cNvPr id="11" name="Subtitle 2">
            <a:extLst>
              <a:ext uri="{FF2B5EF4-FFF2-40B4-BE49-F238E27FC236}">
                <a16:creationId xmlns:a16="http://schemas.microsoft.com/office/drawing/2014/main" id="{B8B17A28-15F1-480E-ABE4-04E904FFB97E}"/>
              </a:ext>
            </a:extLst>
          </p:cNvPr>
          <p:cNvSpPr txBox="1">
            <a:spLocks/>
          </p:cNvSpPr>
          <p:nvPr/>
        </p:nvSpPr>
        <p:spPr>
          <a:xfrm>
            <a:off x="1733684" y="3966368"/>
            <a:ext cx="9979343" cy="10144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Lato Light"/>
              </a:rPr>
              <a:t>Active Sub Pool is growing, but needs to continue to do so more rapidly</a:t>
            </a:r>
            <a:endParaRPr lang="en-US">
              <a:solidFill>
                <a:schemeClr val="bg1"/>
              </a:solidFill>
            </a:endParaRPr>
          </a:p>
        </p:txBody>
      </p:sp>
      <p:sp>
        <p:nvSpPr>
          <p:cNvPr id="12" name="Subtitle 2">
            <a:extLst>
              <a:ext uri="{FF2B5EF4-FFF2-40B4-BE49-F238E27FC236}">
                <a16:creationId xmlns:a16="http://schemas.microsoft.com/office/drawing/2014/main" id="{37B2C5F7-2994-43BA-AF6A-26DF559E106F}"/>
              </a:ext>
            </a:extLst>
          </p:cNvPr>
          <p:cNvSpPr txBox="1">
            <a:spLocks/>
          </p:cNvSpPr>
          <p:nvPr/>
        </p:nvSpPr>
        <p:spPr>
          <a:xfrm>
            <a:off x="1733684" y="5046094"/>
            <a:ext cx="9979343" cy="10144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Lato Light"/>
              </a:rPr>
              <a:t>Increase substitute engagement to increase working sub %</a:t>
            </a:r>
            <a:endParaRPr lang="en-US">
              <a:solidFill>
                <a:schemeClr val="bg1"/>
              </a:solidFill>
            </a:endParaRPr>
          </a:p>
        </p:txBody>
      </p:sp>
    </p:spTree>
    <p:extLst>
      <p:ext uri="{BB962C8B-B14F-4D97-AF65-F5344CB8AC3E}">
        <p14:creationId xmlns:p14="http://schemas.microsoft.com/office/powerpoint/2010/main" val="355077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275282-688E-7C4C-BDD7-353BA0BAF2A3}"/>
              </a:ext>
            </a:extLst>
          </p:cNvPr>
          <p:cNvSpPr>
            <a:spLocks noGrp="1"/>
          </p:cNvSpPr>
          <p:nvPr>
            <p:ph type="title"/>
          </p:nvPr>
        </p:nvSpPr>
        <p:spPr/>
        <p:txBody>
          <a:bodyPr/>
          <a:lstStyle/>
          <a:p>
            <a:r>
              <a:rPr lang="en-US"/>
              <a:t>What actions can I take?</a:t>
            </a:r>
          </a:p>
        </p:txBody>
      </p:sp>
      <p:sp>
        <p:nvSpPr>
          <p:cNvPr id="2" name="Date Placeholder 1">
            <a:extLst>
              <a:ext uri="{FF2B5EF4-FFF2-40B4-BE49-F238E27FC236}">
                <a16:creationId xmlns:a16="http://schemas.microsoft.com/office/drawing/2014/main" id="{A6CB1776-E59D-7A40-BD8F-89A2F974412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D71A5F91-1371-5249-8D79-162E7AB93FCD}"/>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3D816838-5FF4-204B-A59E-3FBBA9AA5C6F}"/>
              </a:ext>
            </a:extLst>
          </p:cNvPr>
          <p:cNvSpPr>
            <a:spLocks noGrp="1"/>
          </p:cNvSpPr>
          <p:nvPr>
            <p:ph type="sldNum" sz="quarter" idx="12"/>
          </p:nvPr>
        </p:nvSpPr>
        <p:spPr/>
        <p:txBody>
          <a:bodyPr/>
          <a:lstStyle/>
          <a:p>
            <a:fld id="{BCE3D20D-AAEA-46F1-88F4-4FF0702FDAFA}" type="slidenum">
              <a:rPr lang="en-US" smtClean="0"/>
              <a:t>11</a:t>
            </a:fld>
            <a:endParaRPr lang="en-US"/>
          </a:p>
        </p:txBody>
      </p:sp>
      <p:sp>
        <p:nvSpPr>
          <p:cNvPr id="8" name="Text Placeholder 7">
            <a:extLst>
              <a:ext uri="{FF2B5EF4-FFF2-40B4-BE49-F238E27FC236}">
                <a16:creationId xmlns:a16="http://schemas.microsoft.com/office/drawing/2014/main" id="{C57383A8-0509-4F90-87DA-32AC70EE33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74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A948D-9626-7948-B5B9-63CD2957F962}"/>
              </a:ext>
            </a:extLst>
          </p:cNvPr>
          <p:cNvSpPr>
            <a:spLocks noGrp="1"/>
          </p:cNvSpPr>
          <p:nvPr>
            <p:ph type="dt" sz="half" idx="10"/>
          </p:nvPr>
        </p:nvSpPr>
        <p:spPr/>
        <p:txBody>
          <a:bodyPr anchor="b">
            <a:normAutofit/>
          </a:bodyPr>
          <a:lstStyle/>
          <a:p>
            <a:pPr>
              <a:spcAft>
                <a:spcPts val="600"/>
              </a:spcAft>
            </a:pPr>
            <a:fld id="{3DAD1974-8BEF-4F35-9BBA-FF2B334DB323}" type="datetime4">
              <a:rPr lang="en-US" smtClean="0"/>
              <a:pPr>
                <a:spcAft>
                  <a:spcPts val="600"/>
                </a:spcAft>
              </a:pPr>
              <a:t>April 19, 2021</a:t>
            </a:fld>
            <a:endParaRPr lang="en-US"/>
          </a:p>
        </p:txBody>
      </p:sp>
      <p:sp>
        <p:nvSpPr>
          <p:cNvPr id="3" name="Footer Placeholder 2">
            <a:extLst>
              <a:ext uri="{FF2B5EF4-FFF2-40B4-BE49-F238E27FC236}">
                <a16:creationId xmlns:a16="http://schemas.microsoft.com/office/drawing/2014/main" id="{76246090-4951-794E-948E-69897BB4CDE5}"/>
              </a:ext>
            </a:extLst>
          </p:cNvPr>
          <p:cNvSpPr>
            <a:spLocks noGrp="1"/>
          </p:cNvSpPr>
          <p:nvPr>
            <p:ph type="ftr" sz="quarter" idx="11"/>
          </p:nvPr>
        </p:nvSpPr>
        <p:spPr/>
        <p:txBody>
          <a:bodyPr anchor="b">
            <a:normAutofit/>
          </a:bodyPr>
          <a:lstStyle/>
          <a:p>
            <a:pPr>
              <a:spcAft>
                <a:spcPts val="600"/>
              </a:spcAft>
            </a:pPr>
            <a:r>
              <a:rPr lang="en-US"/>
              <a:t>©2016 Frontline Education Confidential &amp; Proprietary</a:t>
            </a:r>
          </a:p>
        </p:txBody>
      </p:sp>
      <p:sp>
        <p:nvSpPr>
          <p:cNvPr id="9" name="Title 8">
            <a:extLst>
              <a:ext uri="{FF2B5EF4-FFF2-40B4-BE49-F238E27FC236}">
                <a16:creationId xmlns:a16="http://schemas.microsoft.com/office/drawing/2014/main" id="{B1303938-5774-4207-A0E1-0403B04316D0}"/>
              </a:ext>
            </a:extLst>
          </p:cNvPr>
          <p:cNvSpPr>
            <a:spLocks noGrp="1"/>
          </p:cNvSpPr>
          <p:nvPr>
            <p:ph type="title"/>
          </p:nvPr>
        </p:nvSpPr>
        <p:spPr/>
        <p:txBody>
          <a:bodyPr/>
          <a:lstStyle/>
          <a:p>
            <a:r>
              <a:rPr lang="en-US" sz="4000"/>
              <a:t>What actions can I take?</a:t>
            </a:r>
            <a:br>
              <a:rPr lang="en-US" sz="4000"/>
            </a:br>
            <a:r>
              <a:rPr lang="en-US" sz="3600">
                <a:solidFill>
                  <a:schemeClr val="accent2"/>
                </a:solidFill>
                <a:latin typeface="Lato Light" panose="020F0302020204030203" pitchFamily="34" charset="77"/>
              </a:rPr>
              <a:t>Focus on substitute engagement</a:t>
            </a:r>
          </a:p>
        </p:txBody>
      </p:sp>
      <p:sp>
        <p:nvSpPr>
          <p:cNvPr id="6" name="Slide Number Placeholder 5">
            <a:extLst>
              <a:ext uri="{FF2B5EF4-FFF2-40B4-BE49-F238E27FC236}">
                <a16:creationId xmlns:a16="http://schemas.microsoft.com/office/drawing/2014/main" id="{CA88C94C-6613-D14D-85C7-09BEB7968C34}"/>
              </a:ext>
            </a:extLst>
          </p:cNvPr>
          <p:cNvSpPr>
            <a:spLocks noGrp="1"/>
          </p:cNvSpPr>
          <p:nvPr>
            <p:ph type="sldNum" sz="quarter" idx="12"/>
          </p:nvPr>
        </p:nvSpPr>
        <p:spPr/>
        <p:txBody>
          <a:bodyPr anchor="b">
            <a:normAutofit/>
          </a:bodyPr>
          <a:lstStyle/>
          <a:p>
            <a:pPr>
              <a:spcAft>
                <a:spcPts val="600"/>
              </a:spcAft>
            </a:pPr>
            <a:fld id="{BCE3D20D-AAEA-46F1-88F4-4FF0702FDAFA}" type="slidenum">
              <a:rPr lang="en-US" smtClean="0"/>
              <a:pPr>
                <a:spcAft>
                  <a:spcPts val="600"/>
                </a:spcAft>
              </a:pPr>
              <a:t>12</a:t>
            </a:fld>
            <a:endParaRPr lang="en-US"/>
          </a:p>
        </p:txBody>
      </p:sp>
      <p:sp>
        <p:nvSpPr>
          <p:cNvPr id="15" name="Rectangle 14">
            <a:extLst>
              <a:ext uri="{FF2B5EF4-FFF2-40B4-BE49-F238E27FC236}">
                <a16:creationId xmlns:a16="http://schemas.microsoft.com/office/drawing/2014/main" id="{EE76B99C-A360-0240-827F-4F204D128652}"/>
              </a:ext>
            </a:extLst>
          </p:cNvPr>
          <p:cNvSpPr/>
          <p:nvPr/>
        </p:nvSpPr>
        <p:spPr>
          <a:xfrm>
            <a:off x="7463118" y="3238521"/>
            <a:ext cx="4325759" cy="1569660"/>
          </a:xfrm>
          <a:prstGeom prst="rect">
            <a:avLst/>
          </a:prstGeom>
        </p:spPr>
        <p:txBody>
          <a:bodyPr wrap="square">
            <a:spAutoFit/>
          </a:bodyPr>
          <a:lstStyle/>
          <a:p>
            <a:r>
              <a:rPr lang="en-US" sz="2400">
                <a:solidFill>
                  <a:schemeClr val="accent2"/>
                </a:solidFill>
              </a:rPr>
              <a:t>Data from the 2019-2020 school year confirms the relationship between non-working substitute % and fill rate.</a:t>
            </a:r>
          </a:p>
        </p:txBody>
      </p:sp>
      <p:pic>
        <p:nvPicPr>
          <p:cNvPr id="7" name="Picture 6" descr="Chart, bar chart&#10;&#10;Description automatically generated">
            <a:extLst>
              <a:ext uri="{FF2B5EF4-FFF2-40B4-BE49-F238E27FC236}">
                <a16:creationId xmlns:a16="http://schemas.microsoft.com/office/drawing/2014/main" id="{57453A18-5A6E-AA41-9D4D-0200F7D1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43" y="1820717"/>
            <a:ext cx="6645418" cy="4405269"/>
          </a:xfrm>
          <a:prstGeom prst="rect">
            <a:avLst/>
          </a:prstGeom>
        </p:spPr>
      </p:pic>
    </p:spTree>
    <p:extLst>
      <p:ext uri="{BB962C8B-B14F-4D97-AF65-F5344CB8AC3E}">
        <p14:creationId xmlns:p14="http://schemas.microsoft.com/office/powerpoint/2010/main" val="118185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651BD1-96BA-A743-8E01-64F155A72C07}"/>
              </a:ext>
            </a:extLst>
          </p:cNvPr>
          <p:cNvSpPr>
            <a:spLocks noGrp="1"/>
          </p:cNvSpPr>
          <p:nvPr>
            <p:ph idx="1"/>
          </p:nvPr>
        </p:nvSpPr>
        <p:spPr>
          <a:xfrm>
            <a:off x="500262" y="2651760"/>
            <a:ext cx="5116288" cy="3840480"/>
          </a:xfrm>
        </p:spPr>
        <p:txBody>
          <a:bodyPr vert="horz" lIns="0" tIns="0" rIns="0" bIns="0" numCol="1" rtlCol="0" anchor="t">
            <a:noAutofit/>
          </a:bodyPr>
          <a:lstStyle/>
          <a:p>
            <a:pPr>
              <a:lnSpc>
                <a:spcPct val="100000"/>
              </a:lnSpc>
              <a:spcBef>
                <a:spcPts val="0"/>
              </a:spcBef>
            </a:pPr>
            <a:r>
              <a:rPr lang="en-US" b="1">
                <a:latin typeface="Lato Light"/>
              </a:rPr>
              <a:t>More lead time increases fill rate</a:t>
            </a:r>
          </a:p>
          <a:p>
            <a:pPr marL="0" indent="0">
              <a:lnSpc>
                <a:spcPct val="100000"/>
              </a:lnSpc>
              <a:spcBef>
                <a:spcPts val="0"/>
              </a:spcBef>
              <a:buNone/>
            </a:pPr>
            <a:endParaRPr lang="en-US" b="1">
              <a:latin typeface="Lato Light"/>
            </a:endParaRPr>
          </a:p>
          <a:p>
            <a:pPr>
              <a:lnSpc>
                <a:spcPct val="100000"/>
              </a:lnSpc>
              <a:spcBef>
                <a:spcPts val="0"/>
              </a:spcBef>
            </a:pPr>
            <a:r>
              <a:rPr lang="en-US">
                <a:latin typeface="Lato Light"/>
              </a:rPr>
              <a:t>Communicate with your teachers</a:t>
            </a:r>
          </a:p>
          <a:p>
            <a:pPr>
              <a:lnSpc>
                <a:spcPct val="100000"/>
              </a:lnSpc>
              <a:spcBef>
                <a:spcPts val="0"/>
              </a:spcBef>
            </a:pPr>
            <a:endParaRPr lang="en-US">
              <a:latin typeface="Lato Light"/>
            </a:endParaRPr>
          </a:p>
          <a:p>
            <a:pPr>
              <a:lnSpc>
                <a:spcPct val="100000"/>
              </a:lnSpc>
              <a:spcBef>
                <a:spcPts val="0"/>
              </a:spcBef>
            </a:pPr>
            <a:r>
              <a:rPr lang="en-US">
                <a:latin typeface="Lato Light"/>
              </a:rPr>
              <a:t>Focus particularly on planned absences (e.g., PD, conferences, field trips, etc.)</a:t>
            </a:r>
          </a:p>
          <a:p>
            <a:pPr marL="0" indent="0">
              <a:lnSpc>
                <a:spcPct val="150000"/>
              </a:lnSpc>
              <a:buNone/>
            </a:pPr>
            <a:endParaRPr lang="en-US"/>
          </a:p>
        </p:txBody>
      </p:sp>
      <p:sp>
        <p:nvSpPr>
          <p:cNvPr id="2" name="Date Placeholder 1">
            <a:extLst>
              <a:ext uri="{FF2B5EF4-FFF2-40B4-BE49-F238E27FC236}">
                <a16:creationId xmlns:a16="http://schemas.microsoft.com/office/drawing/2014/main" id="{7D51335A-0345-A547-9B6C-E8CAA5A55996}"/>
              </a:ext>
            </a:extLst>
          </p:cNvPr>
          <p:cNvSpPr>
            <a:spLocks noGrp="1"/>
          </p:cNvSpPr>
          <p:nvPr>
            <p:ph type="dt" sz="half" idx="10"/>
          </p:nvPr>
        </p:nvSpPr>
        <p:spPr/>
        <p:txBody>
          <a:bodyPr/>
          <a:lstStyle/>
          <a:p>
            <a:fld id="{3DAD1974-8BEF-4F35-9BBA-FF2B334DB323}" type="datetime4">
              <a:rPr lang="en-US" smtClean="0"/>
              <a:t>April 19, 2021</a:t>
            </a:fld>
            <a:endParaRPr lang="en-US"/>
          </a:p>
        </p:txBody>
      </p:sp>
      <p:sp>
        <p:nvSpPr>
          <p:cNvPr id="3" name="Footer Placeholder 2">
            <a:extLst>
              <a:ext uri="{FF2B5EF4-FFF2-40B4-BE49-F238E27FC236}">
                <a16:creationId xmlns:a16="http://schemas.microsoft.com/office/drawing/2014/main" id="{C3FE8A8C-D331-0446-9D39-E6F506E11B05}"/>
              </a:ext>
            </a:extLst>
          </p:cNvPr>
          <p:cNvSpPr>
            <a:spLocks noGrp="1"/>
          </p:cNvSpPr>
          <p:nvPr>
            <p:ph type="ftr" sz="quarter" idx="11"/>
          </p:nvPr>
        </p:nvSpPr>
        <p:spPr/>
        <p:txBody>
          <a:bodyPr/>
          <a:lstStyle/>
          <a:p>
            <a:r>
              <a:rPr lang="en-US"/>
              <a:t>©2016 Frontline Education Confidential &amp; Proprietary</a:t>
            </a:r>
          </a:p>
        </p:txBody>
      </p:sp>
      <p:sp>
        <p:nvSpPr>
          <p:cNvPr id="5" name="Title 4">
            <a:extLst>
              <a:ext uri="{FF2B5EF4-FFF2-40B4-BE49-F238E27FC236}">
                <a16:creationId xmlns:a16="http://schemas.microsoft.com/office/drawing/2014/main" id="{1F8126C9-0B15-2A43-8ED6-729712B65AB4}"/>
              </a:ext>
            </a:extLst>
          </p:cNvPr>
          <p:cNvSpPr>
            <a:spLocks noGrp="1"/>
          </p:cNvSpPr>
          <p:nvPr>
            <p:ph type="title"/>
          </p:nvPr>
        </p:nvSpPr>
        <p:spPr>
          <a:xfrm>
            <a:off x="731520" y="480218"/>
            <a:ext cx="7599680" cy="1325563"/>
          </a:xfrm>
        </p:spPr>
        <p:txBody>
          <a:bodyPr/>
          <a:lstStyle/>
          <a:p>
            <a:r>
              <a:rPr lang="en-US" sz="4000"/>
              <a:t>What actions can I take?</a:t>
            </a:r>
            <a:br>
              <a:rPr lang="en-US" sz="4000"/>
            </a:br>
            <a:r>
              <a:rPr lang="en-US" sz="3600">
                <a:solidFill>
                  <a:schemeClr val="accent2"/>
                </a:solidFill>
                <a:latin typeface="Lato Light" panose="020F0302020204030203" pitchFamily="34" charset="77"/>
              </a:rPr>
              <a:t>Focus on absence “lead time”</a:t>
            </a:r>
          </a:p>
        </p:txBody>
      </p:sp>
      <p:sp>
        <p:nvSpPr>
          <p:cNvPr id="6" name="Slide Number Placeholder 5">
            <a:extLst>
              <a:ext uri="{FF2B5EF4-FFF2-40B4-BE49-F238E27FC236}">
                <a16:creationId xmlns:a16="http://schemas.microsoft.com/office/drawing/2014/main" id="{653B6DC8-4B97-5C4D-9815-8C7B7E784546}"/>
              </a:ext>
            </a:extLst>
          </p:cNvPr>
          <p:cNvSpPr>
            <a:spLocks noGrp="1"/>
          </p:cNvSpPr>
          <p:nvPr>
            <p:ph type="sldNum" sz="quarter" idx="12"/>
          </p:nvPr>
        </p:nvSpPr>
        <p:spPr/>
        <p:txBody>
          <a:bodyPr/>
          <a:lstStyle/>
          <a:p>
            <a:fld id="{BCE3D20D-AAEA-46F1-88F4-4FF0702FDAFA}" type="slidenum">
              <a:rPr lang="en-US" smtClean="0"/>
              <a:t>13</a:t>
            </a:fld>
            <a:endParaRPr lang="en-US"/>
          </a:p>
        </p:txBody>
      </p:sp>
      <p:pic>
        <p:nvPicPr>
          <p:cNvPr id="7" name="Picture 8" descr="Chart, line chart&#10;&#10;Description automatically generated">
            <a:extLst>
              <a:ext uri="{FF2B5EF4-FFF2-40B4-BE49-F238E27FC236}">
                <a16:creationId xmlns:a16="http://schemas.microsoft.com/office/drawing/2014/main" id="{454E07D8-C730-4376-A9CF-4E5E55BC2CE9}"/>
              </a:ext>
            </a:extLst>
          </p:cNvPr>
          <p:cNvPicPr>
            <a:picLocks noChangeAspect="1"/>
          </p:cNvPicPr>
          <p:nvPr/>
        </p:nvPicPr>
        <p:blipFill>
          <a:blip r:embed="rId3"/>
          <a:stretch>
            <a:fillRect/>
          </a:stretch>
        </p:blipFill>
        <p:spPr>
          <a:xfrm>
            <a:off x="5702891" y="2772980"/>
            <a:ext cx="6177054" cy="2316330"/>
          </a:xfrm>
          <a:prstGeom prst="rect">
            <a:avLst/>
          </a:prstGeom>
        </p:spPr>
      </p:pic>
    </p:spTree>
    <p:extLst>
      <p:ext uri="{BB962C8B-B14F-4D97-AF65-F5344CB8AC3E}">
        <p14:creationId xmlns:p14="http://schemas.microsoft.com/office/powerpoint/2010/main" val="213850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31C013-641D-4133-B7FE-6BFC51151C33}"/>
              </a:ext>
            </a:extLst>
          </p:cNvPr>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17A948D-9626-7948-B5B9-63CD2957F962}"/>
              </a:ext>
            </a:extLst>
          </p:cNvPr>
          <p:cNvSpPr>
            <a:spLocks noGrp="1"/>
          </p:cNvSpPr>
          <p:nvPr>
            <p:ph type="dt" sz="half" idx="10"/>
          </p:nvPr>
        </p:nvSpPr>
        <p:spPr/>
        <p:txBody>
          <a:bodyPr anchor="b">
            <a:normAutofit/>
          </a:bodyPr>
          <a:lstStyle/>
          <a:p>
            <a:pPr>
              <a:spcAft>
                <a:spcPts val="600"/>
              </a:spcAft>
            </a:pPr>
            <a:fld id="{3DAD1974-8BEF-4F35-9BBA-FF2B334DB323}" type="datetime4">
              <a:rPr lang="en-US" smtClean="0"/>
              <a:pPr>
                <a:spcAft>
                  <a:spcPts val="600"/>
                </a:spcAft>
              </a:pPr>
              <a:t>April 19, 2021</a:t>
            </a:fld>
            <a:endParaRPr lang="en-US"/>
          </a:p>
        </p:txBody>
      </p:sp>
      <p:sp>
        <p:nvSpPr>
          <p:cNvPr id="3" name="Footer Placeholder 2">
            <a:extLst>
              <a:ext uri="{FF2B5EF4-FFF2-40B4-BE49-F238E27FC236}">
                <a16:creationId xmlns:a16="http://schemas.microsoft.com/office/drawing/2014/main" id="{76246090-4951-794E-948E-69897BB4CDE5}"/>
              </a:ext>
            </a:extLst>
          </p:cNvPr>
          <p:cNvSpPr>
            <a:spLocks noGrp="1"/>
          </p:cNvSpPr>
          <p:nvPr>
            <p:ph type="ftr" sz="quarter" idx="11"/>
          </p:nvPr>
        </p:nvSpPr>
        <p:spPr/>
        <p:txBody>
          <a:bodyPr anchor="b">
            <a:normAutofit/>
          </a:bodyPr>
          <a:lstStyle/>
          <a:p>
            <a:pPr>
              <a:spcAft>
                <a:spcPts val="600"/>
              </a:spcAft>
            </a:pPr>
            <a:r>
              <a:rPr lang="en-US"/>
              <a:t>©2016 Frontline Education Confidential &amp; Proprietary</a:t>
            </a:r>
          </a:p>
        </p:txBody>
      </p:sp>
      <p:sp>
        <p:nvSpPr>
          <p:cNvPr id="5" name="Title 4">
            <a:extLst>
              <a:ext uri="{FF2B5EF4-FFF2-40B4-BE49-F238E27FC236}">
                <a16:creationId xmlns:a16="http://schemas.microsoft.com/office/drawing/2014/main" id="{2B7466D6-877A-2142-8635-7659B6498FF5}"/>
              </a:ext>
            </a:extLst>
          </p:cNvPr>
          <p:cNvSpPr>
            <a:spLocks noGrp="1"/>
          </p:cNvSpPr>
          <p:nvPr>
            <p:ph type="title"/>
          </p:nvPr>
        </p:nvSpPr>
        <p:spPr>
          <a:xfrm>
            <a:off x="731520" y="480218"/>
            <a:ext cx="8527206" cy="1325563"/>
          </a:xfrm>
        </p:spPr>
        <p:txBody>
          <a:bodyPr anchor="t">
            <a:noAutofit/>
          </a:bodyPr>
          <a:lstStyle/>
          <a:p>
            <a:pPr>
              <a:lnSpc>
                <a:spcPct val="100000"/>
              </a:lnSpc>
            </a:pPr>
            <a:r>
              <a:rPr lang="en-US" sz="4000"/>
              <a:t>What actions can I take?</a:t>
            </a:r>
            <a:br>
              <a:rPr lang="en-US" sz="4000"/>
            </a:br>
            <a:r>
              <a:rPr lang="en-US" sz="3600">
                <a:solidFill>
                  <a:schemeClr val="accent2"/>
                </a:solidFill>
                <a:latin typeface="Lato Light" panose="020F0302020204030203" pitchFamily="34" charset="77"/>
              </a:rPr>
              <a:t>Embrace mobile</a:t>
            </a:r>
          </a:p>
        </p:txBody>
      </p:sp>
      <p:sp>
        <p:nvSpPr>
          <p:cNvPr id="6" name="Slide Number Placeholder 5">
            <a:extLst>
              <a:ext uri="{FF2B5EF4-FFF2-40B4-BE49-F238E27FC236}">
                <a16:creationId xmlns:a16="http://schemas.microsoft.com/office/drawing/2014/main" id="{CA88C94C-6613-D14D-85C7-09BEB7968C34}"/>
              </a:ext>
            </a:extLst>
          </p:cNvPr>
          <p:cNvSpPr>
            <a:spLocks noGrp="1"/>
          </p:cNvSpPr>
          <p:nvPr>
            <p:ph type="sldNum" sz="quarter" idx="12"/>
          </p:nvPr>
        </p:nvSpPr>
        <p:spPr/>
        <p:txBody>
          <a:bodyPr anchor="b">
            <a:normAutofit/>
          </a:bodyPr>
          <a:lstStyle/>
          <a:p>
            <a:pPr>
              <a:spcAft>
                <a:spcPts val="600"/>
              </a:spcAft>
            </a:pPr>
            <a:fld id="{BCE3D20D-AAEA-46F1-88F4-4FF0702FDAFA}" type="slidenum">
              <a:rPr lang="en-US" smtClean="0"/>
              <a:pPr>
                <a:spcAft>
                  <a:spcPts val="600"/>
                </a:spcAft>
              </a:pPr>
              <a:t>14</a:t>
            </a:fld>
            <a:endParaRPr lang="en-US"/>
          </a:p>
        </p:txBody>
      </p:sp>
      <p:pic>
        <p:nvPicPr>
          <p:cNvPr id="8" name="Picture 7" descr="Chart, scatter chart&#10;&#10;Description automatically generated">
            <a:extLst>
              <a:ext uri="{FF2B5EF4-FFF2-40B4-BE49-F238E27FC236}">
                <a16:creationId xmlns:a16="http://schemas.microsoft.com/office/drawing/2014/main" id="{4F577AA0-E484-904B-9639-EE0C100416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783" y="2506525"/>
            <a:ext cx="5626406" cy="3193530"/>
          </a:xfrm>
          <a:prstGeom prst="rect">
            <a:avLst/>
          </a:prstGeom>
          <a:solidFill>
            <a:schemeClr val="bg1"/>
          </a:solidFill>
        </p:spPr>
      </p:pic>
      <p:grpSp>
        <p:nvGrpSpPr>
          <p:cNvPr id="7" name="Group 6">
            <a:extLst>
              <a:ext uri="{FF2B5EF4-FFF2-40B4-BE49-F238E27FC236}">
                <a16:creationId xmlns:a16="http://schemas.microsoft.com/office/drawing/2014/main" id="{A1BBA631-6366-4AFA-B42A-760CCC0D7C1F}"/>
              </a:ext>
            </a:extLst>
          </p:cNvPr>
          <p:cNvGrpSpPr/>
          <p:nvPr/>
        </p:nvGrpSpPr>
        <p:grpSpPr>
          <a:xfrm>
            <a:off x="6480254" y="3839272"/>
            <a:ext cx="2172534" cy="2403500"/>
            <a:chOff x="6979729" y="2016914"/>
            <a:chExt cx="4295797" cy="4752490"/>
          </a:xfrm>
        </p:grpSpPr>
        <p:pic>
          <p:nvPicPr>
            <p:cNvPr id="9" name="Picture 4" descr="Frontline iPhone Mobile App Absence Balance">
              <a:extLst>
                <a:ext uri="{FF2B5EF4-FFF2-40B4-BE49-F238E27FC236}">
                  <a16:creationId xmlns:a16="http://schemas.microsoft.com/office/drawing/2014/main" id="{5BE737DD-7C95-4BBF-8AE4-DFBC358D363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170"/>
            <a:stretch/>
          </p:blipFill>
          <p:spPr bwMode="auto">
            <a:xfrm>
              <a:off x="6979729" y="2016914"/>
              <a:ext cx="4295797" cy="4752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dmin Mobile Dashboard">
              <a:extLst>
                <a:ext uri="{FF2B5EF4-FFF2-40B4-BE49-F238E27FC236}">
                  <a16:creationId xmlns:a16="http://schemas.microsoft.com/office/drawing/2014/main" id="{D1895F6E-2F49-4E24-A140-1B95C9206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030" y="3719594"/>
              <a:ext cx="3158299" cy="304980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Frontline iPhone Mobile App Create Absence">
            <a:extLst>
              <a:ext uri="{FF2B5EF4-FFF2-40B4-BE49-F238E27FC236}">
                <a16:creationId xmlns:a16="http://schemas.microsoft.com/office/drawing/2014/main" id="{803D0B92-3745-4A93-A1F4-47B11BE905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6731" y="726028"/>
            <a:ext cx="2060222" cy="2403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6FE8EED-D157-4826-B3BA-EA968286348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952660" y="2376406"/>
            <a:ext cx="1817772" cy="3453768"/>
          </a:xfrm>
          <a:prstGeom prst="rect">
            <a:avLst/>
          </a:prstGeom>
        </p:spPr>
      </p:pic>
      <p:sp>
        <p:nvSpPr>
          <p:cNvPr id="17" name="Title 4">
            <a:extLst>
              <a:ext uri="{FF2B5EF4-FFF2-40B4-BE49-F238E27FC236}">
                <a16:creationId xmlns:a16="http://schemas.microsoft.com/office/drawing/2014/main" id="{44AEF988-28F3-432F-BC85-8EC04806142F}"/>
              </a:ext>
            </a:extLst>
          </p:cNvPr>
          <p:cNvSpPr txBox="1">
            <a:spLocks/>
          </p:cNvSpPr>
          <p:nvPr/>
        </p:nvSpPr>
        <p:spPr>
          <a:xfrm>
            <a:off x="7635988" y="384751"/>
            <a:ext cx="1776378" cy="1325563"/>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500" kern="1200" baseline="0">
                <a:solidFill>
                  <a:schemeClr val="bg2"/>
                </a:solidFill>
                <a:latin typeface="Karbon Slab Stencil Regular" pitchFamily="50" charset="0"/>
                <a:ea typeface="+mj-ea"/>
                <a:cs typeface="+mj-cs"/>
              </a:defRPr>
            </a:lvl1pPr>
          </a:lstStyle>
          <a:p>
            <a:pPr algn="ctr">
              <a:lnSpc>
                <a:spcPct val="100000"/>
              </a:lnSpc>
            </a:pPr>
            <a:r>
              <a:rPr lang="en-US" sz="2800">
                <a:solidFill>
                  <a:schemeClr val="tx2"/>
                </a:solidFill>
              </a:rPr>
              <a:t>ADMINS</a:t>
            </a:r>
            <a:endParaRPr lang="en-US" sz="2800" i="1">
              <a:solidFill>
                <a:schemeClr val="tx2"/>
              </a:solidFill>
            </a:endParaRPr>
          </a:p>
        </p:txBody>
      </p:sp>
      <p:sp>
        <p:nvSpPr>
          <p:cNvPr id="18" name="Title 4">
            <a:extLst>
              <a:ext uri="{FF2B5EF4-FFF2-40B4-BE49-F238E27FC236}">
                <a16:creationId xmlns:a16="http://schemas.microsoft.com/office/drawing/2014/main" id="{2A57BE3C-26AC-479C-924A-63A5865D1028}"/>
              </a:ext>
            </a:extLst>
          </p:cNvPr>
          <p:cNvSpPr txBox="1">
            <a:spLocks/>
          </p:cNvSpPr>
          <p:nvPr/>
        </p:nvSpPr>
        <p:spPr>
          <a:xfrm>
            <a:off x="6661367" y="3546171"/>
            <a:ext cx="1817771" cy="634378"/>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500" kern="1200" baseline="0">
                <a:solidFill>
                  <a:schemeClr val="bg2"/>
                </a:solidFill>
                <a:latin typeface="Karbon Slab Stencil Regular" pitchFamily="50" charset="0"/>
                <a:ea typeface="+mj-ea"/>
                <a:cs typeface="+mj-cs"/>
              </a:defRPr>
            </a:lvl1pPr>
          </a:lstStyle>
          <a:p>
            <a:pPr algn="ctr">
              <a:lnSpc>
                <a:spcPct val="100000"/>
              </a:lnSpc>
            </a:pPr>
            <a:r>
              <a:rPr lang="en-US" sz="2800">
                <a:solidFill>
                  <a:schemeClr val="tx2"/>
                </a:solidFill>
              </a:rPr>
              <a:t>STAFF</a:t>
            </a:r>
            <a:endParaRPr lang="en-US" sz="2800" i="1">
              <a:solidFill>
                <a:schemeClr val="tx2"/>
              </a:solidFill>
            </a:endParaRPr>
          </a:p>
        </p:txBody>
      </p:sp>
      <p:sp>
        <p:nvSpPr>
          <p:cNvPr id="19" name="Title 4">
            <a:extLst>
              <a:ext uri="{FF2B5EF4-FFF2-40B4-BE49-F238E27FC236}">
                <a16:creationId xmlns:a16="http://schemas.microsoft.com/office/drawing/2014/main" id="{576787FF-5776-4015-991C-64019D6FD898}"/>
              </a:ext>
            </a:extLst>
          </p:cNvPr>
          <p:cNvSpPr txBox="1">
            <a:spLocks/>
          </p:cNvSpPr>
          <p:nvPr/>
        </p:nvSpPr>
        <p:spPr>
          <a:xfrm>
            <a:off x="10048567" y="1948438"/>
            <a:ext cx="1651819" cy="1325563"/>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500" kern="1200" baseline="0">
                <a:solidFill>
                  <a:schemeClr val="bg2"/>
                </a:solidFill>
                <a:latin typeface="Karbon Slab Stencil Regular" pitchFamily="50" charset="0"/>
                <a:ea typeface="+mj-ea"/>
                <a:cs typeface="+mj-cs"/>
              </a:defRPr>
            </a:lvl1pPr>
          </a:lstStyle>
          <a:p>
            <a:pPr algn="ctr">
              <a:lnSpc>
                <a:spcPct val="100000"/>
              </a:lnSpc>
            </a:pPr>
            <a:r>
              <a:rPr lang="en-US" sz="2800">
                <a:solidFill>
                  <a:schemeClr val="tx2"/>
                </a:solidFill>
              </a:rPr>
              <a:t>SUBS</a:t>
            </a:r>
            <a:endParaRPr lang="en-US" sz="2800" i="1">
              <a:solidFill>
                <a:schemeClr val="tx2"/>
              </a:solidFill>
            </a:endParaRPr>
          </a:p>
        </p:txBody>
      </p:sp>
    </p:spTree>
    <p:extLst>
      <p:ext uri="{BB962C8B-B14F-4D97-AF65-F5344CB8AC3E}">
        <p14:creationId xmlns:p14="http://schemas.microsoft.com/office/powerpoint/2010/main" val="427870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275282-688E-7C4C-BDD7-353BA0BAF2A3}"/>
              </a:ext>
            </a:extLst>
          </p:cNvPr>
          <p:cNvSpPr>
            <a:spLocks noGrp="1"/>
          </p:cNvSpPr>
          <p:nvPr>
            <p:ph type="title"/>
          </p:nvPr>
        </p:nvSpPr>
        <p:spPr>
          <a:xfrm>
            <a:off x="731520" y="2704172"/>
            <a:ext cx="8568597" cy="1449656"/>
          </a:xfrm>
        </p:spPr>
        <p:txBody>
          <a:bodyPr/>
          <a:lstStyle/>
          <a:p>
            <a:r>
              <a:rPr lang="en-US"/>
              <a:t>Key Takeaways</a:t>
            </a:r>
          </a:p>
        </p:txBody>
      </p:sp>
      <p:sp>
        <p:nvSpPr>
          <p:cNvPr id="2" name="Date Placeholder 1">
            <a:extLst>
              <a:ext uri="{FF2B5EF4-FFF2-40B4-BE49-F238E27FC236}">
                <a16:creationId xmlns:a16="http://schemas.microsoft.com/office/drawing/2014/main" id="{A6CB1776-E59D-7A40-BD8F-89A2F974412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D71A5F91-1371-5249-8D79-162E7AB93FCD}"/>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3D816838-5FF4-204B-A59E-3FBBA9AA5C6F}"/>
              </a:ext>
            </a:extLst>
          </p:cNvPr>
          <p:cNvSpPr>
            <a:spLocks noGrp="1"/>
          </p:cNvSpPr>
          <p:nvPr>
            <p:ph type="sldNum" sz="quarter" idx="12"/>
          </p:nvPr>
        </p:nvSpPr>
        <p:spPr/>
        <p:txBody>
          <a:bodyPr/>
          <a:lstStyle/>
          <a:p>
            <a:fld id="{BCE3D20D-AAEA-46F1-88F4-4FF0702FDAFA}" type="slidenum">
              <a:rPr lang="en-US" smtClean="0"/>
              <a:t>15</a:t>
            </a:fld>
            <a:endParaRPr lang="en-US"/>
          </a:p>
        </p:txBody>
      </p:sp>
    </p:spTree>
    <p:extLst>
      <p:ext uri="{BB962C8B-B14F-4D97-AF65-F5344CB8AC3E}">
        <p14:creationId xmlns:p14="http://schemas.microsoft.com/office/powerpoint/2010/main" val="38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3837C-6098-4F15-8CB2-5F881D590DC6}"/>
              </a:ext>
            </a:extLst>
          </p:cNvPr>
          <p:cNvSpPr>
            <a:spLocks noGrp="1"/>
          </p:cNvSpPr>
          <p:nvPr>
            <p:ph type="title"/>
          </p:nvPr>
        </p:nvSpPr>
        <p:spPr/>
        <p:txBody>
          <a:bodyPr/>
          <a:lstStyle/>
          <a:p>
            <a:r>
              <a:rPr lang="en-US" sz="4000"/>
              <a:t>Key Take-Aways</a:t>
            </a:r>
          </a:p>
        </p:txBody>
      </p:sp>
      <p:sp>
        <p:nvSpPr>
          <p:cNvPr id="17" name="Subtitle 2">
            <a:extLst>
              <a:ext uri="{FF2B5EF4-FFF2-40B4-BE49-F238E27FC236}">
                <a16:creationId xmlns:a16="http://schemas.microsoft.com/office/drawing/2014/main" id="{084B269A-E592-4E56-9B7C-C18513B9D38E}"/>
              </a:ext>
            </a:extLst>
          </p:cNvPr>
          <p:cNvSpPr txBox="1">
            <a:spLocks/>
          </p:cNvSpPr>
          <p:nvPr/>
        </p:nvSpPr>
        <p:spPr>
          <a:xfrm>
            <a:off x="666115" y="1142999"/>
            <a:ext cx="6572885" cy="1014412"/>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A Data-centric Approach to Absence Management In the Wake of a Pandemic</a:t>
            </a:r>
            <a:endParaRPr lang="en-US" sz="3200" strike="sngStrike">
              <a:solidFill>
                <a:schemeClr val="bg1"/>
              </a:solidFill>
            </a:endParaRPr>
          </a:p>
        </p:txBody>
      </p:sp>
      <p:grpSp>
        <p:nvGrpSpPr>
          <p:cNvPr id="37" name="Group 36">
            <a:extLst>
              <a:ext uri="{FF2B5EF4-FFF2-40B4-BE49-F238E27FC236}">
                <a16:creationId xmlns:a16="http://schemas.microsoft.com/office/drawing/2014/main" id="{7AAE980E-43BB-4ACB-9112-C1F5A56199B0}"/>
              </a:ext>
            </a:extLst>
          </p:cNvPr>
          <p:cNvGrpSpPr/>
          <p:nvPr/>
        </p:nvGrpSpPr>
        <p:grpSpPr>
          <a:xfrm>
            <a:off x="5383525" y="3482973"/>
            <a:ext cx="1424950" cy="704763"/>
            <a:chOff x="5436870" y="3779472"/>
            <a:chExt cx="1862396" cy="921118"/>
          </a:xfrm>
          <a:solidFill>
            <a:schemeClr val="bg2"/>
          </a:solidFill>
        </p:grpSpPr>
        <p:sp>
          <p:nvSpPr>
            <p:cNvPr id="30" name="Arrow: Chevron 29">
              <a:extLst>
                <a:ext uri="{FF2B5EF4-FFF2-40B4-BE49-F238E27FC236}">
                  <a16:creationId xmlns:a16="http://schemas.microsoft.com/office/drawing/2014/main" id="{33B32412-AEAD-4E06-8E5E-9F52C686B240}"/>
                </a:ext>
              </a:extLst>
            </p:cNvPr>
            <p:cNvSpPr/>
            <p:nvPr/>
          </p:nvSpPr>
          <p:spPr>
            <a:xfrm>
              <a:off x="5436870" y="3779472"/>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917A0D70-67EB-4F22-B367-2DC246E86D88}"/>
                </a:ext>
              </a:extLst>
            </p:cNvPr>
            <p:cNvSpPr/>
            <p:nvPr/>
          </p:nvSpPr>
          <p:spPr>
            <a:xfrm>
              <a:off x="5957570" y="3779473"/>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id="{7800195D-EDE3-4585-BE43-3D6CCF2D17EB}"/>
                </a:ext>
              </a:extLst>
            </p:cNvPr>
            <p:cNvSpPr/>
            <p:nvPr/>
          </p:nvSpPr>
          <p:spPr>
            <a:xfrm>
              <a:off x="6478270" y="3779473"/>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a:extLst>
              <a:ext uri="{FF2B5EF4-FFF2-40B4-BE49-F238E27FC236}">
                <a16:creationId xmlns:a16="http://schemas.microsoft.com/office/drawing/2014/main" id="{406FEABB-A348-4BA0-AF94-7931C9DC298E}"/>
              </a:ext>
            </a:extLst>
          </p:cNvPr>
          <p:cNvSpPr txBox="1"/>
          <p:nvPr/>
        </p:nvSpPr>
        <p:spPr>
          <a:xfrm>
            <a:off x="-208694" y="2756574"/>
            <a:ext cx="5315219" cy="2862322"/>
          </a:xfrm>
          <a:prstGeom prst="rect">
            <a:avLst/>
          </a:prstGeom>
          <a:noFill/>
        </p:spPr>
        <p:txBody>
          <a:bodyPr wrap="square" rtlCol="0">
            <a:spAutoFit/>
          </a:bodyPr>
          <a:lstStyle/>
          <a:p>
            <a:pPr marL="742950" lvl="1" indent="-285750">
              <a:buFont typeface="Arial" panose="020B0604020202020204" pitchFamily="34" charset="0"/>
              <a:buChar char="•"/>
            </a:pPr>
            <a:r>
              <a:rPr lang="en-US" b="1">
                <a:solidFill>
                  <a:schemeClr val="accent2"/>
                </a:solidFill>
              </a:rPr>
              <a:t>Spring of 2020, Absences requiring a substitute plummeted as schools began to close</a:t>
            </a:r>
          </a:p>
          <a:p>
            <a:pPr lvl="1"/>
            <a:endParaRPr lang="en-US" b="1">
              <a:solidFill>
                <a:schemeClr val="accent2"/>
              </a:solidFill>
            </a:endParaRPr>
          </a:p>
          <a:p>
            <a:pPr marL="742950" lvl="1" indent="-285750">
              <a:buFont typeface="Arial" panose="020B0604020202020204" pitchFamily="34" charset="0"/>
              <a:buChar char="•"/>
            </a:pPr>
            <a:r>
              <a:rPr lang="en-US" b="1">
                <a:solidFill>
                  <a:schemeClr val="accent2"/>
                </a:solidFill>
                <a:cs typeface="Calibri"/>
              </a:rPr>
              <a:t>Fall of 2021 Fill rate trend returned to “normal”, but remained lower than previous years</a:t>
            </a:r>
          </a:p>
          <a:p>
            <a:pPr marL="742950" lvl="1" indent="-285750">
              <a:buFont typeface="Arial" panose="020B0604020202020204" pitchFamily="34" charset="0"/>
              <a:buChar char="•"/>
            </a:pPr>
            <a:endParaRPr lang="en-US" b="1">
              <a:solidFill>
                <a:schemeClr val="accent2"/>
              </a:solidFill>
              <a:cs typeface="Calibri"/>
            </a:endParaRPr>
          </a:p>
          <a:p>
            <a:pPr marL="742950" lvl="1" indent="-285750">
              <a:buFont typeface="Arial" panose="020B0604020202020204" pitchFamily="34" charset="0"/>
              <a:buChar char="•"/>
            </a:pPr>
            <a:r>
              <a:rPr lang="en-US" b="1">
                <a:solidFill>
                  <a:schemeClr val="accent2"/>
                </a:solidFill>
                <a:latin typeface="Lato" panose="020F0502020204030203" pitchFamily="34" charset="0"/>
              </a:rPr>
              <a:t>Active Sub Pool is growing, but needs to continue to do so more rapidly</a:t>
            </a:r>
            <a:endParaRPr lang="en-US" i="1">
              <a:solidFill>
                <a:schemeClr val="bg1"/>
              </a:solidFill>
              <a:latin typeface="Lato Light" panose="020F0302020204030203" pitchFamily="34" charset="0"/>
            </a:endParaRPr>
          </a:p>
        </p:txBody>
      </p:sp>
      <p:sp>
        <p:nvSpPr>
          <p:cNvPr id="13" name="TextBox 12">
            <a:extLst>
              <a:ext uri="{FF2B5EF4-FFF2-40B4-BE49-F238E27FC236}">
                <a16:creationId xmlns:a16="http://schemas.microsoft.com/office/drawing/2014/main" id="{9E3E0808-1292-440B-ABA3-9E2B1B1E1972}"/>
              </a:ext>
            </a:extLst>
          </p:cNvPr>
          <p:cNvSpPr txBox="1"/>
          <p:nvPr/>
        </p:nvSpPr>
        <p:spPr>
          <a:xfrm>
            <a:off x="7239000" y="3033573"/>
            <a:ext cx="5315219" cy="2308324"/>
          </a:xfrm>
          <a:prstGeom prst="rect">
            <a:avLst/>
          </a:prstGeom>
          <a:noFill/>
        </p:spPr>
        <p:txBody>
          <a:bodyPr wrap="square" rtlCol="0">
            <a:spAutoFit/>
          </a:bodyPr>
          <a:lstStyle/>
          <a:p>
            <a:pPr marL="285750" indent="-285750">
              <a:buFont typeface="Arial" panose="020B0604020202020204" pitchFamily="34" charset="0"/>
              <a:buChar char="•"/>
            </a:pPr>
            <a:r>
              <a:rPr lang="en-US" sz="2400" i="1">
                <a:solidFill>
                  <a:schemeClr val="bg1"/>
                </a:solidFill>
                <a:latin typeface="Lato Light" panose="020F0302020204030203" pitchFamily="34" charset="0"/>
              </a:rPr>
              <a:t>Focus on Lead Time</a:t>
            </a:r>
          </a:p>
          <a:p>
            <a:pPr marL="285750" indent="-285750">
              <a:buFont typeface="Arial" panose="020B0604020202020204" pitchFamily="34" charset="0"/>
              <a:buChar char="•"/>
            </a:pPr>
            <a:endParaRPr lang="en-US" sz="2400" i="1">
              <a:solidFill>
                <a:schemeClr val="bg1"/>
              </a:solidFill>
              <a:latin typeface="Lato Light" panose="020F0302020204030203" pitchFamily="34" charset="0"/>
            </a:endParaRPr>
          </a:p>
          <a:p>
            <a:pPr marL="285750" indent="-285750">
              <a:buFont typeface="Arial" panose="020B0604020202020204" pitchFamily="34" charset="0"/>
              <a:buChar char="•"/>
            </a:pPr>
            <a:r>
              <a:rPr lang="en-US" sz="2400" i="1">
                <a:solidFill>
                  <a:schemeClr val="bg1"/>
                </a:solidFill>
                <a:latin typeface="Lato Light" panose="020F0302020204030203" pitchFamily="34" charset="0"/>
              </a:rPr>
              <a:t>Focus on Substitute Engagement</a:t>
            </a:r>
          </a:p>
          <a:p>
            <a:pPr marL="285750" indent="-285750">
              <a:buFont typeface="Arial" panose="020B0604020202020204" pitchFamily="34" charset="0"/>
              <a:buChar char="•"/>
            </a:pPr>
            <a:endParaRPr lang="en-US" sz="2400" i="1">
              <a:solidFill>
                <a:schemeClr val="bg1"/>
              </a:solidFill>
              <a:latin typeface="Lato Light" panose="020F0302020204030203" pitchFamily="34" charset="0"/>
            </a:endParaRPr>
          </a:p>
          <a:p>
            <a:pPr marL="285750" indent="-285750">
              <a:buFont typeface="Arial" panose="020B0604020202020204" pitchFamily="34" charset="0"/>
              <a:buChar char="•"/>
            </a:pPr>
            <a:r>
              <a:rPr lang="en-US" sz="2400" i="1">
                <a:solidFill>
                  <a:schemeClr val="bg1"/>
                </a:solidFill>
                <a:latin typeface="Lato Light" panose="020F0302020204030203" pitchFamily="34" charset="0"/>
              </a:rPr>
              <a:t>Embrace Mobile Solutions</a:t>
            </a:r>
          </a:p>
          <a:p>
            <a:pPr marL="285750" indent="-285750">
              <a:buFont typeface="Arial" panose="020B0604020202020204" pitchFamily="34" charset="0"/>
              <a:buChar char="•"/>
            </a:pPr>
            <a:endParaRPr lang="en-US" sz="2400" i="1">
              <a:solidFill>
                <a:schemeClr val="bg1"/>
              </a:solidFill>
              <a:latin typeface="Lato Light" panose="020F0302020204030203" pitchFamily="34" charset="0"/>
            </a:endParaRPr>
          </a:p>
        </p:txBody>
      </p:sp>
    </p:spTree>
    <p:extLst>
      <p:ext uri="{BB962C8B-B14F-4D97-AF65-F5344CB8AC3E}">
        <p14:creationId xmlns:p14="http://schemas.microsoft.com/office/powerpoint/2010/main" val="67438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8C0DD30-F24C-41C2-95C9-72F20699B048}"/>
              </a:ext>
            </a:extLst>
          </p:cNvPr>
          <p:cNvSpPr>
            <a:spLocks noGrp="1"/>
          </p:cNvSpPr>
          <p:nvPr>
            <p:ph idx="1"/>
          </p:nvPr>
        </p:nvSpPr>
        <p:spPr>
          <a:xfrm>
            <a:off x="256355" y="1059949"/>
            <a:ext cx="5446354" cy="3840480"/>
          </a:xfrm>
        </p:spPr>
        <p:txBody>
          <a:bodyPr vert="horz" lIns="0" tIns="0" rIns="0" bIns="0" numCol="1" spcCol="274320" rtlCol="0" anchor="t">
            <a:noAutofit/>
          </a:bodyPr>
          <a:lstStyle/>
          <a:p>
            <a:pPr>
              <a:lnSpc>
                <a:spcPct val="100000"/>
              </a:lnSpc>
            </a:pPr>
            <a:r>
              <a:rPr lang="en-US" sz="2000">
                <a:latin typeface="Lato Light"/>
              </a:rPr>
              <a:t>Frontline Research and Learning Institute</a:t>
            </a:r>
          </a:p>
          <a:p>
            <a:pPr lvl="1">
              <a:lnSpc>
                <a:spcPct val="100000"/>
              </a:lnSpc>
            </a:pPr>
            <a:r>
              <a:rPr lang="en-US" sz="1600">
                <a:latin typeface="Lato Light"/>
                <a:hlinkClick r:id="rId3"/>
              </a:rPr>
              <a:t>Institute Report – General Info</a:t>
            </a:r>
            <a:endParaRPr lang="en-US" sz="1600">
              <a:latin typeface="Lato Light"/>
            </a:endParaRPr>
          </a:p>
          <a:p>
            <a:pPr lvl="1">
              <a:lnSpc>
                <a:spcPct val="100000"/>
              </a:lnSpc>
            </a:pPr>
            <a:r>
              <a:rPr lang="en-US" sz="1600">
                <a:latin typeface="Lato Light"/>
                <a:hlinkClick r:id="rId4"/>
              </a:rPr>
              <a:t>Changing Perceptions: Substitutes as Educators</a:t>
            </a:r>
            <a:endParaRPr lang="en-US" sz="1600">
              <a:latin typeface="Lato Light"/>
            </a:endParaRPr>
          </a:p>
          <a:p>
            <a:pPr lvl="1">
              <a:lnSpc>
                <a:spcPct val="100000"/>
              </a:lnSpc>
            </a:pPr>
            <a:r>
              <a:rPr lang="en-US" sz="1600">
                <a:latin typeface="Lato Light"/>
                <a:hlinkClick r:id="rId5"/>
              </a:rPr>
              <a:t>National Employee Absence &amp; Substitute Report</a:t>
            </a:r>
            <a:endParaRPr lang="en-US" sz="1600">
              <a:latin typeface="Lato Light"/>
            </a:endParaRPr>
          </a:p>
          <a:p>
            <a:pPr lvl="1">
              <a:lnSpc>
                <a:spcPct val="100000"/>
              </a:lnSpc>
            </a:pPr>
            <a:r>
              <a:rPr lang="en-US" sz="1600">
                <a:latin typeface="Lato Light"/>
                <a:hlinkClick r:id="rId6"/>
              </a:rPr>
              <a:t>Annual Report: 2018-2019 National Absence and Hiring Trends</a:t>
            </a:r>
            <a:endParaRPr lang="en-US" sz="1600">
              <a:latin typeface="Lato Light"/>
            </a:endParaRPr>
          </a:p>
          <a:p>
            <a:pPr>
              <a:lnSpc>
                <a:spcPct val="100000"/>
              </a:lnSpc>
            </a:pPr>
            <a:r>
              <a:rPr lang="en-US" sz="2000">
                <a:latin typeface="Lato Light"/>
              </a:rPr>
              <a:t>“Talk Data To Me” blogs</a:t>
            </a:r>
          </a:p>
          <a:p>
            <a:pPr lvl="1">
              <a:lnSpc>
                <a:spcPct val="100000"/>
              </a:lnSpc>
            </a:pPr>
            <a:r>
              <a:rPr lang="en-US" sz="1600">
                <a:latin typeface="Lato Light"/>
                <a:hlinkClick r:id="rId7"/>
              </a:rPr>
              <a:t>Reasons for Teacher Absences in 2020</a:t>
            </a:r>
            <a:endParaRPr lang="en-US" sz="1600">
              <a:latin typeface="Lato Light"/>
            </a:endParaRPr>
          </a:p>
          <a:p>
            <a:pPr lvl="1">
              <a:lnSpc>
                <a:spcPct val="100000"/>
              </a:lnSpc>
            </a:pPr>
            <a:r>
              <a:rPr lang="en-US" sz="1600">
                <a:latin typeface="Lato Light"/>
                <a:hlinkClick r:id="rId8"/>
              </a:rPr>
              <a:t>Why Substitute Engagement Matters More Than Ever This Year</a:t>
            </a:r>
            <a:endParaRPr lang="en-US" sz="1600">
              <a:latin typeface="Lato Light"/>
            </a:endParaRPr>
          </a:p>
          <a:p>
            <a:pPr lvl="1">
              <a:lnSpc>
                <a:spcPct val="100000"/>
              </a:lnSpc>
            </a:pPr>
            <a:r>
              <a:rPr lang="en-US" sz="1600">
                <a:latin typeface="Lato Light"/>
                <a:hlinkClick r:id="rId9"/>
              </a:rPr>
              <a:t>Absence Management During Covid-19</a:t>
            </a:r>
            <a:endParaRPr lang="en-US" sz="1600"/>
          </a:p>
          <a:p>
            <a:pPr>
              <a:lnSpc>
                <a:spcPct val="150000"/>
              </a:lnSpc>
            </a:pPr>
            <a:endParaRPr lang="en-US" sz="2000"/>
          </a:p>
          <a:p>
            <a:pPr>
              <a:lnSpc>
                <a:spcPct val="150000"/>
              </a:lnSpc>
            </a:pPr>
            <a:endParaRPr lang="en-US" sz="2000"/>
          </a:p>
        </p:txBody>
      </p:sp>
      <p:sp>
        <p:nvSpPr>
          <p:cNvPr id="2" name="Date Placeholder 1">
            <a:extLst>
              <a:ext uri="{FF2B5EF4-FFF2-40B4-BE49-F238E27FC236}">
                <a16:creationId xmlns:a16="http://schemas.microsoft.com/office/drawing/2014/main" id="{0F3E63F0-E958-457E-BABE-33911CDC9E1F}"/>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61E615A6-DF1C-47CE-9829-E0E7AD2802E6}"/>
              </a:ext>
            </a:extLst>
          </p:cNvPr>
          <p:cNvSpPr>
            <a:spLocks noGrp="1"/>
          </p:cNvSpPr>
          <p:nvPr>
            <p:ph type="ftr" sz="quarter" idx="11"/>
          </p:nvPr>
        </p:nvSpPr>
        <p:spPr/>
        <p:txBody>
          <a:bodyPr/>
          <a:lstStyle/>
          <a:p>
            <a:r>
              <a:rPr lang="en-US"/>
              <a:t>©2016 Frontline Education Confidential &amp; Proprietary</a:t>
            </a:r>
          </a:p>
        </p:txBody>
      </p:sp>
      <p:sp>
        <p:nvSpPr>
          <p:cNvPr id="7" name="Title 6">
            <a:extLst>
              <a:ext uri="{FF2B5EF4-FFF2-40B4-BE49-F238E27FC236}">
                <a16:creationId xmlns:a16="http://schemas.microsoft.com/office/drawing/2014/main" id="{62E45E13-E13F-43FD-9A0F-66225BE4A88C}"/>
              </a:ext>
            </a:extLst>
          </p:cNvPr>
          <p:cNvSpPr>
            <a:spLocks noGrp="1"/>
          </p:cNvSpPr>
          <p:nvPr>
            <p:ph type="title"/>
          </p:nvPr>
        </p:nvSpPr>
        <p:spPr/>
        <p:txBody>
          <a:bodyPr/>
          <a:lstStyle/>
          <a:p>
            <a:r>
              <a:rPr lang="en-US" sz="4000"/>
              <a:t>Resources: </a:t>
            </a:r>
            <a:endParaRPr lang="en-US" sz="4000">
              <a:latin typeface="Karbon Slab Stencil Regular" pitchFamily="2" charset="77"/>
            </a:endParaRPr>
          </a:p>
        </p:txBody>
      </p:sp>
      <p:sp>
        <p:nvSpPr>
          <p:cNvPr id="4" name="Slide Number Placeholder 3">
            <a:extLst>
              <a:ext uri="{FF2B5EF4-FFF2-40B4-BE49-F238E27FC236}">
                <a16:creationId xmlns:a16="http://schemas.microsoft.com/office/drawing/2014/main" id="{92DA4337-2D82-48F2-B9D8-E0D8BA9DFFE2}"/>
              </a:ext>
            </a:extLst>
          </p:cNvPr>
          <p:cNvSpPr>
            <a:spLocks noGrp="1"/>
          </p:cNvSpPr>
          <p:nvPr>
            <p:ph type="sldNum" sz="quarter" idx="12"/>
          </p:nvPr>
        </p:nvSpPr>
        <p:spPr/>
        <p:txBody>
          <a:bodyPr/>
          <a:lstStyle/>
          <a:p>
            <a:fld id="{BCE3D20D-AAEA-46F1-88F4-4FF0702FDAFA}" type="slidenum">
              <a:rPr lang="en-US" smtClean="0"/>
              <a:t>17</a:t>
            </a:fld>
            <a:endParaRPr lang="en-US"/>
          </a:p>
        </p:txBody>
      </p:sp>
      <p:sp>
        <p:nvSpPr>
          <p:cNvPr id="9" name="Content Placeholder 7">
            <a:extLst>
              <a:ext uri="{FF2B5EF4-FFF2-40B4-BE49-F238E27FC236}">
                <a16:creationId xmlns:a16="http://schemas.microsoft.com/office/drawing/2014/main" id="{E5180378-BC8F-4F76-9A9C-8280A8A566C1}"/>
              </a:ext>
            </a:extLst>
          </p:cNvPr>
          <p:cNvSpPr>
            <a:spLocks noGrp="1"/>
          </p:cNvSpPr>
          <p:nvPr/>
        </p:nvSpPr>
        <p:spPr>
          <a:xfrm>
            <a:off x="295974" y="4558736"/>
            <a:ext cx="5219921" cy="4049888"/>
          </a:xfrm>
          <a:prstGeom prst="rect">
            <a:avLst/>
          </a:prstGeom>
        </p:spPr>
        <p:txBody>
          <a:bodyPr vert="horz" lIns="0" tIns="0" rIns="0" bIns="0" numCol="1" spcCol="274320" rtlCol="0" anchor="t">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solidFill>
                  <a:schemeClr val="accent2"/>
                </a:solidFill>
                <a:latin typeface="Lato Light"/>
              </a:rPr>
              <a:t>Other Resources</a:t>
            </a:r>
            <a:endParaRPr lang="en-US" sz="2000">
              <a:solidFill>
                <a:schemeClr val="accent2"/>
              </a:solidFill>
              <a:latin typeface="Lato Light"/>
              <a:hlinkClick r:id="rId10">
                <a:extLst>
                  <a:ext uri="{A12FA001-AC4F-418D-AE19-62706E023703}">
                    <ahyp:hlinkClr xmlns:ahyp="http://schemas.microsoft.com/office/drawing/2018/hyperlinkcolor" val="tx"/>
                  </a:ext>
                </a:extLst>
              </a:hlinkClick>
            </a:endParaRPr>
          </a:p>
          <a:p>
            <a:pPr lvl="1">
              <a:lnSpc>
                <a:spcPct val="100000"/>
              </a:lnSpc>
              <a:spcBef>
                <a:spcPts val="0"/>
              </a:spcBef>
              <a:buClr>
                <a:srgbClr val="EAEFF7"/>
              </a:buClr>
            </a:pPr>
            <a:r>
              <a:rPr lang="en-US" sz="1600">
                <a:solidFill>
                  <a:schemeClr val="accent2"/>
                </a:solidFill>
                <a:latin typeface="Lato Light"/>
                <a:hlinkClick r:id="rId11">
                  <a:extLst>
                    <a:ext uri="{A12FA001-AC4F-418D-AE19-62706E023703}">
                      <ahyp:hlinkClr xmlns:ahyp="http://schemas.microsoft.com/office/drawing/2018/hyperlinkcolor" val="tx"/>
                    </a:ext>
                  </a:extLst>
                </a:hlinkClick>
              </a:rPr>
              <a:t>Why Substitutes Work in Your District (or Not) – and What You Can Do About It</a:t>
            </a:r>
            <a:endParaRPr lang="en-US" sz="1600">
              <a:solidFill>
                <a:schemeClr val="accent2"/>
              </a:solidFill>
              <a:latin typeface="Lato Light"/>
            </a:endParaRPr>
          </a:p>
          <a:p>
            <a:pPr lvl="1">
              <a:lnSpc>
                <a:spcPct val="100000"/>
              </a:lnSpc>
              <a:spcBef>
                <a:spcPts val="0"/>
              </a:spcBef>
              <a:buClr>
                <a:srgbClr val="EAEFF7"/>
              </a:buClr>
            </a:pPr>
            <a:r>
              <a:rPr lang="en-US" sz="1600">
                <a:solidFill>
                  <a:schemeClr val="accent2"/>
                </a:solidFill>
                <a:latin typeface="Lato Light"/>
                <a:hlinkClick r:id="rId12">
                  <a:extLst>
                    <a:ext uri="{A12FA001-AC4F-418D-AE19-62706E023703}">
                      <ahyp:hlinkClr xmlns:ahyp="http://schemas.microsoft.com/office/drawing/2018/hyperlinkcolor" val="tx"/>
                    </a:ext>
                  </a:extLst>
                </a:hlinkClick>
              </a:rPr>
              <a:t>The Line by Frontline Education</a:t>
            </a:r>
            <a:endParaRPr lang="en-US" sz="1600">
              <a:solidFill>
                <a:schemeClr val="accent2"/>
              </a:solidFill>
              <a:latin typeface="Lato Light"/>
            </a:endParaRPr>
          </a:p>
          <a:p>
            <a:pPr lvl="1">
              <a:lnSpc>
                <a:spcPct val="100000"/>
              </a:lnSpc>
              <a:spcBef>
                <a:spcPts val="0"/>
              </a:spcBef>
              <a:buClr>
                <a:srgbClr val="EAEFF7"/>
              </a:buClr>
            </a:pPr>
            <a:r>
              <a:rPr lang="en-US" sz="1600">
                <a:solidFill>
                  <a:schemeClr val="accent2"/>
                </a:solidFill>
                <a:latin typeface="Lato Light"/>
                <a:hlinkClick r:id="rId13"/>
              </a:rPr>
              <a:t>Frontline Education Blog </a:t>
            </a:r>
            <a:endParaRPr lang="en-US" sz="1600">
              <a:solidFill>
                <a:schemeClr val="accent2"/>
              </a:solidFill>
              <a:latin typeface="Lato Light"/>
            </a:endParaRPr>
          </a:p>
        </p:txBody>
      </p:sp>
      <p:pic>
        <p:nvPicPr>
          <p:cNvPr id="10" name="Picture 9" descr="Graphical user interface, text&#10;&#10;Description automatically generated">
            <a:extLst>
              <a:ext uri="{FF2B5EF4-FFF2-40B4-BE49-F238E27FC236}">
                <a16:creationId xmlns:a16="http://schemas.microsoft.com/office/drawing/2014/main" id="{E7D40093-7AE2-4E1B-9227-807C9379822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7602" y="0"/>
            <a:ext cx="6264398" cy="6858000"/>
          </a:xfrm>
          <a:prstGeom prst="rect">
            <a:avLst/>
          </a:prstGeom>
        </p:spPr>
      </p:pic>
    </p:spTree>
    <p:extLst>
      <p:ext uri="{BB962C8B-B14F-4D97-AF65-F5344CB8AC3E}">
        <p14:creationId xmlns:p14="http://schemas.microsoft.com/office/powerpoint/2010/main" val="148695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59E0F5-EE6C-1246-B3D7-7ED60586A49A}"/>
              </a:ext>
            </a:extLst>
          </p:cNvPr>
          <p:cNvSpPr>
            <a:spLocks noGrp="1"/>
          </p:cNvSpPr>
          <p:nvPr>
            <p:ph type="title"/>
          </p:nvPr>
        </p:nvSpPr>
        <p:spPr>
          <a:xfrm>
            <a:off x="731520" y="2704172"/>
            <a:ext cx="8568597" cy="1449656"/>
          </a:xfrm>
        </p:spPr>
        <p:txBody>
          <a:bodyPr/>
          <a:lstStyle/>
          <a:p>
            <a:r>
              <a:rPr lang="en-US"/>
              <a:t>Questions</a:t>
            </a:r>
          </a:p>
        </p:txBody>
      </p:sp>
      <p:sp>
        <p:nvSpPr>
          <p:cNvPr id="2" name="Date Placeholder 1">
            <a:extLst>
              <a:ext uri="{FF2B5EF4-FFF2-40B4-BE49-F238E27FC236}">
                <a16:creationId xmlns:a16="http://schemas.microsoft.com/office/drawing/2014/main" id="{30D19E91-A0D6-5D47-B25F-E95FEAB86D8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1C3CB144-829D-0D4C-9314-C75AB7F5D5CD}"/>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4D37A66C-669A-A14A-B360-A730B2C1A91F}"/>
              </a:ext>
            </a:extLst>
          </p:cNvPr>
          <p:cNvSpPr>
            <a:spLocks noGrp="1"/>
          </p:cNvSpPr>
          <p:nvPr>
            <p:ph type="sldNum" sz="quarter" idx="12"/>
          </p:nvPr>
        </p:nvSpPr>
        <p:spPr/>
        <p:txBody>
          <a:bodyPr/>
          <a:lstStyle/>
          <a:p>
            <a:fld id="{BCE3D20D-AAEA-46F1-88F4-4FF0702FDAFA}" type="slidenum">
              <a:rPr lang="en-US" smtClean="0"/>
              <a:t>18</a:t>
            </a:fld>
            <a:endParaRPr lang="en-US"/>
          </a:p>
        </p:txBody>
      </p:sp>
    </p:spTree>
    <p:extLst>
      <p:ext uri="{BB962C8B-B14F-4D97-AF65-F5344CB8AC3E}">
        <p14:creationId xmlns:p14="http://schemas.microsoft.com/office/powerpoint/2010/main" val="225015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19E91-A0D6-5D47-B25F-E95FEAB86D8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1C3CB144-829D-0D4C-9314-C75AB7F5D5CD}"/>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4D37A66C-669A-A14A-B360-A730B2C1A91F}"/>
              </a:ext>
            </a:extLst>
          </p:cNvPr>
          <p:cNvSpPr>
            <a:spLocks noGrp="1"/>
          </p:cNvSpPr>
          <p:nvPr>
            <p:ph type="sldNum" sz="quarter" idx="4294967295"/>
          </p:nvPr>
        </p:nvSpPr>
        <p:spPr>
          <a:xfrm>
            <a:off x="11464925" y="6400800"/>
            <a:ext cx="727075" cy="182563"/>
          </a:xfrm>
        </p:spPr>
        <p:txBody>
          <a:bodyPr/>
          <a:lstStyle/>
          <a:p>
            <a:fld id="{BCE3D20D-AAEA-46F1-88F4-4FF0702FDAFA}" type="slidenum">
              <a:rPr lang="en-US" smtClean="0"/>
              <a:t>19</a:t>
            </a:fld>
            <a:endParaRPr lang="en-US"/>
          </a:p>
        </p:txBody>
      </p:sp>
    </p:spTree>
    <p:extLst>
      <p:ext uri="{BB962C8B-B14F-4D97-AF65-F5344CB8AC3E}">
        <p14:creationId xmlns:p14="http://schemas.microsoft.com/office/powerpoint/2010/main" val="197008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0">
            <a:extLst>
              <a:ext uri="{FF2B5EF4-FFF2-40B4-BE49-F238E27FC236}">
                <a16:creationId xmlns:a16="http://schemas.microsoft.com/office/drawing/2014/main" id="{F38434E0-3AB4-AF46-A942-B9D58A0262A9}"/>
              </a:ext>
            </a:extLst>
          </p:cNvPr>
          <p:cNvSpPr/>
          <p:nvPr/>
        </p:nvSpPr>
        <p:spPr>
          <a:xfrm>
            <a:off x="6403152" y="1980123"/>
            <a:ext cx="5337110" cy="3494299"/>
          </a:xfrm>
          <a:prstGeom prst="roundRect">
            <a:avLst>
              <a:gd name="adj" fmla="val 462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DE3C99A-A9EC-4563-BD94-283A1681A44A}"/>
              </a:ext>
            </a:extLst>
          </p:cNvPr>
          <p:cNvSpPr/>
          <p:nvPr/>
        </p:nvSpPr>
        <p:spPr>
          <a:xfrm>
            <a:off x="353226" y="1980123"/>
            <a:ext cx="5337110" cy="3494299"/>
          </a:xfrm>
          <a:prstGeom prst="roundRect">
            <a:avLst>
              <a:gd name="adj" fmla="val 462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E56261B-589E-5846-BB38-4A14B329D8D4}"/>
              </a:ext>
            </a:extLst>
          </p:cNvPr>
          <p:cNvSpPr>
            <a:spLocks noGrp="1"/>
          </p:cNvSpPr>
          <p:nvPr>
            <p:ph type="dt" sz="half" idx="10"/>
          </p:nvPr>
        </p:nvSpPr>
        <p:spPr>
          <a:xfrm>
            <a:off x="3251936" y="6393668"/>
            <a:ext cx="2438400" cy="182880"/>
          </a:xfrm>
        </p:spPr>
        <p:txBody>
          <a:bodyPr/>
          <a:lstStyle/>
          <a:p>
            <a:fld id="{D3A507BA-A8E0-4496-A1BB-EDDDBD1CC706}" type="datetime4">
              <a:rPr lang="en-US" smtClean="0"/>
              <a:t>April 19, 2021</a:t>
            </a:fld>
            <a:endParaRPr lang="en-US"/>
          </a:p>
        </p:txBody>
      </p:sp>
      <p:sp>
        <p:nvSpPr>
          <p:cNvPr id="3" name="Footer Placeholder 2">
            <a:extLst>
              <a:ext uri="{FF2B5EF4-FFF2-40B4-BE49-F238E27FC236}">
                <a16:creationId xmlns:a16="http://schemas.microsoft.com/office/drawing/2014/main" id="{0DD3CDA4-2273-304C-91D3-91D5A87173AC}"/>
              </a:ext>
            </a:extLst>
          </p:cNvPr>
          <p:cNvSpPr>
            <a:spLocks noGrp="1"/>
          </p:cNvSpPr>
          <p:nvPr>
            <p:ph type="ftr" sz="quarter" idx="11"/>
          </p:nvPr>
        </p:nvSpPr>
        <p:spPr>
          <a:xfrm>
            <a:off x="508736" y="6393668"/>
            <a:ext cx="2743200" cy="182880"/>
          </a:xfrm>
        </p:spPr>
        <p:txBody>
          <a:bodyPr/>
          <a:lstStyle/>
          <a:p>
            <a:r>
              <a:rPr lang="en-US"/>
              <a:t>©2016 Frontline Education Confidential &amp; Proprietary</a:t>
            </a:r>
          </a:p>
        </p:txBody>
      </p:sp>
      <p:sp>
        <p:nvSpPr>
          <p:cNvPr id="13" name="Slide Number Placeholder 12">
            <a:extLst>
              <a:ext uri="{FF2B5EF4-FFF2-40B4-BE49-F238E27FC236}">
                <a16:creationId xmlns:a16="http://schemas.microsoft.com/office/drawing/2014/main" id="{CAC05D6D-8FDC-B746-8E97-2E820FE5498B}"/>
              </a:ext>
            </a:extLst>
          </p:cNvPr>
          <p:cNvSpPr>
            <a:spLocks noGrp="1"/>
          </p:cNvSpPr>
          <p:nvPr>
            <p:ph type="sldNum" sz="quarter" idx="12"/>
          </p:nvPr>
        </p:nvSpPr>
        <p:spPr/>
        <p:txBody>
          <a:bodyPr/>
          <a:lstStyle/>
          <a:p>
            <a:fld id="{BCE3D20D-AAEA-46F1-88F4-4FF0702FDAFA}" type="slidenum">
              <a:rPr lang="en-US" smtClean="0"/>
              <a:t>2</a:t>
            </a:fld>
            <a:endParaRPr lang="en-US"/>
          </a:p>
        </p:txBody>
      </p:sp>
      <p:pic>
        <p:nvPicPr>
          <p:cNvPr id="5" name="Picture 4">
            <a:extLst>
              <a:ext uri="{FF2B5EF4-FFF2-40B4-BE49-F238E27FC236}">
                <a16:creationId xmlns:a16="http://schemas.microsoft.com/office/drawing/2014/main" id="{5F134D43-2789-4707-9494-8C7ED6C03FF5}"/>
              </a:ext>
            </a:extLst>
          </p:cNvPr>
          <p:cNvPicPr>
            <a:picLocks noChangeAspect="1"/>
          </p:cNvPicPr>
          <p:nvPr/>
        </p:nvPicPr>
        <p:blipFill>
          <a:blip r:embed="rId3"/>
          <a:stretch>
            <a:fillRect/>
          </a:stretch>
        </p:blipFill>
        <p:spPr>
          <a:xfrm>
            <a:off x="551276" y="2293002"/>
            <a:ext cx="2751275" cy="2824839"/>
          </a:xfrm>
          <a:prstGeom prst="rect">
            <a:avLst/>
          </a:prstGeom>
        </p:spPr>
      </p:pic>
      <p:sp>
        <p:nvSpPr>
          <p:cNvPr id="15" name="Title 13">
            <a:extLst>
              <a:ext uri="{FF2B5EF4-FFF2-40B4-BE49-F238E27FC236}">
                <a16:creationId xmlns:a16="http://schemas.microsoft.com/office/drawing/2014/main" id="{376A78C8-2D88-479A-B0FE-C33A4BEDB4A3}"/>
              </a:ext>
            </a:extLst>
          </p:cNvPr>
          <p:cNvSpPr txBox="1">
            <a:spLocks/>
          </p:cNvSpPr>
          <p:nvPr/>
        </p:nvSpPr>
        <p:spPr>
          <a:xfrm>
            <a:off x="731520" y="480219"/>
            <a:ext cx="6858000" cy="587792"/>
          </a:xfrm>
          <a:prstGeom prst="rect">
            <a:avLst/>
          </a:prstGeom>
        </p:spPr>
        <p:txBody>
          <a:bodyPr vert="horz" lIns="0" tIns="0" rIns="0" bIns="0" rtlCol="0" anchor="ctr"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4000"/>
              <a:t>Today’s Presenters</a:t>
            </a:r>
          </a:p>
        </p:txBody>
      </p:sp>
      <p:sp>
        <p:nvSpPr>
          <p:cNvPr id="18" name="Title 13">
            <a:extLst>
              <a:ext uri="{FF2B5EF4-FFF2-40B4-BE49-F238E27FC236}">
                <a16:creationId xmlns:a16="http://schemas.microsoft.com/office/drawing/2014/main" id="{3EB8F683-09AA-4A26-9EF0-4313C909AD09}"/>
              </a:ext>
            </a:extLst>
          </p:cNvPr>
          <p:cNvSpPr txBox="1">
            <a:spLocks/>
          </p:cNvSpPr>
          <p:nvPr/>
        </p:nvSpPr>
        <p:spPr>
          <a:xfrm>
            <a:off x="3489968" y="1896791"/>
            <a:ext cx="1673884" cy="874459"/>
          </a:xfrm>
          <a:prstGeom prst="rect">
            <a:avLst/>
          </a:prstGeom>
        </p:spPr>
        <p:txBody>
          <a:bodyPr vert="horz" lIns="0" tIns="0" rIns="0" bIns="0" rtlCol="0" anchor="t"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2000" b="1">
                <a:solidFill>
                  <a:schemeClr val="accent4"/>
                </a:solidFill>
                <a:latin typeface="Karbon Slab Stencil Bold" pitchFamily="2" charset="77"/>
              </a:rPr>
              <a:t>Conrad Kraybill</a:t>
            </a:r>
            <a:endParaRPr lang="en-US" sz="1800" b="1">
              <a:solidFill>
                <a:schemeClr val="accent4"/>
              </a:solidFill>
              <a:latin typeface="Karbon Slab Stencil Bold" pitchFamily="2" charset="77"/>
            </a:endParaRPr>
          </a:p>
        </p:txBody>
      </p:sp>
      <p:sp>
        <p:nvSpPr>
          <p:cNvPr id="16" name="TextBox 15">
            <a:extLst>
              <a:ext uri="{FF2B5EF4-FFF2-40B4-BE49-F238E27FC236}">
                <a16:creationId xmlns:a16="http://schemas.microsoft.com/office/drawing/2014/main" id="{C0DA5051-F35E-4F13-9632-4368D5E6C260}"/>
              </a:ext>
            </a:extLst>
          </p:cNvPr>
          <p:cNvSpPr txBox="1"/>
          <p:nvPr/>
        </p:nvSpPr>
        <p:spPr>
          <a:xfrm>
            <a:off x="3384039" y="2599018"/>
            <a:ext cx="2306297" cy="2677656"/>
          </a:xfrm>
          <a:prstGeom prst="rect">
            <a:avLst/>
          </a:prstGeom>
          <a:noFill/>
        </p:spPr>
        <p:txBody>
          <a:bodyPr wrap="square" rtlCol="0">
            <a:spAutoFit/>
          </a:bodyPr>
          <a:lstStyle/>
          <a:p>
            <a:r>
              <a:rPr lang="en-US" sz="1200"/>
              <a:t>Conrad has worked at Frontline and partnered with districts for over 13 years, with a current focus on helping the product management team manage strategic initiatives across the entire Frontline portfolio of Products. </a:t>
            </a:r>
          </a:p>
          <a:p>
            <a:endParaRPr lang="en-US" sz="1200"/>
          </a:p>
          <a:p>
            <a:r>
              <a:rPr lang="en-US" sz="1200"/>
              <a:t>Conrad and his family hail from Reading, PA with three young children which has made adjusting to a more virtual world quite the learning experience.</a:t>
            </a:r>
            <a:endParaRPr lang="en-US" sz="1200">
              <a:solidFill>
                <a:schemeClr val="accent4"/>
              </a:solidFill>
            </a:endParaRPr>
          </a:p>
        </p:txBody>
      </p:sp>
      <p:sp>
        <p:nvSpPr>
          <p:cNvPr id="21" name="TextBox 20">
            <a:extLst>
              <a:ext uri="{FF2B5EF4-FFF2-40B4-BE49-F238E27FC236}">
                <a16:creationId xmlns:a16="http://schemas.microsoft.com/office/drawing/2014/main" id="{0CE07B82-779A-43B4-8ABA-9439F517AB08}"/>
              </a:ext>
            </a:extLst>
          </p:cNvPr>
          <p:cNvSpPr txBox="1"/>
          <p:nvPr/>
        </p:nvSpPr>
        <p:spPr>
          <a:xfrm>
            <a:off x="9526772" y="2601667"/>
            <a:ext cx="2213490" cy="2677656"/>
          </a:xfrm>
          <a:prstGeom prst="rect">
            <a:avLst/>
          </a:prstGeom>
          <a:noFill/>
        </p:spPr>
        <p:txBody>
          <a:bodyPr wrap="square" rtlCol="0">
            <a:spAutoFit/>
          </a:bodyPr>
          <a:lstStyle/>
          <a:p>
            <a:r>
              <a:rPr lang="en-US" sz="1200">
                <a:ea typeface="+mn-lt"/>
                <a:cs typeface="+mn-lt"/>
              </a:rPr>
              <a:t>Kevin is a Sr. Data Analytics Engineer for Frontline Education. He is a former high school mathematics teacher, holds two Master's Degrees in the Education field, and is working on a dissertation toward a Ph.D. in Educational Psychology.</a:t>
            </a:r>
            <a:endParaRPr lang="en-US" sz="1200"/>
          </a:p>
          <a:p>
            <a:endParaRPr lang="en-US" sz="1200"/>
          </a:p>
          <a:p>
            <a:r>
              <a:rPr lang="en-US" sz="1200"/>
              <a:t>Kevin and his family live in Stonington, CT.  He has a one-year-old daughter and another daughter due next month. </a:t>
            </a:r>
            <a:endParaRPr lang="en-US" sz="1200">
              <a:cs typeface="Calibri"/>
            </a:endParaRPr>
          </a:p>
        </p:txBody>
      </p:sp>
      <p:sp>
        <p:nvSpPr>
          <p:cNvPr id="20" name="Title 13">
            <a:extLst>
              <a:ext uri="{FF2B5EF4-FFF2-40B4-BE49-F238E27FC236}">
                <a16:creationId xmlns:a16="http://schemas.microsoft.com/office/drawing/2014/main" id="{CCAD87AC-584E-42EB-AB76-043F1515F56B}"/>
              </a:ext>
            </a:extLst>
          </p:cNvPr>
          <p:cNvSpPr txBox="1">
            <a:spLocks/>
          </p:cNvSpPr>
          <p:nvPr/>
        </p:nvSpPr>
        <p:spPr>
          <a:xfrm>
            <a:off x="9623704" y="1896790"/>
            <a:ext cx="1673884" cy="874459"/>
          </a:xfrm>
          <a:prstGeom prst="rect">
            <a:avLst/>
          </a:prstGeom>
        </p:spPr>
        <p:txBody>
          <a:bodyPr vert="horz" lIns="0" tIns="0" rIns="0" bIns="0" rtlCol="0" anchor="t"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2000" b="1">
                <a:solidFill>
                  <a:schemeClr val="accent4"/>
                </a:solidFill>
                <a:latin typeface="Karbon Slab Stencil Bold" pitchFamily="2" charset="77"/>
              </a:rPr>
              <a:t>Kevin Agnello</a:t>
            </a:r>
            <a:endParaRPr lang="en-US" sz="1800" b="1">
              <a:solidFill>
                <a:schemeClr val="accent4"/>
              </a:solidFill>
              <a:latin typeface="Karbon Slab Stencil Bold" pitchFamily="2" charset="77"/>
            </a:endParaRPr>
          </a:p>
        </p:txBody>
      </p:sp>
      <p:pic>
        <p:nvPicPr>
          <p:cNvPr id="7" name="Picture 6">
            <a:extLst>
              <a:ext uri="{FF2B5EF4-FFF2-40B4-BE49-F238E27FC236}">
                <a16:creationId xmlns:a16="http://schemas.microsoft.com/office/drawing/2014/main" id="{3AE9E616-DA38-1542-B9EF-297854FC0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728" y="2303497"/>
            <a:ext cx="2819400" cy="2819400"/>
          </a:xfrm>
          <a:prstGeom prst="rect">
            <a:avLst/>
          </a:prstGeom>
        </p:spPr>
      </p:pic>
    </p:spTree>
    <p:extLst>
      <p:ext uri="{BB962C8B-B14F-4D97-AF65-F5344CB8AC3E}">
        <p14:creationId xmlns:p14="http://schemas.microsoft.com/office/powerpoint/2010/main" val="173857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0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6261B-589E-5846-BB38-4A14B329D8D4}"/>
              </a:ext>
            </a:extLst>
          </p:cNvPr>
          <p:cNvSpPr>
            <a:spLocks noGrp="1"/>
          </p:cNvSpPr>
          <p:nvPr>
            <p:ph type="dt" sz="half" idx="10"/>
          </p:nvPr>
        </p:nvSpPr>
        <p:spPr/>
        <p:txBody>
          <a:bodyPr/>
          <a:lstStyle/>
          <a:p>
            <a:fld id="{D3A507BA-A8E0-4496-A1BB-EDDDBD1CC706}" type="datetime4">
              <a:rPr lang="en-US" smtClean="0"/>
              <a:t>April 19, 2021</a:t>
            </a:fld>
            <a:endParaRPr lang="en-US"/>
          </a:p>
        </p:txBody>
      </p:sp>
      <p:sp>
        <p:nvSpPr>
          <p:cNvPr id="3" name="Footer Placeholder 2">
            <a:extLst>
              <a:ext uri="{FF2B5EF4-FFF2-40B4-BE49-F238E27FC236}">
                <a16:creationId xmlns:a16="http://schemas.microsoft.com/office/drawing/2014/main" id="{0DD3CDA4-2273-304C-91D3-91D5A87173AC}"/>
              </a:ext>
            </a:extLst>
          </p:cNvPr>
          <p:cNvSpPr>
            <a:spLocks noGrp="1"/>
          </p:cNvSpPr>
          <p:nvPr>
            <p:ph type="ftr" sz="quarter" idx="11"/>
          </p:nvPr>
        </p:nvSpPr>
        <p:spPr/>
        <p:txBody>
          <a:bodyPr/>
          <a:lstStyle/>
          <a:p>
            <a:r>
              <a:rPr lang="en-US"/>
              <a:t>©2016 Frontline Education Confidential &amp; Proprietary</a:t>
            </a:r>
          </a:p>
        </p:txBody>
      </p:sp>
      <p:sp>
        <p:nvSpPr>
          <p:cNvPr id="14" name="Title 13">
            <a:extLst>
              <a:ext uri="{FF2B5EF4-FFF2-40B4-BE49-F238E27FC236}">
                <a16:creationId xmlns:a16="http://schemas.microsoft.com/office/drawing/2014/main" id="{93A1AF6F-A728-D548-A8A4-32A3976B6FDE}"/>
              </a:ext>
            </a:extLst>
          </p:cNvPr>
          <p:cNvSpPr>
            <a:spLocks noGrp="1"/>
          </p:cNvSpPr>
          <p:nvPr>
            <p:ph type="title"/>
          </p:nvPr>
        </p:nvSpPr>
        <p:spPr/>
        <p:txBody>
          <a:bodyPr/>
          <a:lstStyle/>
          <a:p>
            <a:r>
              <a:rPr lang="en-US" sz="4000"/>
              <a:t>Housekeeping</a:t>
            </a:r>
          </a:p>
        </p:txBody>
      </p:sp>
      <p:sp>
        <p:nvSpPr>
          <p:cNvPr id="13" name="Slide Number Placeholder 12">
            <a:extLst>
              <a:ext uri="{FF2B5EF4-FFF2-40B4-BE49-F238E27FC236}">
                <a16:creationId xmlns:a16="http://schemas.microsoft.com/office/drawing/2014/main" id="{CAC05D6D-8FDC-B746-8E97-2E820FE5498B}"/>
              </a:ext>
            </a:extLst>
          </p:cNvPr>
          <p:cNvSpPr>
            <a:spLocks noGrp="1"/>
          </p:cNvSpPr>
          <p:nvPr>
            <p:ph type="sldNum" sz="quarter" idx="12"/>
          </p:nvPr>
        </p:nvSpPr>
        <p:spPr/>
        <p:txBody>
          <a:bodyPr/>
          <a:lstStyle/>
          <a:p>
            <a:fld id="{BCE3D20D-AAEA-46F1-88F4-4FF0702FDAFA}" type="slidenum">
              <a:rPr lang="en-US" smtClean="0"/>
              <a:t>3</a:t>
            </a:fld>
            <a:endParaRPr lang="en-US"/>
          </a:p>
        </p:txBody>
      </p:sp>
      <p:sp>
        <p:nvSpPr>
          <p:cNvPr id="17" name="TextBox 16">
            <a:extLst>
              <a:ext uri="{FF2B5EF4-FFF2-40B4-BE49-F238E27FC236}">
                <a16:creationId xmlns:a16="http://schemas.microsoft.com/office/drawing/2014/main" id="{1DEE6089-481D-E040-A340-00826A973A86}"/>
              </a:ext>
            </a:extLst>
          </p:cNvPr>
          <p:cNvSpPr txBox="1"/>
          <p:nvPr/>
        </p:nvSpPr>
        <p:spPr>
          <a:xfrm>
            <a:off x="627723" y="1482615"/>
            <a:ext cx="5891702" cy="646331"/>
          </a:xfrm>
          <a:prstGeom prst="rect">
            <a:avLst/>
          </a:prstGeom>
          <a:noFill/>
        </p:spPr>
        <p:txBody>
          <a:bodyPr wrap="square" rtlCol="0">
            <a:spAutoFit/>
          </a:bodyPr>
          <a:lstStyle/>
          <a:p>
            <a:r>
              <a:rPr lang="en-US">
                <a:latin typeface="Lato Light" panose="020F0302020204030203" pitchFamily="34" charset="77"/>
              </a:rPr>
              <a:t>You can select  Audio Settings in the bottom, left of your screen to adjust your audio.</a:t>
            </a:r>
          </a:p>
        </p:txBody>
      </p:sp>
      <p:pic>
        <p:nvPicPr>
          <p:cNvPr id="4" name="Picture 3">
            <a:extLst>
              <a:ext uri="{FF2B5EF4-FFF2-40B4-BE49-F238E27FC236}">
                <a16:creationId xmlns:a16="http://schemas.microsoft.com/office/drawing/2014/main" id="{40A2434A-EF23-4D44-99F4-55D1720D3AA2}"/>
              </a:ext>
            </a:extLst>
          </p:cNvPr>
          <p:cNvPicPr>
            <a:picLocks noChangeAspect="1"/>
          </p:cNvPicPr>
          <p:nvPr/>
        </p:nvPicPr>
        <p:blipFill>
          <a:blip r:embed="rId3"/>
          <a:stretch>
            <a:fillRect/>
          </a:stretch>
        </p:blipFill>
        <p:spPr>
          <a:xfrm>
            <a:off x="731520" y="2339533"/>
            <a:ext cx="4876800" cy="2908300"/>
          </a:xfrm>
          <a:prstGeom prst="rect">
            <a:avLst/>
          </a:prstGeom>
        </p:spPr>
      </p:pic>
      <p:sp>
        <p:nvSpPr>
          <p:cNvPr id="8" name="TextBox 7">
            <a:extLst>
              <a:ext uri="{FF2B5EF4-FFF2-40B4-BE49-F238E27FC236}">
                <a16:creationId xmlns:a16="http://schemas.microsoft.com/office/drawing/2014/main" id="{D19C0156-8E2F-2C45-A305-8756AA03E925}"/>
              </a:ext>
            </a:extLst>
          </p:cNvPr>
          <p:cNvSpPr txBox="1"/>
          <p:nvPr/>
        </p:nvSpPr>
        <p:spPr>
          <a:xfrm>
            <a:off x="6623110" y="3961358"/>
            <a:ext cx="5095819" cy="1754326"/>
          </a:xfrm>
          <a:prstGeom prst="rect">
            <a:avLst/>
          </a:prstGeom>
          <a:noFill/>
        </p:spPr>
        <p:txBody>
          <a:bodyPr wrap="square" rtlCol="0">
            <a:spAutoFit/>
          </a:bodyPr>
          <a:lstStyle/>
          <a:p>
            <a:r>
              <a:rPr lang="en-US">
                <a:latin typeface="Lato Light" panose="020F0302020204030203" pitchFamily="34" charset="77"/>
              </a:rPr>
              <a:t>There are 3 icons on the bottom of your screen. </a:t>
            </a:r>
          </a:p>
          <a:p>
            <a:pPr marL="285750" indent="-285750">
              <a:buFont typeface="Arial" panose="020B0604020202020204" pitchFamily="34" charset="0"/>
              <a:buChar char="•"/>
            </a:pPr>
            <a:r>
              <a:rPr lang="en-US">
                <a:latin typeface="Lato Light" panose="020F0302020204030203" pitchFamily="34" charset="77"/>
              </a:rPr>
              <a:t>Chat</a:t>
            </a:r>
          </a:p>
          <a:p>
            <a:pPr marL="285750" indent="-285750">
              <a:buFont typeface="Arial" panose="020B0604020202020204" pitchFamily="34" charset="0"/>
              <a:buChar char="•"/>
            </a:pPr>
            <a:r>
              <a:rPr lang="en-US">
                <a:latin typeface="Lato Light" panose="020F0302020204030203" pitchFamily="34" charset="77"/>
              </a:rPr>
              <a:t>Raise Hand</a:t>
            </a:r>
          </a:p>
          <a:p>
            <a:pPr marL="285750" indent="-285750">
              <a:buFont typeface="Arial" panose="020B0604020202020204" pitchFamily="34" charset="0"/>
              <a:buChar char="•"/>
            </a:pPr>
            <a:r>
              <a:rPr lang="en-US">
                <a:latin typeface="Lato Light" panose="020F0302020204030203" pitchFamily="34" charset="77"/>
              </a:rPr>
              <a:t>Q&amp;A</a:t>
            </a:r>
          </a:p>
          <a:p>
            <a:pPr marL="285750" indent="-285750">
              <a:buFont typeface="Arial" panose="020B0604020202020204" pitchFamily="34" charset="0"/>
              <a:buChar char="•"/>
            </a:pPr>
            <a:endParaRPr lang="en-US">
              <a:latin typeface="Lato Light" panose="020F0302020204030203" pitchFamily="34" charset="77"/>
            </a:endParaRPr>
          </a:p>
          <a:p>
            <a:r>
              <a:rPr lang="en-US" b="1" i="1">
                <a:latin typeface="Lato Light" panose="020F0302020204030203" pitchFamily="34" charset="77"/>
              </a:rPr>
              <a:t>Please use the Q&amp;A feature to ask questions.</a:t>
            </a:r>
          </a:p>
        </p:txBody>
      </p:sp>
      <p:pic>
        <p:nvPicPr>
          <p:cNvPr id="9" name="Picture 8">
            <a:extLst>
              <a:ext uri="{FF2B5EF4-FFF2-40B4-BE49-F238E27FC236}">
                <a16:creationId xmlns:a16="http://schemas.microsoft.com/office/drawing/2014/main" id="{FE0ADB61-9D52-9D4E-9C93-C02853F82CB5}"/>
              </a:ext>
            </a:extLst>
          </p:cNvPr>
          <p:cNvPicPr>
            <a:picLocks noChangeAspect="1"/>
          </p:cNvPicPr>
          <p:nvPr/>
        </p:nvPicPr>
        <p:blipFill>
          <a:blip r:embed="rId4"/>
          <a:stretch>
            <a:fillRect/>
          </a:stretch>
        </p:blipFill>
        <p:spPr>
          <a:xfrm>
            <a:off x="6623110" y="2821452"/>
            <a:ext cx="3225800" cy="825500"/>
          </a:xfrm>
          <a:prstGeom prst="rect">
            <a:avLst/>
          </a:prstGeom>
        </p:spPr>
      </p:pic>
    </p:spTree>
    <p:extLst>
      <p:ext uri="{BB962C8B-B14F-4D97-AF65-F5344CB8AC3E}">
        <p14:creationId xmlns:p14="http://schemas.microsoft.com/office/powerpoint/2010/main" val="146642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3837C-6098-4F15-8CB2-5F881D590DC6}"/>
              </a:ext>
            </a:extLst>
          </p:cNvPr>
          <p:cNvSpPr>
            <a:spLocks noGrp="1"/>
          </p:cNvSpPr>
          <p:nvPr>
            <p:ph type="title"/>
          </p:nvPr>
        </p:nvSpPr>
        <p:spPr/>
        <p:txBody>
          <a:bodyPr/>
          <a:lstStyle/>
          <a:p>
            <a:r>
              <a:rPr lang="en-US" sz="4000"/>
              <a:t>Talk Data To Me</a:t>
            </a:r>
          </a:p>
        </p:txBody>
      </p:sp>
      <p:sp>
        <p:nvSpPr>
          <p:cNvPr id="17" name="Subtitle 2">
            <a:extLst>
              <a:ext uri="{FF2B5EF4-FFF2-40B4-BE49-F238E27FC236}">
                <a16:creationId xmlns:a16="http://schemas.microsoft.com/office/drawing/2014/main" id="{084B269A-E592-4E56-9B7C-C18513B9D38E}"/>
              </a:ext>
            </a:extLst>
          </p:cNvPr>
          <p:cNvSpPr txBox="1">
            <a:spLocks/>
          </p:cNvSpPr>
          <p:nvPr/>
        </p:nvSpPr>
        <p:spPr>
          <a:xfrm>
            <a:off x="666115" y="1142999"/>
            <a:ext cx="6572885" cy="1014412"/>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A Data-centric Approach to Absence Management In the Wake of a Pandemic</a:t>
            </a:r>
            <a:endParaRPr lang="en-US" sz="3200" strike="sngStrike">
              <a:solidFill>
                <a:schemeClr val="bg1"/>
              </a:solidFill>
            </a:endParaRPr>
          </a:p>
        </p:txBody>
      </p:sp>
      <p:grpSp>
        <p:nvGrpSpPr>
          <p:cNvPr id="40" name="Group 39">
            <a:extLst>
              <a:ext uri="{FF2B5EF4-FFF2-40B4-BE49-F238E27FC236}">
                <a16:creationId xmlns:a16="http://schemas.microsoft.com/office/drawing/2014/main" id="{4C39026A-C404-4B4A-BF18-8FD588149098}"/>
              </a:ext>
            </a:extLst>
          </p:cNvPr>
          <p:cNvGrpSpPr/>
          <p:nvPr/>
        </p:nvGrpSpPr>
        <p:grpSpPr>
          <a:xfrm>
            <a:off x="674568" y="2885497"/>
            <a:ext cx="4135118" cy="2336802"/>
            <a:chOff x="511495" y="3062650"/>
            <a:chExt cx="4135118" cy="2336802"/>
          </a:xfrm>
        </p:grpSpPr>
        <p:sp>
          <p:nvSpPr>
            <p:cNvPr id="9" name="Rectangle 8">
              <a:extLst>
                <a:ext uri="{FF2B5EF4-FFF2-40B4-BE49-F238E27FC236}">
                  <a16:creationId xmlns:a16="http://schemas.microsoft.com/office/drawing/2014/main" id="{C70EF1A5-5841-4CA9-9458-BDCDC45CD014}"/>
                </a:ext>
              </a:extLst>
            </p:cNvPr>
            <p:cNvSpPr/>
            <p:nvPr/>
          </p:nvSpPr>
          <p:spPr>
            <a:xfrm>
              <a:off x="1141413" y="3062652"/>
              <a:ext cx="1168400" cy="116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Lato Black" panose="020F0502020204030203" pitchFamily="34" charset="77"/>
                </a:rPr>
                <a:t>7K</a:t>
              </a:r>
            </a:p>
            <a:p>
              <a:pPr lvl="0" algn="ctr"/>
              <a:r>
                <a:rPr lang="en-US" sz="1000" i="1">
                  <a:solidFill>
                    <a:srgbClr val="FFFFFF"/>
                  </a:solidFill>
                  <a:latin typeface="Lato Light" panose="020F0302020204030203" pitchFamily="34" charset="0"/>
                </a:rPr>
                <a:t>K-12 Organizations</a:t>
              </a:r>
            </a:p>
          </p:txBody>
        </p:sp>
        <p:sp>
          <p:nvSpPr>
            <p:cNvPr id="26" name="Rectangle 25">
              <a:extLst>
                <a:ext uri="{FF2B5EF4-FFF2-40B4-BE49-F238E27FC236}">
                  <a16:creationId xmlns:a16="http://schemas.microsoft.com/office/drawing/2014/main" id="{F47B3686-D104-4E5D-B231-C848C39F3392}"/>
                </a:ext>
              </a:extLst>
            </p:cNvPr>
            <p:cNvSpPr/>
            <p:nvPr/>
          </p:nvSpPr>
          <p:spPr>
            <a:xfrm>
              <a:off x="2309813" y="3062652"/>
              <a:ext cx="1168400" cy="116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solidFill>
                  <a:latin typeface="Lato Black" panose="020F0502020204030203" pitchFamily="34" charset="77"/>
                </a:rPr>
                <a:t>4M</a:t>
              </a:r>
            </a:p>
            <a:p>
              <a:pPr algn="ctr"/>
              <a:r>
                <a:rPr lang="en-US" sz="1000" i="1">
                  <a:solidFill>
                    <a:schemeClr val="tx2"/>
                  </a:solidFill>
                  <a:latin typeface="Lato Light" panose="020F0302020204030203" pitchFamily="34" charset="0"/>
                </a:rPr>
                <a:t>Employees</a:t>
              </a:r>
              <a:endParaRPr lang="en-US" sz="2400">
                <a:solidFill>
                  <a:schemeClr val="tx2"/>
                </a:solidFill>
                <a:latin typeface="Lato" panose="020F0502020204030203" pitchFamily="34" charset="0"/>
              </a:endParaRPr>
            </a:p>
          </p:txBody>
        </p:sp>
        <p:sp>
          <p:nvSpPr>
            <p:cNvPr id="27" name="Rectangle 26">
              <a:extLst>
                <a:ext uri="{FF2B5EF4-FFF2-40B4-BE49-F238E27FC236}">
                  <a16:creationId xmlns:a16="http://schemas.microsoft.com/office/drawing/2014/main" id="{AE0B23F8-1482-4EC7-AFEE-1B3333D1FCBA}"/>
                </a:ext>
              </a:extLst>
            </p:cNvPr>
            <p:cNvSpPr/>
            <p:nvPr/>
          </p:nvSpPr>
          <p:spPr>
            <a:xfrm>
              <a:off x="3478213" y="3062652"/>
              <a:ext cx="1168400" cy="1168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latin typeface="Lato Black" panose="020F0502020204030203" pitchFamily="34" charset="77"/>
                </a:rPr>
                <a:t>195M</a:t>
              </a:r>
            </a:p>
            <a:p>
              <a:pPr lvl="0" algn="ctr"/>
              <a:r>
                <a:rPr lang="en-US" sz="1000" i="1">
                  <a:solidFill>
                    <a:schemeClr val="accent5">
                      <a:lumMod val="75000"/>
                    </a:schemeClr>
                  </a:solidFill>
                  <a:latin typeface="Lato Light" panose="020F0302020204030203" pitchFamily="34" charset="0"/>
                </a:rPr>
                <a:t>Absences</a:t>
              </a:r>
            </a:p>
          </p:txBody>
        </p:sp>
        <p:sp>
          <p:nvSpPr>
            <p:cNvPr id="12" name="Rectangle 11">
              <a:extLst>
                <a:ext uri="{FF2B5EF4-FFF2-40B4-BE49-F238E27FC236}">
                  <a16:creationId xmlns:a16="http://schemas.microsoft.com/office/drawing/2014/main" id="{ADB7F3D7-9B4A-4F95-AF2C-702E85FE562E}"/>
                </a:ext>
              </a:extLst>
            </p:cNvPr>
            <p:cNvSpPr/>
            <p:nvPr/>
          </p:nvSpPr>
          <p:spPr>
            <a:xfrm>
              <a:off x="1135698" y="4231052"/>
              <a:ext cx="3510915" cy="1168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4"/>
                  </a:solidFill>
                  <a:latin typeface="Lato Light" panose="020F0302020204030203" pitchFamily="34" charset="0"/>
                </a:rPr>
                <a:t>Data-set is comprehensive enough that the Center for Research and Reform in Education at Johns Hopkins University has declared it to be representative of national trends.</a:t>
              </a:r>
            </a:p>
          </p:txBody>
        </p:sp>
        <p:sp>
          <p:nvSpPr>
            <p:cNvPr id="33" name="Title 3">
              <a:extLst>
                <a:ext uri="{FF2B5EF4-FFF2-40B4-BE49-F238E27FC236}">
                  <a16:creationId xmlns:a16="http://schemas.microsoft.com/office/drawing/2014/main" id="{7434A5B9-2DAC-46A5-B511-1C30B19D41A8}"/>
                </a:ext>
              </a:extLst>
            </p:cNvPr>
            <p:cNvSpPr txBox="1">
              <a:spLocks/>
            </p:cNvSpPr>
            <p:nvPr/>
          </p:nvSpPr>
          <p:spPr>
            <a:xfrm rot="16200000">
              <a:off x="-339089" y="3913234"/>
              <a:ext cx="2336801" cy="635633"/>
            </a:xfrm>
            <a:prstGeom prst="rect">
              <a:avLst/>
            </a:prstGeom>
            <a:solidFill>
              <a:schemeClr val="bg2"/>
            </a:solidFill>
          </p:spPr>
          <p:txBody>
            <a:bodyPr vert="horz" lIns="0" tIns="0" rIns="0" bIns="0" rtlCol="0" anchor="ctr" anchorCtr="0">
              <a:noAutofit/>
            </a:bodyPr>
            <a:lstStyle>
              <a:lvl1pPr algn="l" defTabSz="914400" rtl="0" eaLnBrk="1" latinLnBrk="0" hangingPunct="1">
                <a:lnSpc>
                  <a:spcPts val="4000"/>
                </a:lnSpc>
                <a:spcBef>
                  <a:spcPct val="0"/>
                </a:spcBef>
                <a:buNone/>
                <a:defRPr sz="3500" kern="1200" baseline="0">
                  <a:solidFill>
                    <a:schemeClr val="bg2"/>
                  </a:solidFill>
                  <a:latin typeface="Karbon Slab Stencil Regular" pitchFamily="50" charset="0"/>
                  <a:ea typeface="+mj-ea"/>
                  <a:cs typeface="+mj-cs"/>
                </a:defRPr>
              </a:lvl1pPr>
            </a:lstStyle>
            <a:p>
              <a:pPr algn="ctr"/>
              <a:r>
                <a:rPr lang="en-US" sz="2800">
                  <a:solidFill>
                    <a:schemeClr val="tx2"/>
                  </a:solidFill>
                </a:rPr>
                <a:t>The Dataset</a:t>
              </a:r>
            </a:p>
          </p:txBody>
        </p:sp>
      </p:grpSp>
      <p:grpSp>
        <p:nvGrpSpPr>
          <p:cNvPr id="37" name="Group 36">
            <a:extLst>
              <a:ext uri="{FF2B5EF4-FFF2-40B4-BE49-F238E27FC236}">
                <a16:creationId xmlns:a16="http://schemas.microsoft.com/office/drawing/2014/main" id="{7AAE980E-43BB-4ACB-9112-C1F5A56199B0}"/>
              </a:ext>
            </a:extLst>
          </p:cNvPr>
          <p:cNvGrpSpPr/>
          <p:nvPr/>
        </p:nvGrpSpPr>
        <p:grpSpPr>
          <a:xfrm>
            <a:off x="5279156" y="3704355"/>
            <a:ext cx="1386430" cy="699083"/>
            <a:chOff x="5436870" y="3761510"/>
            <a:chExt cx="1862396" cy="939080"/>
          </a:xfrm>
          <a:solidFill>
            <a:schemeClr val="bg2"/>
          </a:solidFill>
        </p:grpSpPr>
        <p:sp>
          <p:nvSpPr>
            <p:cNvPr id="30" name="Arrow: Chevron 29">
              <a:extLst>
                <a:ext uri="{FF2B5EF4-FFF2-40B4-BE49-F238E27FC236}">
                  <a16:creationId xmlns:a16="http://schemas.microsoft.com/office/drawing/2014/main" id="{33B32412-AEAD-4E06-8E5E-9F52C686B240}"/>
                </a:ext>
              </a:extLst>
            </p:cNvPr>
            <p:cNvSpPr/>
            <p:nvPr/>
          </p:nvSpPr>
          <p:spPr>
            <a:xfrm>
              <a:off x="5436870" y="3761510"/>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917A0D70-67EB-4F22-B367-2DC246E86D88}"/>
                </a:ext>
              </a:extLst>
            </p:cNvPr>
            <p:cNvSpPr/>
            <p:nvPr/>
          </p:nvSpPr>
          <p:spPr>
            <a:xfrm>
              <a:off x="5957570" y="3779473"/>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id="{7800195D-EDE3-4585-BE43-3D6CCF2D17EB}"/>
                </a:ext>
              </a:extLst>
            </p:cNvPr>
            <p:cNvSpPr/>
            <p:nvPr/>
          </p:nvSpPr>
          <p:spPr>
            <a:xfrm>
              <a:off x="6478270" y="3779473"/>
              <a:ext cx="820996" cy="92111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TextBox 37">
            <a:extLst>
              <a:ext uri="{FF2B5EF4-FFF2-40B4-BE49-F238E27FC236}">
                <a16:creationId xmlns:a16="http://schemas.microsoft.com/office/drawing/2014/main" id="{AD76EC9E-C6EE-400F-9891-8A686CEB61B8}"/>
              </a:ext>
            </a:extLst>
          </p:cNvPr>
          <p:cNvSpPr txBox="1"/>
          <p:nvPr/>
        </p:nvSpPr>
        <p:spPr>
          <a:xfrm>
            <a:off x="6973183" y="3785103"/>
            <a:ext cx="4953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i="1">
                <a:solidFill>
                  <a:schemeClr val="bg1"/>
                </a:solidFill>
                <a:latin typeface="Lato Light" panose="020F0302020204030203" pitchFamily="34" charset="0"/>
              </a:rPr>
              <a:t>Trends through the pandemic</a:t>
            </a:r>
          </a:p>
          <a:p>
            <a:pPr marL="285750" indent="-285750">
              <a:buFont typeface="Arial" panose="020B0604020202020204" pitchFamily="34" charset="0"/>
              <a:buChar char="•"/>
            </a:pPr>
            <a:r>
              <a:rPr lang="en-US" sz="2000" i="1">
                <a:solidFill>
                  <a:schemeClr val="bg1"/>
                </a:solidFill>
                <a:latin typeface="Lato Light" panose="020F0302020204030203" pitchFamily="34" charset="0"/>
              </a:rPr>
              <a:t>What can we expect moving forward?</a:t>
            </a:r>
          </a:p>
          <a:p>
            <a:pPr marL="285750" indent="-285750">
              <a:buFont typeface="Arial" panose="020B0604020202020204" pitchFamily="34" charset="0"/>
              <a:buChar char="•"/>
            </a:pPr>
            <a:r>
              <a:rPr lang="en-US" sz="2000" i="1">
                <a:solidFill>
                  <a:schemeClr val="bg1"/>
                </a:solidFill>
                <a:latin typeface="Lato Light" panose="020F0302020204030203" pitchFamily="34" charset="0"/>
              </a:rPr>
              <a:t>What actions can districts take proactively?</a:t>
            </a:r>
          </a:p>
        </p:txBody>
      </p:sp>
      <p:sp>
        <p:nvSpPr>
          <p:cNvPr id="39" name="TextBox 38">
            <a:extLst>
              <a:ext uri="{FF2B5EF4-FFF2-40B4-BE49-F238E27FC236}">
                <a16:creationId xmlns:a16="http://schemas.microsoft.com/office/drawing/2014/main" id="{2DA37234-8CB1-4F11-B587-BD32FE721DD3}"/>
              </a:ext>
            </a:extLst>
          </p:cNvPr>
          <p:cNvSpPr txBox="1"/>
          <p:nvPr/>
        </p:nvSpPr>
        <p:spPr>
          <a:xfrm>
            <a:off x="6973183" y="3280938"/>
            <a:ext cx="3022600" cy="477054"/>
          </a:xfrm>
          <a:prstGeom prst="rect">
            <a:avLst/>
          </a:prstGeom>
          <a:noFill/>
        </p:spPr>
        <p:txBody>
          <a:bodyPr wrap="square" rtlCol="0">
            <a:spAutoFit/>
          </a:bodyPr>
          <a:lstStyle/>
          <a:p>
            <a:r>
              <a:rPr lang="en-US" sz="2500" b="1">
                <a:solidFill>
                  <a:schemeClr val="bg1"/>
                </a:solidFill>
                <a:latin typeface="Lato" panose="020F0502020204030203" pitchFamily="34" charset="0"/>
              </a:rPr>
              <a:t>Today’s Takeaways</a:t>
            </a:r>
          </a:p>
        </p:txBody>
      </p:sp>
      <p:sp>
        <p:nvSpPr>
          <p:cNvPr id="18" name="Date Placeholder 1">
            <a:extLst>
              <a:ext uri="{FF2B5EF4-FFF2-40B4-BE49-F238E27FC236}">
                <a16:creationId xmlns:a16="http://schemas.microsoft.com/office/drawing/2014/main" id="{78206265-D491-4969-AE07-5E650D2DB43E}"/>
              </a:ext>
            </a:extLst>
          </p:cNvPr>
          <p:cNvSpPr>
            <a:spLocks noGrp="1"/>
          </p:cNvSpPr>
          <p:nvPr>
            <p:ph type="dt" sz="half" idx="10"/>
          </p:nvPr>
        </p:nvSpPr>
        <p:spPr>
          <a:xfrm>
            <a:off x="3474720" y="6400800"/>
            <a:ext cx="2438400" cy="182880"/>
          </a:xfrm>
        </p:spPr>
        <p:txBody>
          <a:bodyPr/>
          <a:lstStyle/>
          <a:p>
            <a:fld id="{434B8A5C-A3C3-4000-B447-DD9768BAC04C}" type="datetime4">
              <a:rPr lang="en-US" smtClean="0"/>
              <a:t>April 19, 2021</a:t>
            </a:fld>
            <a:endParaRPr lang="en-US"/>
          </a:p>
        </p:txBody>
      </p:sp>
      <p:sp>
        <p:nvSpPr>
          <p:cNvPr id="19" name="Footer Placeholder 2">
            <a:extLst>
              <a:ext uri="{FF2B5EF4-FFF2-40B4-BE49-F238E27FC236}">
                <a16:creationId xmlns:a16="http://schemas.microsoft.com/office/drawing/2014/main" id="{46FC5581-9EBA-4222-AADB-AAEE12CE46E8}"/>
              </a:ext>
            </a:extLst>
          </p:cNvPr>
          <p:cNvSpPr>
            <a:spLocks noGrp="1"/>
          </p:cNvSpPr>
          <p:nvPr>
            <p:ph type="ftr" sz="quarter" idx="11"/>
          </p:nvPr>
        </p:nvSpPr>
        <p:spPr>
          <a:xfrm>
            <a:off x="731520" y="6400800"/>
            <a:ext cx="2743200" cy="182880"/>
          </a:xfrm>
        </p:spPr>
        <p:txBody>
          <a:bodyPr/>
          <a:lstStyle/>
          <a:p>
            <a:r>
              <a:rPr lang="en-US"/>
              <a:t>©2016 Frontline Education Confidential &amp; Proprietary</a:t>
            </a:r>
          </a:p>
        </p:txBody>
      </p:sp>
      <p:sp>
        <p:nvSpPr>
          <p:cNvPr id="20" name="Slide Number Placeholder 3">
            <a:extLst>
              <a:ext uri="{FF2B5EF4-FFF2-40B4-BE49-F238E27FC236}">
                <a16:creationId xmlns:a16="http://schemas.microsoft.com/office/drawing/2014/main" id="{B4A260E4-3A68-4C6D-B0D4-4AB3AB5379CC}"/>
              </a:ext>
            </a:extLst>
          </p:cNvPr>
          <p:cNvSpPr>
            <a:spLocks noGrp="1"/>
          </p:cNvSpPr>
          <p:nvPr>
            <p:ph type="sldNum" sz="quarter" idx="12"/>
          </p:nvPr>
        </p:nvSpPr>
        <p:spPr>
          <a:xfrm>
            <a:off x="10690276" y="6400800"/>
            <a:ext cx="727023" cy="182880"/>
          </a:xfrm>
        </p:spPr>
        <p:txBody>
          <a:bodyPr/>
          <a:lstStyle/>
          <a:p>
            <a:fld id="{BCE3D20D-AAEA-46F1-88F4-4FF0702FDAFA}" type="slidenum">
              <a:rPr lang="en-US" smtClean="0"/>
              <a:t>4</a:t>
            </a:fld>
            <a:endParaRPr lang="en-US"/>
          </a:p>
        </p:txBody>
      </p:sp>
    </p:spTree>
    <p:extLst>
      <p:ext uri="{BB962C8B-B14F-4D97-AF65-F5344CB8AC3E}">
        <p14:creationId xmlns:p14="http://schemas.microsoft.com/office/powerpoint/2010/main" val="329598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2E74DC-A845-544A-A48C-234937859FB1}"/>
              </a:ext>
            </a:extLst>
          </p:cNvPr>
          <p:cNvSpPr>
            <a:spLocks noGrp="1"/>
          </p:cNvSpPr>
          <p:nvPr>
            <p:ph type="title"/>
          </p:nvPr>
        </p:nvSpPr>
        <p:spPr/>
        <p:txBody>
          <a:bodyPr/>
          <a:lstStyle/>
          <a:p>
            <a:r>
              <a:rPr lang="en-US"/>
              <a:t>Trends Through the Pandemic</a:t>
            </a:r>
          </a:p>
        </p:txBody>
      </p:sp>
      <p:sp>
        <p:nvSpPr>
          <p:cNvPr id="2" name="Date Placeholder 1">
            <a:extLst>
              <a:ext uri="{FF2B5EF4-FFF2-40B4-BE49-F238E27FC236}">
                <a16:creationId xmlns:a16="http://schemas.microsoft.com/office/drawing/2014/main" id="{647DE9F5-5C6C-9040-8E4A-A99C667B2B8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6B98B124-2827-F241-B628-462E80664978}"/>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7BDBC034-F8C6-A840-9FEC-D18D9B019C8B}"/>
              </a:ext>
            </a:extLst>
          </p:cNvPr>
          <p:cNvSpPr>
            <a:spLocks noGrp="1"/>
          </p:cNvSpPr>
          <p:nvPr>
            <p:ph type="sldNum" sz="quarter" idx="12"/>
          </p:nvPr>
        </p:nvSpPr>
        <p:spPr/>
        <p:txBody>
          <a:bodyPr/>
          <a:lstStyle/>
          <a:p>
            <a:fld id="{BCE3D20D-AAEA-46F1-88F4-4FF0702FDAFA}" type="slidenum">
              <a:rPr lang="en-US" smtClean="0"/>
              <a:t>5</a:t>
            </a:fld>
            <a:endParaRPr lang="en-US"/>
          </a:p>
        </p:txBody>
      </p:sp>
    </p:spTree>
    <p:extLst>
      <p:ext uri="{BB962C8B-B14F-4D97-AF65-F5344CB8AC3E}">
        <p14:creationId xmlns:p14="http://schemas.microsoft.com/office/powerpoint/2010/main" val="98609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6261B-589E-5846-BB38-4A14B329D8D4}"/>
              </a:ext>
            </a:extLst>
          </p:cNvPr>
          <p:cNvSpPr>
            <a:spLocks noGrp="1"/>
          </p:cNvSpPr>
          <p:nvPr>
            <p:ph type="dt" sz="half" idx="10"/>
          </p:nvPr>
        </p:nvSpPr>
        <p:spPr>
          <a:xfrm>
            <a:off x="3251936" y="6393668"/>
            <a:ext cx="2438400" cy="182880"/>
          </a:xfrm>
        </p:spPr>
        <p:txBody>
          <a:bodyPr/>
          <a:lstStyle/>
          <a:p>
            <a:fld id="{D3A507BA-A8E0-4496-A1BB-EDDDBD1CC706}" type="datetime4">
              <a:rPr lang="en-US" smtClean="0"/>
              <a:t>April 19, 2021</a:t>
            </a:fld>
            <a:endParaRPr lang="en-US"/>
          </a:p>
        </p:txBody>
      </p:sp>
      <p:sp>
        <p:nvSpPr>
          <p:cNvPr id="3" name="Footer Placeholder 2">
            <a:extLst>
              <a:ext uri="{FF2B5EF4-FFF2-40B4-BE49-F238E27FC236}">
                <a16:creationId xmlns:a16="http://schemas.microsoft.com/office/drawing/2014/main" id="{0DD3CDA4-2273-304C-91D3-91D5A87173AC}"/>
              </a:ext>
            </a:extLst>
          </p:cNvPr>
          <p:cNvSpPr>
            <a:spLocks noGrp="1"/>
          </p:cNvSpPr>
          <p:nvPr>
            <p:ph type="ftr" sz="quarter" idx="11"/>
          </p:nvPr>
        </p:nvSpPr>
        <p:spPr>
          <a:xfrm>
            <a:off x="508736" y="6393668"/>
            <a:ext cx="2743200" cy="182880"/>
          </a:xfrm>
        </p:spPr>
        <p:txBody>
          <a:bodyPr/>
          <a:lstStyle/>
          <a:p>
            <a:r>
              <a:rPr lang="en-US"/>
              <a:t>©2016 Frontline Education Confidential &amp; Proprietary</a:t>
            </a:r>
          </a:p>
        </p:txBody>
      </p:sp>
      <p:sp>
        <p:nvSpPr>
          <p:cNvPr id="13" name="Slide Number Placeholder 12">
            <a:extLst>
              <a:ext uri="{FF2B5EF4-FFF2-40B4-BE49-F238E27FC236}">
                <a16:creationId xmlns:a16="http://schemas.microsoft.com/office/drawing/2014/main" id="{CAC05D6D-8FDC-B746-8E97-2E820FE5498B}"/>
              </a:ext>
            </a:extLst>
          </p:cNvPr>
          <p:cNvSpPr>
            <a:spLocks noGrp="1"/>
          </p:cNvSpPr>
          <p:nvPr>
            <p:ph type="sldNum" sz="quarter" idx="12"/>
          </p:nvPr>
        </p:nvSpPr>
        <p:spPr/>
        <p:txBody>
          <a:bodyPr/>
          <a:lstStyle/>
          <a:p>
            <a:fld id="{BCE3D20D-AAEA-46F1-88F4-4FF0702FDAFA}" type="slidenum">
              <a:rPr lang="en-US" smtClean="0"/>
              <a:t>6</a:t>
            </a:fld>
            <a:endParaRPr lang="en-US"/>
          </a:p>
        </p:txBody>
      </p:sp>
      <p:sp>
        <p:nvSpPr>
          <p:cNvPr id="15" name="Title 13">
            <a:extLst>
              <a:ext uri="{FF2B5EF4-FFF2-40B4-BE49-F238E27FC236}">
                <a16:creationId xmlns:a16="http://schemas.microsoft.com/office/drawing/2014/main" id="{376A78C8-2D88-479A-B0FE-C33A4BEDB4A3}"/>
              </a:ext>
            </a:extLst>
          </p:cNvPr>
          <p:cNvSpPr txBox="1">
            <a:spLocks/>
          </p:cNvSpPr>
          <p:nvPr/>
        </p:nvSpPr>
        <p:spPr>
          <a:xfrm>
            <a:off x="731519" y="480219"/>
            <a:ext cx="9645380" cy="587792"/>
          </a:xfrm>
          <a:prstGeom prst="rect">
            <a:avLst/>
          </a:prstGeom>
        </p:spPr>
        <p:txBody>
          <a:bodyPr vert="horz" lIns="0" tIns="0" rIns="0" bIns="0" rtlCol="0" anchor="ctr"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4400"/>
              <a:t>Initial COVID-19 Impact: </a:t>
            </a:r>
            <a:r>
              <a:rPr lang="en-US" sz="4400">
                <a:solidFill>
                  <a:schemeClr val="accent3"/>
                </a:solidFill>
              </a:rPr>
              <a:t>Spring of 2020</a:t>
            </a:r>
            <a:endParaRPr lang="en-US" sz="4400"/>
          </a:p>
        </p:txBody>
      </p:sp>
      <p:grpSp>
        <p:nvGrpSpPr>
          <p:cNvPr id="12" name="Group 11">
            <a:extLst>
              <a:ext uri="{FF2B5EF4-FFF2-40B4-BE49-F238E27FC236}">
                <a16:creationId xmlns:a16="http://schemas.microsoft.com/office/drawing/2014/main" id="{BA0D039F-49E4-124C-8C3D-1FD623A20E8D}"/>
              </a:ext>
            </a:extLst>
          </p:cNvPr>
          <p:cNvGrpSpPr/>
          <p:nvPr/>
        </p:nvGrpSpPr>
        <p:grpSpPr>
          <a:xfrm>
            <a:off x="428054" y="1623084"/>
            <a:ext cx="5368089" cy="4436024"/>
            <a:chOff x="731519" y="1651841"/>
            <a:chExt cx="5431329" cy="4436024"/>
          </a:xfrm>
        </p:grpSpPr>
        <p:sp>
          <p:nvSpPr>
            <p:cNvPr id="16" name="Rectangle 15">
              <a:extLst>
                <a:ext uri="{FF2B5EF4-FFF2-40B4-BE49-F238E27FC236}">
                  <a16:creationId xmlns:a16="http://schemas.microsoft.com/office/drawing/2014/main" id="{BF657E25-461E-A646-9AAC-7F8D744909A7}"/>
                </a:ext>
              </a:extLst>
            </p:cNvPr>
            <p:cNvSpPr/>
            <p:nvPr/>
          </p:nvSpPr>
          <p:spPr>
            <a:xfrm>
              <a:off x="731519"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544AC6-95A7-C54A-AF3F-0F08F585E8FF}"/>
                </a:ext>
              </a:extLst>
            </p:cNvPr>
            <p:cNvSpPr/>
            <p:nvPr/>
          </p:nvSpPr>
          <p:spPr>
            <a:xfrm>
              <a:off x="731519"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0D4EF8-4AA3-5D4D-96D0-35E57302CF0A}"/>
                </a:ext>
              </a:extLst>
            </p:cNvPr>
            <p:cNvSpPr/>
            <p:nvPr/>
          </p:nvSpPr>
          <p:spPr>
            <a:xfrm>
              <a:off x="3467446"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B0156D-1E92-E449-BBD2-B053C0BAB29C}"/>
                </a:ext>
              </a:extLst>
            </p:cNvPr>
            <p:cNvSpPr/>
            <p:nvPr/>
          </p:nvSpPr>
          <p:spPr>
            <a:xfrm>
              <a:off x="3467445"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AA0E194-EB28-A14B-A4B5-80EF49735740}"/>
                </a:ext>
              </a:extLst>
            </p:cNvPr>
            <p:cNvSpPr txBox="1"/>
            <p:nvPr/>
          </p:nvSpPr>
          <p:spPr>
            <a:xfrm>
              <a:off x="1502733" y="1670867"/>
              <a:ext cx="1068369" cy="369332"/>
            </a:xfrm>
            <a:prstGeom prst="rect">
              <a:avLst/>
            </a:prstGeom>
            <a:noFill/>
          </p:spPr>
          <p:txBody>
            <a:bodyPr wrap="none" rtlCol="0">
              <a:spAutoFit/>
            </a:bodyPr>
            <a:lstStyle/>
            <a:p>
              <a:r>
                <a:rPr lang="en-US"/>
                <a:t>Absences</a:t>
              </a:r>
            </a:p>
          </p:txBody>
        </p:sp>
        <p:sp>
          <p:nvSpPr>
            <p:cNvPr id="22" name="TextBox 21">
              <a:extLst>
                <a:ext uri="{FF2B5EF4-FFF2-40B4-BE49-F238E27FC236}">
                  <a16:creationId xmlns:a16="http://schemas.microsoft.com/office/drawing/2014/main" id="{E77E9AD3-87BC-6645-8472-7D5DABB5C85B}"/>
                </a:ext>
              </a:extLst>
            </p:cNvPr>
            <p:cNvSpPr txBox="1"/>
            <p:nvPr/>
          </p:nvSpPr>
          <p:spPr>
            <a:xfrm>
              <a:off x="1410080" y="3918179"/>
              <a:ext cx="1253677" cy="369332"/>
            </a:xfrm>
            <a:prstGeom prst="rect">
              <a:avLst/>
            </a:prstGeom>
            <a:noFill/>
          </p:spPr>
          <p:txBody>
            <a:bodyPr wrap="none" rtlCol="0">
              <a:spAutoFit/>
            </a:bodyPr>
            <a:lstStyle/>
            <a:p>
              <a:r>
                <a:rPr lang="en-US"/>
                <a:t>Active Subs</a:t>
              </a:r>
            </a:p>
          </p:txBody>
        </p:sp>
        <p:sp>
          <p:nvSpPr>
            <p:cNvPr id="25" name="TextBox 24">
              <a:extLst>
                <a:ext uri="{FF2B5EF4-FFF2-40B4-BE49-F238E27FC236}">
                  <a16:creationId xmlns:a16="http://schemas.microsoft.com/office/drawing/2014/main" id="{1A9E82D4-43BF-774B-AFC1-0FDFDDBAE377}"/>
                </a:ext>
              </a:extLst>
            </p:cNvPr>
            <p:cNvSpPr txBox="1"/>
            <p:nvPr/>
          </p:nvSpPr>
          <p:spPr>
            <a:xfrm>
              <a:off x="4298045" y="3918179"/>
              <a:ext cx="925446" cy="369332"/>
            </a:xfrm>
            <a:prstGeom prst="rect">
              <a:avLst/>
            </a:prstGeom>
            <a:noFill/>
          </p:spPr>
          <p:txBody>
            <a:bodyPr wrap="none" rtlCol="0">
              <a:spAutoFit/>
            </a:bodyPr>
            <a:lstStyle/>
            <a:p>
              <a:r>
                <a:rPr lang="en-US"/>
                <a:t>Fill Rate</a:t>
              </a:r>
            </a:p>
          </p:txBody>
        </p:sp>
        <p:sp>
          <p:nvSpPr>
            <p:cNvPr id="27" name="TextBox 26">
              <a:extLst>
                <a:ext uri="{FF2B5EF4-FFF2-40B4-BE49-F238E27FC236}">
                  <a16:creationId xmlns:a16="http://schemas.microsoft.com/office/drawing/2014/main" id="{B87B3199-343C-9047-8002-634F15262259}"/>
                </a:ext>
              </a:extLst>
            </p:cNvPr>
            <p:cNvSpPr txBox="1"/>
            <p:nvPr/>
          </p:nvSpPr>
          <p:spPr>
            <a:xfrm>
              <a:off x="4019928" y="1651841"/>
              <a:ext cx="1590435" cy="369332"/>
            </a:xfrm>
            <a:prstGeom prst="rect">
              <a:avLst/>
            </a:prstGeom>
            <a:noFill/>
          </p:spPr>
          <p:txBody>
            <a:bodyPr wrap="none" rtlCol="0">
              <a:spAutoFit/>
            </a:bodyPr>
            <a:lstStyle/>
            <a:p>
              <a:r>
                <a:rPr lang="en-US"/>
                <a:t>Working Sub %</a:t>
              </a:r>
            </a:p>
          </p:txBody>
        </p:sp>
      </p:grpSp>
      <p:pic>
        <p:nvPicPr>
          <p:cNvPr id="29" name="Picture 28">
            <a:extLst>
              <a:ext uri="{FF2B5EF4-FFF2-40B4-BE49-F238E27FC236}">
                <a16:creationId xmlns:a16="http://schemas.microsoft.com/office/drawing/2014/main" id="{592C17AB-DB48-8945-8868-4AA222307236}"/>
              </a:ext>
            </a:extLst>
          </p:cNvPr>
          <p:cNvPicPr>
            <a:picLocks noChangeAspect="1"/>
          </p:cNvPicPr>
          <p:nvPr/>
        </p:nvPicPr>
        <p:blipFill>
          <a:blip r:embed="rId3"/>
          <a:stretch>
            <a:fillRect/>
          </a:stretch>
        </p:blipFill>
        <p:spPr>
          <a:xfrm>
            <a:off x="508737" y="1912004"/>
            <a:ext cx="2515898" cy="1852128"/>
          </a:xfrm>
          <a:prstGeom prst="rect">
            <a:avLst/>
          </a:prstGeom>
        </p:spPr>
      </p:pic>
      <p:pic>
        <p:nvPicPr>
          <p:cNvPr id="30" name="Picture 29">
            <a:extLst>
              <a:ext uri="{FF2B5EF4-FFF2-40B4-BE49-F238E27FC236}">
                <a16:creationId xmlns:a16="http://schemas.microsoft.com/office/drawing/2014/main" id="{3A60F7B0-6845-C94E-BD5B-D002C88A15BD}"/>
              </a:ext>
            </a:extLst>
          </p:cNvPr>
          <p:cNvPicPr>
            <a:picLocks noChangeAspect="1"/>
          </p:cNvPicPr>
          <p:nvPr/>
        </p:nvPicPr>
        <p:blipFill>
          <a:blip r:embed="rId4"/>
          <a:stretch>
            <a:fillRect/>
          </a:stretch>
        </p:blipFill>
        <p:spPr>
          <a:xfrm>
            <a:off x="3251936" y="4175656"/>
            <a:ext cx="2452673" cy="1783772"/>
          </a:xfrm>
          <a:prstGeom prst="rect">
            <a:avLst/>
          </a:prstGeom>
        </p:spPr>
      </p:pic>
      <p:pic>
        <p:nvPicPr>
          <p:cNvPr id="31" name="Picture 30">
            <a:extLst>
              <a:ext uri="{FF2B5EF4-FFF2-40B4-BE49-F238E27FC236}">
                <a16:creationId xmlns:a16="http://schemas.microsoft.com/office/drawing/2014/main" id="{5E6B2737-ADC2-9D4C-A975-06DA01E271DF}"/>
              </a:ext>
            </a:extLst>
          </p:cNvPr>
          <p:cNvPicPr>
            <a:picLocks noChangeAspect="1"/>
          </p:cNvPicPr>
          <p:nvPr/>
        </p:nvPicPr>
        <p:blipFill>
          <a:blip r:embed="rId5"/>
          <a:stretch>
            <a:fillRect/>
          </a:stretch>
        </p:blipFill>
        <p:spPr>
          <a:xfrm>
            <a:off x="508736" y="4175656"/>
            <a:ext cx="2515898" cy="1831297"/>
          </a:xfrm>
          <a:prstGeom prst="rect">
            <a:avLst/>
          </a:prstGeom>
        </p:spPr>
      </p:pic>
      <p:pic>
        <p:nvPicPr>
          <p:cNvPr id="32" name="Picture 31">
            <a:extLst>
              <a:ext uri="{FF2B5EF4-FFF2-40B4-BE49-F238E27FC236}">
                <a16:creationId xmlns:a16="http://schemas.microsoft.com/office/drawing/2014/main" id="{D4811393-DEA8-6D44-BE0F-0DA63357BE23}"/>
              </a:ext>
            </a:extLst>
          </p:cNvPr>
          <p:cNvPicPr>
            <a:picLocks noChangeAspect="1"/>
          </p:cNvPicPr>
          <p:nvPr/>
        </p:nvPicPr>
        <p:blipFill>
          <a:blip r:embed="rId6"/>
          <a:stretch>
            <a:fillRect/>
          </a:stretch>
        </p:blipFill>
        <p:spPr>
          <a:xfrm>
            <a:off x="3207071" y="1913179"/>
            <a:ext cx="2483266" cy="1850953"/>
          </a:xfrm>
          <a:prstGeom prst="rect">
            <a:avLst/>
          </a:prstGeom>
        </p:spPr>
      </p:pic>
      <p:sp>
        <p:nvSpPr>
          <p:cNvPr id="33" name="TextBox 32">
            <a:extLst>
              <a:ext uri="{FF2B5EF4-FFF2-40B4-BE49-F238E27FC236}">
                <a16:creationId xmlns:a16="http://schemas.microsoft.com/office/drawing/2014/main" id="{6C09DA0A-3025-3144-A7C3-C5548D7E953A}"/>
              </a:ext>
            </a:extLst>
          </p:cNvPr>
          <p:cNvSpPr txBox="1"/>
          <p:nvPr/>
        </p:nvSpPr>
        <p:spPr>
          <a:xfrm>
            <a:off x="6538626" y="1637739"/>
            <a:ext cx="4754274" cy="2585323"/>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accent2"/>
                </a:solidFill>
              </a:rPr>
              <a:t>Following the mid-March Federal Emergency Declaration…</a:t>
            </a:r>
          </a:p>
          <a:p>
            <a:pPr marL="742950" lvl="1" indent="-285750">
              <a:buFont typeface="Arial" panose="020B0604020202020204" pitchFamily="34" charset="0"/>
              <a:buChar char="•"/>
            </a:pPr>
            <a:r>
              <a:rPr lang="en-US" b="1">
                <a:solidFill>
                  <a:schemeClr val="accent2"/>
                </a:solidFill>
              </a:rPr>
              <a:t>Absences requiring a substitute plummeted as schools began to close</a:t>
            </a:r>
          </a:p>
          <a:p>
            <a:pPr marL="742950" lvl="1" indent="-285750">
              <a:buFont typeface="Arial" panose="020B0604020202020204" pitchFamily="34" charset="0"/>
              <a:buChar char="•"/>
            </a:pPr>
            <a:r>
              <a:rPr lang="en-US" b="1">
                <a:solidFill>
                  <a:schemeClr val="accent2"/>
                </a:solidFill>
              </a:rPr>
              <a:t>% of active subs who are filling jobs (Working Sub %) fell about 90%</a:t>
            </a:r>
          </a:p>
          <a:p>
            <a:pPr marL="742950" lvl="1" indent="-285750">
              <a:buFont typeface="Arial" panose="020B0604020202020204" pitchFamily="34" charset="0"/>
              <a:buChar char="•"/>
            </a:pPr>
            <a:r>
              <a:rPr lang="en-US" b="1">
                <a:solidFill>
                  <a:schemeClr val="accent2"/>
                </a:solidFill>
              </a:rPr>
              <a:t>Pool of active substitutes began falling</a:t>
            </a:r>
          </a:p>
          <a:p>
            <a:pPr marL="742950" lvl="1" indent="-285750">
              <a:buFont typeface="Arial" panose="020B0604020202020204" pitchFamily="34" charset="0"/>
              <a:buChar char="•"/>
            </a:pPr>
            <a:r>
              <a:rPr lang="en-US" b="1">
                <a:solidFill>
                  <a:schemeClr val="accent2"/>
                </a:solidFill>
              </a:rPr>
              <a:t>Fill rate spiked</a:t>
            </a:r>
          </a:p>
          <a:p>
            <a:endParaRPr lang="en-US">
              <a:solidFill>
                <a:schemeClr val="accent2"/>
              </a:solidFill>
            </a:endParaRPr>
          </a:p>
        </p:txBody>
      </p:sp>
    </p:spTree>
    <p:extLst>
      <p:ext uri="{BB962C8B-B14F-4D97-AF65-F5344CB8AC3E}">
        <p14:creationId xmlns:p14="http://schemas.microsoft.com/office/powerpoint/2010/main" val="355972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6261B-589E-5846-BB38-4A14B329D8D4}"/>
              </a:ext>
            </a:extLst>
          </p:cNvPr>
          <p:cNvSpPr>
            <a:spLocks noGrp="1"/>
          </p:cNvSpPr>
          <p:nvPr>
            <p:ph type="dt" sz="half" idx="10"/>
          </p:nvPr>
        </p:nvSpPr>
        <p:spPr>
          <a:xfrm>
            <a:off x="3251936" y="6393668"/>
            <a:ext cx="2438400" cy="182880"/>
          </a:xfrm>
        </p:spPr>
        <p:txBody>
          <a:bodyPr/>
          <a:lstStyle/>
          <a:p>
            <a:fld id="{D3A507BA-A8E0-4496-A1BB-EDDDBD1CC706}" type="datetime4">
              <a:rPr lang="en-US" smtClean="0"/>
              <a:t>April 19, 2021</a:t>
            </a:fld>
            <a:endParaRPr lang="en-US"/>
          </a:p>
        </p:txBody>
      </p:sp>
      <p:sp>
        <p:nvSpPr>
          <p:cNvPr id="3" name="Footer Placeholder 2">
            <a:extLst>
              <a:ext uri="{FF2B5EF4-FFF2-40B4-BE49-F238E27FC236}">
                <a16:creationId xmlns:a16="http://schemas.microsoft.com/office/drawing/2014/main" id="{0DD3CDA4-2273-304C-91D3-91D5A87173AC}"/>
              </a:ext>
            </a:extLst>
          </p:cNvPr>
          <p:cNvSpPr>
            <a:spLocks noGrp="1"/>
          </p:cNvSpPr>
          <p:nvPr>
            <p:ph type="ftr" sz="quarter" idx="11"/>
          </p:nvPr>
        </p:nvSpPr>
        <p:spPr>
          <a:xfrm>
            <a:off x="508736" y="6393668"/>
            <a:ext cx="2743200" cy="182880"/>
          </a:xfrm>
        </p:spPr>
        <p:txBody>
          <a:bodyPr/>
          <a:lstStyle/>
          <a:p>
            <a:r>
              <a:rPr lang="en-US"/>
              <a:t>©2016 Frontline Education Confidential &amp; Proprietary</a:t>
            </a:r>
          </a:p>
        </p:txBody>
      </p:sp>
      <p:sp>
        <p:nvSpPr>
          <p:cNvPr id="13" name="Slide Number Placeholder 12">
            <a:extLst>
              <a:ext uri="{FF2B5EF4-FFF2-40B4-BE49-F238E27FC236}">
                <a16:creationId xmlns:a16="http://schemas.microsoft.com/office/drawing/2014/main" id="{CAC05D6D-8FDC-B746-8E97-2E820FE5498B}"/>
              </a:ext>
            </a:extLst>
          </p:cNvPr>
          <p:cNvSpPr>
            <a:spLocks noGrp="1"/>
          </p:cNvSpPr>
          <p:nvPr>
            <p:ph type="sldNum" sz="quarter" idx="12"/>
          </p:nvPr>
        </p:nvSpPr>
        <p:spPr/>
        <p:txBody>
          <a:bodyPr/>
          <a:lstStyle/>
          <a:p>
            <a:fld id="{BCE3D20D-AAEA-46F1-88F4-4FF0702FDAFA}" type="slidenum">
              <a:rPr lang="en-US" smtClean="0"/>
              <a:t>7</a:t>
            </a:fld>
            <a:endParaRPr lang="en-US"/>
          </a:p>
        </p:txBody>
      </p:sp>
      <p:sp>
        <p:nvSpPr>
          <p:cNvPr id="15" name="Title 13">
            <a:extLst>
              <a:ext uri="{FF2B5EF4-FFF2-40B4-BE49-F238E27FC236}">
                <a16:creationId xmlns:a16="http://schemas.microsoft.com/office/drawing/2014/main" id="{376A78C8-2D88-479A-B0FE-C33A4BEDB4A3}"/>
              </a:ext>
            </a:extLst>
          </p:cNvPr>
          <p:cNvSpPr txBox="1">
            <a:spLocks/>
          </p:cNvSpPr>
          <p:nvPr/>
        </p:nvSpPr>
        <p:spPr>
          <a:xfrm>
            <a:off x="731519" y="480219"/>
            <a:ext cx="8862423" cy="587792"/>
          </a:xfrm>
          <a:prstGeom prst="rect">
            <a:avLst/>
          </a:prstGeom>
        </p:spPr>
        <p:txBody>
          <a:bodyPr vert="horz" lIns="0" tIns="0" rIns="0" bIns="0" rtlCol="0" anchor="ctr"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4400"/>
              <a:t>COVID-19 Impact: </a:t>
            </a:r>
            <a:r>
              <a:rPr lang="en-US" sz="4400">
                <a:solidFill>
                  <a:schemeClr val="accent3">
                    <a:lumMod val="40000"/>
                    <a:lumOff val="60000"/>
                  </a:schemeClr>
                </a:solidFill>
              </a:rPr>
              <a:t>Fall of 2020</a:t>
            </a:r>
          </a:p>
        </p:txBody>
      </p:sp>
      <p:sp>
        <p:nvSpPr>
          <p:cNvPr id="10" name="TextBox 9">
            <a:extLst>
              <a:ext uri="{FF2B5EF4-FFF2-40B4-BE49-F238E27FC236}">
                <a16:creationId xmlns:a16="http://schemas.microsoft.com/office/drawing/2014/main" id="{090F59A8-3D48-594C-9269-9E81E3C56E81}"/>
              </a:ext>
            </a:extLst>
          </p:cNvPr>
          <p:cNvSpPr txBox="1"/>
          <p:nvPr/>
        </p:nvSpPr>
        <p:spPr>
          <a:xfrm>
            <a:off x="6520871" y="1530751"/>
            <a:ext cx="4754274"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a:solidFill>
                  <a:schemeClr val="accent2"/>
                </a:solidFill>
                <a:cs typeface="Calibri"/>
              </a:rPr>
              <a:t>As schools began to open fully or on a hybrid basis…</a:t>
            </a:r>
          </a:p>
          <a:p>
            <a:pPr marL="742950" lvl="1" indent="-285750">
              <a:buFont typeface="Arial" panose="020B0604020202020204" pitchFamily="34" charset="0"/>
              <a:buChar char="•"/>
            </a:pPr>
            <a:r>
              <a:rPr lang="en-US" b="1">
                <a:solidFill>
                  <a:schemeClr val="accent2"/>
                </a:solidFill>
                <a:cs typeface="Calibri"/>
              </a:rPr>
              <a:t>The absence trend returned to "normal", but totals remained significantly below "normal“</a:t>
            </a:r>
          </a:p>
          <a:p>
            <a:pPr marL="742950" lvl="1" indent="-285750">
              <a:buFont typeface="Arial" panose="020B0604020202020204" pitchFamily="34" charset="0"/>
              <a:buChar char="•"/>
            </a:pPr>
            <a:r>
              <a:rPr lang="en-US" b="1">
                <a:solidFill>
                  <a:schemeClr val="accent2"/>
                </a:solidFill>
                <a:cs typeface="Calibri"/>
              </a:rPr>
              <a:t>Working Sub % rose, but attained only about half of “normal”</a:t>
            </a:r>
          </a:p>
          <a:p>
            <a:pPr marL="742950" lvl="1" indent="-285750">
              <a:buFont typeface="Arial" panose="020B0604020202020204" pitchFamily="34" charset="0"/>
              <a:buChar char="•"/>
            </a:pPr>
            <a:r>
              <a:rPr lang="en-US" b="1">
                <a:solidFill>
                  <a:schemeClr val="accent2"/>
                </a:solidFill>
                <a:cs typeface="Calibri"/>
              </a:rPr>
              <a:t>Pool of active subs remained low, plateaued</a:t>
            </a:r>
          </a:p>
          <a:p>
            <a:pPr marL="742950" lvl="1" indent="-285750">
              <a:buFont typeface="Arial" panose="020B0604020202020204" pitchFamily="34" charset="0"/>
              <a:buChar char="•"/>
            </a:pPr>
            <a:r>
              <a:rPr lang="en-US" b="1">
                <a:solidFill>
                  <a:schemeClr val="accent2"/>
                </a:solidFill>
                <a:cs typeface="Calibri"/>
              </a:rPr>
              <a:t>Fill rate trend returned to “normal”, but remained lower than previous years</a:t>
            </a:r>
          </a:p>
          <a:p>
            <a:pPr marL="742950" lvl="1" indent="-285750">
              <a:buFont typeface="Arial" panose="020B0604020202020204" pitchFamily="34" charset="0"/>
              <a:buChar char="•"/>
            </a:pPr>
            <a:endParaRPr lang="en-US" b="1">
              <a:solidFill>
                <a:schemeClr val="accent2"/>
              </a:solidFill>
              <a:cs typeface="Calibri"/>
            </a:endParaRPr>
          </a:p>
          <a:p>
            <a:endParaRPr lang="en-US">
              <a:solidFill>
                <a:schemeClr val="accent2"/>
              </a:solidFill>
            </a:endParaRPr>
          </a:p>
        </p:txBody>
      </p:sp>
      <p:grpSp>
        <p:nvGrpSpPr>
          <p:cNvPr id="11" name="Group 10">
            <a:extLst>
              <a:ext uri="{FF2B5EF4-FFF2-40B4-BE49-F238E27FC236}">
                <a16:creationId xmlns:a16="http://schemas.microsoft.com/office/drawing/2014/main" id="{69EC13FF-06F2-EC43-90F4-EB20D2E2E6BA}"/>
              </a:ext>
            </a:extLst>
          </p:cNvPr>
          <p:cNvGrpSpPr/>
          <p:nvPr/>
        </p:nvGrpSpPr>
        <p:grpSpPr>
          <a:xfrm>
            <a:off x="462173" y="1623084"/>
            <a:ext cx="5368089" cy="4436024"/>
            <a:chOff x="731519" y="1651841"/>
            <a:chExt cx="5431329" cy="4436024"/>
          </a:xfrm>
        </p:grpSpPr>
        <p:sp>
          <p:nvSpPr>
            <p:cNvPr id="12" name="Rectangle 11">
              <a:extLst>
                <a:ext uri="{FF2B5EF4-FFF2-40B4-BE49-F238E27FC236}">
                  <a16:creationId xmlns:a16="http://schemas.microsoft.com/office/drawing/2014/main" id="{B67B8FFE-6E76-5946-BF4D-99940BD79E0F}"/>
                </a:ext>
              </a:extLst>
            </p:cNvPr>
            <p:cNvSpPr/>
            <p:nvPr/>
          </p:nvSpPr>
          <p:spPr>
            <a:xfrm>
              <a:off x="731519"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917562-BAF4-D642-B711-C1AC86E0B74A}"/>
                </a:ext>
              </a:extLst>
            </p:cNvPr>
            <p:cNvSpPr/>
            <p:nvPr/>
          </p:nvSpPr>
          <p:spPr>
            <a:xfrm>
              <a:off x="731519"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82386C-AC90-AD4E-9414-D3613D7533DA}"/>
                </a:ext>
              </a:extLst>
            </p:cNvPr>
            <p:cNvSpPr/>
            <p:nvPr/>
          </p:nvSpPr>
          <p:spPr>
            <a:xfrm>
              <a:off x="3467446"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9C77A6-766F-4043-A9C2-021913A6E045}"/>
                </a:ext>
              </a:extLst>
            </p:cNvPr>
            <p:cNvSpPr/>
            <p:nvPr/>
          </p:nvSpPr>
          <p:spPr>
            <a:xfrm>
              <a:off x="3467445"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26FC2B-24B4-2842-9C4B-C42058308092}"/>
                </a:ext>
              </a:extLst>
            </p:cNvPr>
            <p:cNvSpPr txBox="1"/>
            <p:nvPr/>
          </p:nvSpPr>
          <p:spPr>
            <a:xfrm>
              <a:off x="1502733" y="1670867"/>
              <a:ext cx="1068369" cy="369332"/>
            </a:xfrm>
            <a:prstGeom prst="rect">
              <a:avLst/>
            </a:prstGeom>
            <a:noFill/>
          </p:spPr>
          <p:txBody>
            <a:bodyPr wrap="none" rtlCol="0">
              <a:spAutoFit/>
            </a:bodyPr>
            <a:lstStyle/>
            <a:p>
              <a:r>
                <a:rPr lang="en-US"/>
                <a:t>Absences</a:t>
              </a:r>
            </a:p>
          </p:txBody>
        </p:sp>
        <p:sp>
          <p:nvSpPr>
            <p:cNvPr id="19" name="TextBox 18">
              <a:extLst>
                <a:ext uri="{FF2B5EF4-FFF2-40B4-BE49-F238E27FC236}">
                  <a16:creationId xmlns:a16="http://schemas.microsoft.com/office/drawing/2014/main" id="{1BE16DA3-05D0-5F4C-9A11-705038D0A232}"/>
                </a:ext>
              </a:extLst>
            </p:cNvPr>
            <p:cNvSpPr txBox="1"/>
            <p:nvPr/>
          </p:nvSpPr>
          <p:spPr>
            <a:xfrm>
              <a:off x="1410080" y="3918179"/>
              <a:ext cx="1253677" cy="369332"/>
            </a:xfrm>
            <a:prstGeom prst="rect">
              <a:avLst/>
            </a:prstGeom>
            <a:noFill/>
          </p:spPr>
          <p:txBody>
            <a:bodyPr wrap="none" rtlCol="0">
              <a:spAutoFit/>
            </a:bodyPr>
            <a:lstStyle/>
            <a:p>
              <a:r>
                <a:rPr lang="en-US"/>
                <a:t>Active Subs</a:t>
              </a:r>
            </a:p>
          </p:txBody>
        </p:sp>
        <p:sp>
          <p:nvSpPr>
            <p:cNvPr id="21" name="TextBox 20">
              <a:extLst>
                <a:ext uri="{FF2B5EF4-FFF2-40B4-BE49-F238E27FC236}">
                  <a16:creationId xmlns:a16="http://schemas.microsoft.com/office/drawing/2014/main" id="{DA8E0345-0E23-2044-861B-08D25EC5F3D2}"/>
                </a:ext>
              </a:extLst>
            </p:cNvPr>
            <p:cNvSpPr txBox="1"/>
            <p:nvPr/>
          </p:nvSpPr>
          <p:spPr>
            <a:xfrm>
              <a:off x="4298045" y="3918179"/>
              <a:ext cx="925446" cy="369332"/>
            </a:xfrm>
            <a:prstGeom prst="rect">
              <a:avLst/>
            </a:prstGeom>
            <a:noFill/>
          </p:spPr>
          <p:txBody>
            <a:bodyPr wrap="none" rtlCol="0">
              <a:spAutoFit/>
            </a:bodyPr>
            <a:lstStyle/>
            <a:p>
              <a:r>
                <a:rPr lang="en-US"/>
                <a:t>Fill Rate</a:t>
              </a:r>
            </a:p>
          </p:txBody>
        </p:sp>
        <p:sp>
          <p:nvSpPr>
            <p:cNvPr id="22" name="TextBox 21">
              <a:extLst>
                <a:ext uri="{FF2B5EF4-FFF2-40B4-BE49-F238E27FC236}">
                  <a16:creationId xmlns:a16="http://schemas.microsoft.com/office/drawing/2014/main" id="{F556A2FB-B9ED-734B-A36C-6A8AA372C5BF}"/>
                </a:ext>
              </a:extLst>
            </p:cNvPr>
            <p:cNvSpPr txBox="1"/>
            <p:nvPr/>
          </p:nvSpPr>
          <p:spPr>
            <a:xfrm>
              <a:off x="4019928" y="1651841"/>
              <a:ext cx="1590435" cy="369332"/>
            </a:xfrm>
            <a:prstGeom prst="rect">
              <a:avLst/>
            </a:prstGeom>
            <a:noFill/>
          </p:spPr>
          <p:txBody>
            <a:bodyPr wrap="none" rtlCol="0">
              <a:spAutoFit/>
            </a:bodyPr>
            <a:lstStyle/>
            <a:p>
              <a:r>
                <a:rPr lang="en-US"/>
                <a:t>Working Sub %</a:t>
              </a:r>
            </a:p>
          </p:txBody>
        </p:sp>
      </p:grpSp>
      <p:pic>
        <p:nvPicPr>
          <p:cNvPr id="26" name="Picture 25">
            <a:extLst>
              <a:ext uri="{FF2B5EF4-FFF2-40B4-BE49-F238E27FC236}">
                <a16:creationId xmlns:a16="http://schemas.microsoft.com/office/drawing/2014/main" id="{B92D5002-FA97-E64D-9AAB-D22862DE5449}"/>
              </a:ext>
            </a:extLst>
          </p:cNvPr>
          <p:cNvPicPr>
            <a:picLocks noChangeAspect="1"/>
          </p:cNvPicPr>
          <p:nvPr/>
        </p:nvPicPr>
        <p:blipFill>
          <a:blip r:embed="rId3"/>
          <a:stretch>
            <a:fillRect/>
          </a:stretch>
        </p:blipFill>
        <p:spPr>
          <a:xfrm>
            <a:off x="556312" y="1908706"/>
            <a:ext cx="2488730" cy="1863868"/>
          </a:xfrm>
          <a:prstGeom prst="rect">
            <a:avLst/>
          </a:prstGeom>
        </p:spPr>
      </p:pic>
      <p:pic>
        <p:nvPicPr>
          <p:cNvPr id="27" name="Picture 26">
            <a:extLst>
              <a:ext uri="{FF2B5EF4-FFF2-40B4-BE49-F238E27FC236}">
                <a16:creationId xmlns:a16="http://schemas.microsoft.com/office/drawing/2014/main" id="{F39A314C-598C-B84C-9E9E-1D59A019B9A7}"/>
              </a:ext>
            </a:extLst>
          </p:cNvPr>
          <p:cNvPicPr>
            <a:picLocks noChangeAspect="1"/>
          </p:cNvPicPr>
          <p:nvPr/>
        </p:nvPicPr>
        <p:blipFill>
          <a:blip r:embed="rId4"/>
          <a:stretch>
            <a:fillRect/>
          </a:stretch>
        </p:blipFill>
        <p:spPr>
          <a:xfrm>
            <a:off x="3216387" y="4170215"/>
            <a:ext cx="2545221" cy="1813335"/>
          </a:xfrm>
          <a:prstGeom prst="rect">
            <a:avLst/>
          </a:prstGeom>
        </p:spPr>
      </p:pic>
      <p:pic>
        <p:nvPicPr>
          <p:cNvPr id="28" name="Picture 27">
            <a:extLst>
              <a:ext uri="{FF2B5EF4-FFF2-40B4-BE49-F238E27FC236}">
                <a16:creationId xmlns:a16="http://schemas.microsoft.com/office/drawing/2014/main" id="{09DFE6DB-A480-4B43-A0A3-63728CDD7E53}"/>
              </a:ext>
            </a:extLst>
          </p:cNvPr>
          <p:cNvPicPr>
            <a:picLocks noChangeAspect="1"/>
          </p:cNvPicPr>
          <p:nvPr/>
        </p:nvPicPr>
        <p:blipFill>
          <a:blip r:embed="rId5"/>
          <a:stretch>
            <a:fillRect/>
          </a:stretch>
        </p:blipFill>
        <p:spPr>
          <a:xfrm>
            <a:off x="511697" y="4182788"/>
            <a:ext cx="2585893" cy="1807798"/>
          </a:xfrm>
          <a:prstGeom prst="rect">
            <a:avLst/>
          </a:prstGeom>
        </p:spPr>
      </p:pic>
      <p:pic>
        <p:nvPicPr>
          <p:cNvPr id="29" name="Picture 28">
            <a:extLst>
              <a:ext uri="{FF2B5EF4-FFF2-40B4-BE49-F238E27FC236}">
                <a16:creationId xmlns:a16="http://schemas.microsoft.com/office/drawing/2014/main" id="{8C8B732A-EECD-C942-AF7D-07E39146CA0F}"/>
              </a:ext>
            </a:extLst>
          </p:cNvPr>
          <p:cNvPicPr>
            <a:picLocks noChangeAspect="1"/>
          </p:cNvPicPr>
          <p:nvPr/>
        </p:nvPicPr>
        <p:blipFill>
          <a:blip r:embed="rId6"/>
          <a:stretch>
            <a:fillRect/>
          </a:stretch>
        </p:blipFill>
        <p:spPr>
          <a:xfrm>
            <a:off x="3216387" y="1908706"/>
            <a:ext cx="2545221" cy="1856832"/>
          </a:xfrm>
          <a:prstGeom prst="rect">
            <a:avLst/>
          </a:prstGeom>
        </p:spPr>
      </p:pic>
    </p:spTree>
    <p:extLst>
      <p:ext uri="{BB962C8B-B14F-4D97-AF65-F5344CB8AC3E}">
        <p14:creationId xmlns:p14="http://schemas.microsoft.com/office/powerpoint/2010/main" val="280702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6261B-589E-5846-BB38-4A14B329D8D4}"/>
              </a:ext>
            </a:extLst>
          </p:cNvPr>
          <p:cNvSpPr>
            <a:spLocks noGrp="1"/>
          </p:cNvSpPr>
          <p:nvPr>
            <p:ph type="dt" sz="half" idx="10"/>
          </p:nvPr>
        </p:nvSpPr>
        <p:spPr>
          <a:xfrm>
            <a:off x="3251936" y="6393668"/>
            <a:ext cx="2438400" cy="182880"/>
          </a:xfrm>
        </p:spPr>
        <p:txBody>
          <a:bodyPr/>
          <a:lstStyle/>
          <a:p>
            <a:fld id="{D3A507BA-A8E0-4496-A1BB-EDDDBD1CC706}" type="datetime4">
              <a:rPr lang="en-US" smtClean="0"/>
              <a:t>April 19, 2021</a:t>
            </a:fld>
            <a:endParaRPr lang="en-US"/>
          </a:p>
        </p:txBody>
      </p:sp>
      <p:sp>
        <p:nvSpPr>
          <p:cNvPr id="3" name="Footer Placeholder 2">
            <a:extLst>
              <a:ext uri="{FF2B5EF4-FFF2-40B4-BE49-F238E27FC236}">
                <a16:creationId xmlns:a16="http://schemas.microsoft.com/office/drawing/2014/main" id="{0DD3CDA4-2273-304C-91D3-91D5A87173AC}"/>
              </a:ext>
            </a:extLst>
          </p:cNvPr>
          <p:cNvSpPr>
            <a:spLocks noGrp="1"/>
          </p:cNvSpPr>
          <p:nvPr>
            <p:ph type="ftr" sz="quarter" idx="11"/>
          </p:nvPr>
        </p:nvSpPr>
        <p:spPr>
          <a:xfrm>
            <a:off x="508736" y="6393668"/>
            <a:ext cx="2743200" cy="182880"/>
          </a:xfrm>
        </p:spPr>
        <p:txBody>
          <a:bodyPr/>
          <a:lstStyle/>
          <a:p>
            <a:r>
              <a:rPr lang="en-US"/>
              <a:t>©2016 Frontline Education Confidential &amp; Proprietary</a:t>
            </a:r>
          </a:p>
        </p:txBody>
      </p:sp>
      <p:sp>
        <p:nvSpPr>
          <p:cNvPr id="13" name="Slide Number Placeholder 12">
            <a:extLst>
              <a:ext uri="{FF2B5EF4-FFF2-40B4-BE49-F238E27FC236}">
                <a16:creationId xmlns:a16="http://schemas.microsoft.com/office/drawing/2014/main" id="{CAC05D6D-8FDC-B746-8E97-2E820FE5498B}"/>
              </a:ext>
            </a:extLst>
          </p:cNvPr>
          <p:cNvSpPr>
            <a:spLocks noGrp="1"/>
          </p:cNvSpPr>
          <p:nvPr>
            <p:ph type="sldNum" sz="quarter" idx="12"/>
          </p:nvPr>
        </p:nvSpPr>
        <p:spPr/>
        <p:txBody>
          <a:bodyPr/>
          <a:lstStyle/>
          <a:p>
            <a:fld id="{BCE3D20D-AAEA-46F1-88F4-4FF0702FDAFA}" type="slidenum">
              <a:rPr lang="en-US" smtClean="0"/>
              <a:t>8</a:t>
            </a:fld>
            <a:endParaRPr lang="en-US"/>
          </a:p>
        </p:txBody>
      </p:sp>
      <p:sp>
        <p:nvSpPr>
          <p:cNvPr id="15" name="Title 13">
            <a:extLst>
              <a:ext uri="{FF2B5EF4-FFF2-40B4-BE49-F238E27FC236}">
                <a16:creationId xmlns:a16="http://schemas.microsoft.com/office/drawing/2014/main" id="{376A78C8-2D88-479A-B0FE-C33A4BEDB4A3}"/>
              </a:ext>
            </a:extLst>
          </p:cNvPr>
          <p:cNvSpPr txBox="1">
            <a:spLocks/>
          </p:cNvSpPr>
          <p:nvPr/>
        </p:nvSpPr>
        <p:spPr>
          <a:xfrm>
            <a:off x="731519" y="480219"/>
            <a:ext cx="8862423" cy="587792"/>
          </a:xfrm>
          <a:prstGeom prst="rect">
            <a:avLst/>
          </a:prstGeom>
        </p:spPr>
        <p:txBody>
          <a:bodyPr vert="horz" lIns="0" tIns="0" rIns="0" bIns="0" rtlCol="0" anchor="ctr" anchorCtr="0">
            <a:noAutofit/>
          </a:bodyPr>
          <a:lstStyle>
            <a:lvl1pPr algn="l" defTabSz="914400" rtl="0" eaLnBrk="1" latinLnBrk="0" hangingPunct="1">
              <a:lnSpc>
                <a:spcPts val="6500"/>
              </a:lnSpc>
              <a:spcBef>
                <a:spcPct val="0"/>
              </a:spcBef>
              <a:buNone/>
              <a:defRPr sz="6000" kern="1200" baseline="0">
                <a:solidFill>
                  <a:schemeClr val="bg2"/>
                </a:solidFill>
                <a:latin typeface="Karbon Slab Stencil Regular" pitchFamily="50" charset="0"/>
                <a:ea typeface="+mj-ea"/>
                <a:cs typeface="+mj-cs"/>
              </a:defRPr>
            </a:lvl1pPr>
          </a:lstStyle>
          <a:p>
            <a:r>
              <a:rPr lang="en-US" sz="4400"/>
              <a:t>COVID-19 Impact: </a:t>
            </a:r>
            <a:r>
              <a:rPr lang="en-US" sz="4400">
                <a:solidFill>
                  <a:schemeClr val="accent3">
                    <a:lumMod val="40000"/>
                    <a:lumOff val="60000"/>
                  </a:schemeClr>
                </a:solidFill>
              </a:rPr>
              <a:t>Spring of 2021</a:t>
            </a:r>
          </a:p>
        </p:txBody>
      </p:sp>
      <p:grpSp>
        <p:nvGrpSpPr>
          <p:cNvPr id="25" name="Group 24">
            <a:extLst>
              <a:ext uri="{FF2B5EF4-FFF2-40B4-BE49-F238E27FC236}">
                <a16:creationId xmlns:a16="http://schemas.microsoft.com/office/drawing/2014/main" id="{90D4A993-BF59-3C42-A6EA-3D65B0970328}"/>
              </a:ext>
            </a:extLst>
          </p:cNvPr>
          <p:cNvGrpSpPr/>
          <p:nvPr/>
        </p:nvGrpSpPr>
        <p:grpSpPr>
          <a:xfrm>
            <a:off x="428054" y="1623084"/>
            <a:ext cx="5368089" cy="4436024"/>
            <a:chOff x="731519" y="1651841"/>
            <a:chExt cx="5431329" cy="4436024"/>
          </a:xfrm>
        </p:grpSpPr>
        <p:sp>
          <p:nvSpPr>
            <p:cNvPr id="29" name="Rectangle 28">
              <a:extLst>
                <a:ext uri="{FF2B5EF4-FFF2-40B4-BE49-F238E27FC236}">
                  <a16:creationId xmlns:a16="http://schemas.microsoft.com/office/drawing/2014/main" id="{7F854EC3-BFB0-BB4F-B109-65F177AAA85C}"/>
                </a:ext>
              </a:extLst>
            </p:cNvPr>
            <p:cNvSpPr/>
            <p:nvPr/>
          </p:nvSpPr>
          <p:spPr>
            <a:xfrm>
              <a:off x="731519"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D0D3861-47C5-AE4E-83CD-D8ED16BAE2CE}"/>
                </a:ext>
              </a:extLst>
            </p:cNvPr>
            <p:cNvSpPr/>
            <p:nvPr/>
          </p:nvSpPr>
          <p:spPr>
            <a:xfrm>
              <a:off x="731519"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D399BD-99E1-0344-842E-0F411AFCD514}"/>
                </a:ext>
              </a:extLst>
            </p:cNvPr>
            <p:cNvSpPr/>
            <p:nvPr/>
          </p:nvSpPr>
          <p:spPr>
            <a:xfrm>
              <a:off x="3467446" y="3869853"/>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6D08A34-FE9F-4A4C-BC3B-AAA027538462}"/>
                </a:ext>
              </a:extLst>
            </p:cNvPr>
            <p:cNvSpPr/>
            <p:nvPr/>
          </p:nvSpPr>
          <p:spPr>
            <a:xfrm>
              <a:off x="3467445" y="1651841"/>
              <a:ext cx="2695402" cy="2218012"/>
            </a:xfrm>
            <a:prstGeom prst="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2C5C3B3-DD8E-A940-BC11-4CB4A0034A32}"/>
                </a:ext>
              </a:extLst>
            </p:cNvPr>
            <p:cNvSpPr txBox="1"/>
            <p:nvPr/>
          </p:nvSpPr>
          <p:spPr>
            <a:xfrm>
              <a:off x="1502733" y="1670867"/>
              <a:ext cx="1068369" cy="369332"/>
            </a:xfrm>
            <a:prstGeom prst="rect">
              <a:avLst/>
            </a:prstGeom>
            <a:noFill/>
          </p:spPr>
          <p:txBody>
            <a:bodyPr wrap="none" rtlCol="0">
              <a:spAutoFit/>
            </a:bodyPr>
            <a:lstStyle/>
            <a:p>
              <a:r>
                <a:rPr lang="en-US"/>
                <a:t>Absences</a:t>
              </a:r>
            </a:p>
          </p:txBody>
        </p:sp>
        <p:sp>
          <p:nvSpPr>
            <p:cNvPr id="34" name="TextBox 33">
              <a:extLst>
                <a:ext uri="{FF2B5EF4-FFF2-40B4-BE49-F238E27FC236}">
                  <a16:creationId xmlns:a16="http://schemas.microsoft.com/office/drawing/2014/main" id="{22F43674-D6AB-4748-AED0-059E91890EBF}"/>
                </a:ext>
              </a:extLst>
            </p:cNvPr>
            <p:cNvSpPr txBox="1"/>
            <p:nvPr/>
          </p:nvSpPr>
          <p:spPr>
            <a:xfrm>
              <a:off x="1410080" y="3918179"/>
              <a:ext cx="1253677" cy="369332"/>
            </a:xfrm>
            <a:prstGeom prst="rect">
              <a:avLst/>
            </a:prstGeom>
            <a:noFill/>
          </p:spPr>
          <p:txBody>
            <a:bodyPr wrap="none" rtlCol="0">
              <a:spAutoFit/>
            </a:bodyPr>
            <a:lstStyle/>
            <a:p>
              <a:r>
                <a:rPr lang="en-US"/>
                <a:t>Active Subs</a:t>
              </a:r>
            </a:p>
          </p:txBody>
        </p:sp>
        <p:sp>
          <p:nvSpPr>
            <p:cNvPr id="35" name="TextBox 34">
              <a:extLst>
                <a:ext uri="{FF2B5EF4-FFF2-40B4-BE49-F238E27FC236}">
                  <a16:creationId xmlns:a16="http://schemas.microsoft.com/office/drawing/2014/main" id="{575F8AB3-97D8-1B42-9492-9682E4EC0C96}"/>
                </a:ext>
              </a:extLst>
            </p:cNvPr>
            <p:cNvSpPr txBox="1"/>
            <p:nvPr/>
          </p:nvSpPr>
          <p:spPr>
            <a:xfrm>
              <a:off x="4298045" y="3918179"/>
              <a:ext cx="925446" cy="369332"/>
            </a:xfrm>
            <a:prstGeom prst="rect">
              <a:avLst/>
            </a:prstGeom>
            <a:noFill/>
          </p:spPr>
          <p:txBody>
            <a:bodyPr wrap="none" rtlCol="0">
              <a:spAutoFit/>
            </a:bodyPr>
            <a:lstStyle/>
            <a:p>
              <a:r>
                <a:rPr lang="en-US"/>
                <a:t>Fill Rate</a:t>
              </a:r>
            </a:p>
          </p:txBody>
        </p:sp>
        <p:sp>
          <p:nvSpPr>
            <p:cNvPr id="36" name="TextBox 35">
              <a:extLst>
                <a:ext uri="{FF2B5EF4-FFF2-40B4-BE49-F238E27FC236}">
                  <a16:creationId xmlns:a16="http://schemas.microsoft.com/office/drawing/2014/main" id="{5D40EC89-3CFC-7B40-A664-EF6D553D6826}"/>
                </a:ext>
              </a:extLst>
            </p:cNvPr>
            <p:cNvSpPr txBox="1"/>
            <p:nvPr/>
          </p:nvSpPr>
          <p:spPr>
            <a:xfrm>
              <a:off x="4019928" y="1651841"/>
              <a:ext cx="1590435" cy="369332"/>
            </a:xfrm>
            <a:prstGeom prst="rect">
              <a:avLst/>
            </a:prstGeom>
            <a:noFill/>
          </p:spPr>
          <p:txBody>
            <a:bodyPr wrap="none" rtlCol="0">
              <a:spAutoFit/>
            </a:bodyPr>
            <a:lstStyle/>
            <a:p>
              <a:r>
                <a:rPr lang="en-US"/>
                <a:t>Working Sub %</a:t>
              </a:r>
            </a:p>
          </p:txBody>
        </p:sp>
      </p:grpSp>
      <p:pic>
        <p:nvPicPr>
          <p:cNvPr id="37" name="Picture 5" descr="Chart, line chart&#10;&#10;Description automatically generated">
            <a:extLst>
              <a:ext uri="{FF2B5EF4-FFF2-40B4-BE49-F238E27FC236}">
                <a16:creationId xmlns:a16="http://schemas.microsoft.com/office/drawing/2014/main" id="{E46A176A-D7C4-5343-8DFF-218DC28C40DB}"/>
              </a:ext>
            </a:extLst>
          </p:cNvPr>
          <p:cNvPicPr>
            <a:picLocks noChangeAspect="1"/>
          </p:cNvPicPr>
          <p:nvPr/>
        </p:nvPicPr>
        <p:blipFill>
          <a:blip r:embed="rId3"/>
          <a:stretch>
            <a:fillRect/>
          </a:stretch>
        </p:blipFill>
        <p:spPr>
          <a:xfrm>
            <a:off x="573741" y="2060313"/>
            <a:ext cx="2420471" cy="1679538"/>
          </a:xfrm>
          <a:prstGeom prst="rect">
            <a:avLst/>
          </a:prstGeom>
        </p:spPr>
      </p:pic>
      <p:pic>
        <p:nvPicPr>
          <p:cNvPr id="38" name="Picture 6" descr="Chart, line chart&#10;&#10;Description automatically generated">
            <a:extLst>
              <a:ext uri="{FF2B5EF4-FFF2-40B4-BE49-F238E27FC236}">
                <a16:creationId xmlns:a16="http://schemas.microsoft.com/office/drawing/2014/main" id="{2364D380-5C0B-4044-85BD-C3F78524E5D2}"/>
              </a:ext>
            </a:extLst>
          </p:cNvPr>
          <p:cNvPicPr>
            <a:picLocks noChangeAspect="1"/>
          </p:cNvPicPr>
          <p:nvPr/>
        </p:nvPicPr>
        <p:blipFill>
          <a:blip r:embed="rId4"/>
          <a:stretch>
            <a:fillRect/>
          </a:stretch>
        </p:blipFill>
        <p:spPr>
          <a:xfrm>
            <a:off x="3290047" y="4162349"/>
            <a:ext cx="2393576" cy="1769561"/>
          </a:xfrm>
          <a:prstGeom prst="rect">
            <a:avLst/>
          </a:prstGeom>
        </p:spPr>
      </p:pic>
      <p:pic>
        <p:nvPicPr>
          <p:cNvPr id="39" name="Picture 7" descr="Chart, bar chart&#10;&#10;Description automatically generated">
            <a:extLst>
              <a:ext uri="{FF2B5EF4-FFF2-40B4-BE49-F238E27FC236}">
                <a16:creationId xmlns:a16="http://schemas.microsoft.com/office/drawing/2014/main" id="{2573C83E-226F-7545-A20B-D43818B8A967}"/>
              </a:ext>
            </a:extLst>
          </p:cNvPr>
          <p:cNvPicPr>
            <a:picLocks noChangeAspect="1"/>
          </p:cNvPicPr>
          <p:nvPr/>
        </p:nvPicPr>
        <p:blipFill>
          <a:blip r:embed="rId5"/>
          <a:stretch>
            <a:fillRect/>
          </a:stretch>
        </p:blipFill>
        <p:spPr>
          <a:xfrm>
            <a:off x="3227294" y="1954551"/>
            <a:ext cx="2456330" cy="1783488"/>
          </a:xfrm>
          <a:prstGeom prst="rect">
            <a:avLst/>
          </a:prstGeom>
        </p:spPr>
      </p:pic>
      <p:pic>
        <p:nvPicPr>
          <p:cNvPr id="40" name="Picture 8" descr="Chart, line chart&#10;&#10;Description automatically generated">
            <a:extLst>
              <a:ext uri="{FF2B5EF4-FFF2-40B4-BE49-F238E27FC236}">
                <a16:creationId xmlns:a16="http://schemas.microsoft.com/office/drawing/2014/main" id="{76C1E7DB-08A4-ED44-99C8-598E316BE0DF}"/>
              </a:ext>
            </a:extLst>
          </p:cNvPr>
          <p:cNvPicPr>
            <a:picLocks noChangeAspect="1"/>
          </p:cNvPicPr>
          <p:nvPr/>
        </p:nvPicPr>
        <p:blipFill>
          <a:blip r:embed="rId6"/>
          <a:stretch>
            <a:fillRect/>
          </a:stretch>
        </p:blipFill>
        <p:spPr>
          <a:xfrm>
            <a:off x="600635" y="4166241"/>
            <a:ext cx="2366683" cy="1779706"/>
          </a:xfrm>
          <a:prstGeom prst="rect">
            <a:avLst/>
          </a:prstGeom>
        </p:spPr>
      </p:pic>
      <p:sp>
        <p:nvSpPr>
          <p:cNvPr id="41" name="Rectangle 40">
            <a:extLst>
              <a:ext uri="{FF2B5EF4-FFF2-40B4-BE49-F238E27FC236}">
                <a16:creationId xmlns:a16="http://schemas.microsoft.com/office/drawing/2014/main" id="{68784AC4-5B93-F747-B5D1-56EA59078B10}"/>
              </a:ext>
            </a:extLst>
          </p:cNvPr>
          <p:cNvSpPr/>
          <p:nvPr/>
        </p:nvSpPr>
        <p:spPr>
          <a:xfrm>
            <a:off x="6078172" y="1601553"/>
            <a:ext cx="5036671" cy="2585323"/>
          </a:xfrm>
          <a:prstGeom prst="rect">
            <a:avLst/>
          </a:prstGeom>
        </p:spPr>
        <p:txBody>
          <a:bodyPr wrap="square">
            <a:spAutoFit/>
          </a:bodyPr>
          <a:lstStyle/>
          <a:p>
            <a:pPr marL="285750" indent="-285750">
              <a:buFont typeface="Arial" panose="020B0604020202020204" pitchFamily="34" charset="0"/>
              <a:buChar char="•"/>
            </a:pPr>
            <a:r>
              <a:rPr lang="en-US" b="1">
                <a:solidFill>
                  <a:schemeClr val="accent2"/>
                </a:solidFill>
                <a:latin typeface="Lato" panose="020F0502020204030203" pitchFamily="34" charset="0"/>
              </a:rPr>
              <a:t>Throughout this spring…</a:t>
            </a:r>
          </a:p>
          <a:p>
            <a:pPr marL="742950" lvl="1" indent="-285750">
              <a:buFont typeface="Arial" panose="020B0604020202020204" pitchFamily="34" charset="0"/>
              <a:buChar char="•"/>
            </a:pPr>
            <a:r>
              <a:rPr lang="en-US" b="1">
                <a:solidFill>
                  <a:schemeClr val="accent2"/>
                </a:solidFill>
                <a:latin typeface="Lato" panose="020F0502020204030203" pitchFamily="34" charset="0"/>
              </a:rPr>
              <a:t>Absences and Working Sub % continue to track at about 50% of “normal”</a:t>
            </a:r>
          </a:p>
          <a:p>
            <a:pPr marL="742950" lvl="1" indent="-285750">
              <a:buFont typeface="Arial" panose="020B0604020202020204" pitchFamily="34" charset="0"/>
              <a:buChar char="•"/>
            </a:pPr>
            <a:r>
              <a:rPr lang="en-US" b="1">
                <a:solidFill>
                  <a:schemeClr val="accent2"/>
                </a:solidFill>
                <a:latin typeface="Lato" panose="020F0502020204030203" pitchFamily="34" charset="0"/>
              </a:rPr>
              <a:t>Pool of Active Subs has climbed, but slowly and remains well below expected levels</a:t>
            </a:r>
          </a:p>
          <a:p>
            <a:pPr marL="742950" lvl="1" indent="-285750">
              <a:buFont typeface="Arial" panose="020B0604020202020204" pitchFamily="34" charset="0"/>
              <a:buChar char="•"/>
            </a:pPr>
            <a:r>
              <a:rPr lang="en-US" b="1">
                <a:solidFill>
                  <a:schemeClr val="accent2"/>
                </a:solidFill>
                <a:latin typeface="Lato" panose="020F0502020204030203" pitchFamily="34" charset="0"/>
              </a:rPr>
              <a:t>Fill rates have leveled out and remain consistently below expected level</a:t>
            </a:r>
          </a:p>
          <a:p>
            <a:pPr marL="742950" lvl="1" indent="-285750">
              <a:buFont typeface="Arial" panose="020B0604020202020204" pitchFamily="34" charset="0"/>
              <a:buChar char="•"/>
            </a:pPr>
            <a:endParaRPr lang="en-US" b="1">
              <a:solidFill>
                <a:schemeClr val="accent2"/>
              </a:solidFill>
              <a:latin typeface="Lato" panose="020F0502020204030203" pitchFamily="34" charset="0"/>
            </a:endParaRPr>
          </a:p>
        </p:txBody>
      </p:sp>
    </p:spTree>
    <p:extLst>
      <p:ext uri="{BB962C8B-B14F-4D97-AF65-F5344CB8AC3E}">
        <p14:creationId xmlns:p14="http://schemas.microsoft.com/office/powerpoint/2010/main" val="391679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2E74DC-A845-544A-A48C-234937859FB1}"/>
              </a:ext>
            </a:extLst>
          </p:cNvPr>
          <p:cNvSpPr>
            <a:spLocks noGrp="1"/>
          </p:cNvSpPr>
          <p:nvPr>
            <p:ph type="title"/>
          </p:nvPr>
        </p:nvSpPr>
        <p:spPr>
          <a:xfrm>
            <a:off x="731520" y="2704172"/>
            <a:ext cx="8568597" cy="1449656"/>
          </a:xfrm>
        </p:spPr>
        <p:txBody>
          <a:bodyPr/>
          <a:lstStyle/>
          <a:p>
            <a:r>
              <a:rPr lang="en-US"/>
              <a:t>What can we expect </a:t>
            </a:r>
            <a:br>
              <a:rPr lang="en-US"/>
            </a:br>
            <a:r>
              <a:rPr lang="en-US"/>
              <a:t>moving forward?</a:t>
            </a:r>
          </a:p>
        </p:txBody>
      </p:sp>
      <p:sp>
        <p:nvSpPr>
          <p:cNvPr id="2" name="Date Placeholder 1">
            <a:extLst>
              <a:ext uri="{FF2B5EF4-FFF2-40B4-BE49-F238E27FC236}">
                <a16:creationId xmlns:a16="http://schemas.microsoft.com/office/drawing/2014/main" id="{647DE9F5-5C6C-9040-8E4A-A99C667B2B85}"/>
              </a:ext>
            </a:extLst>
          </p:cNvPr>
          <p:cNvSpPr>
            <a:spLocks noGrp="1"/>
          </p:cNvSpPr>
          <p:nvPr>
            <p:ph type="dt" sz="half" idx="10"/>
          </p:nvPr>
        </p:nvSpPr>
        <p:spPr/>
        <p:txBody>
          <a:bodyPr/>
          <a:lstStyle/>
          <a:p>
            <a:fld id="{434B8A5C-A3C3-4000-B447-DD9768BAC04C}" type="datetime4">
              <a:rPr lang="en-US" smtClean="0"/>
              <a:t>April 19, 2021</a:t>
            </a:fld>
            <a:endParaRPr lang="en-US"/>
          </a:p>
        </p:txBody>
      </p:sp>
      <p:sp>
        <p:nvSpPr>
          <p:cNvPr id="3" name="Footer Placeholder 2">
            <a:extLst>
              <a:ext uri="{FF2B5EF4-FFF2-40B4-BE49-F238E27FC236}">
                <a16:creationId xmlns:a16="http://schemas.microsoft.com/office/drawing/2014/main" id="{6B98B124-2827-F241-B628-462E80664978}"/>
              </a:ext>
            </a:extLst>
          </p:cNvPr>
          <p:cNvSpPr>
            <a:spLocks noGrp="1"/>
          </p:cNvSpPr>
          <p:nvPr>
            <p:ph type="ftr" sz="quarter" idx="11"/>
          </p:nvPr>
        </p:nvSpPr>
        <p:spPr/>
        <p:txBody>
          <a:bodyPr/>
          <a:lstStyle/>
          <a:p>
            <a:r>
              <a:rPr lang="en-US"/>
              <a:t>©2016 Frontline Education Confidential &amp; Proprietary</a:t>
            </a:r>
          </a:p>
        </p:txBody>
      </p:sp>
      <p:sp>
        <p:nvSpPr>
          <p:cNvPr id="4" name="Slide Number Placeholder 3">
            <a:extLst>
              <a:ext uri="{FF2B5EF4-FFF2-40B4-BE49-F238E27FC236}">
                <a16:creationId xmlns:a16="http://schemas.microsoft.com/office/drawing/2014/main" id="{7BDBC034-F8C6-A840-9FEC-D18D9B019C8B}"/>
              </a:ext>
            </a:extLst>
          </p:cNvPr>
          <p:cNvSpPr>
            <a:spLocks noGrp="1"/>
          </p:cNvSpPr>
          <p:nvPr>
            <p:ph type="sldNum" sz="quarter" idx="12"/>
          </p:nvPr>
        </p:nvSpPr>
        <p:spPr/>
        <p:txBody>
          <a:bodyPr/>
          <a:lstStyle/>
          <a:p>
            <a:fld id="{BCE3D20D-AAEA-46F1-88F4-4FF0702FDAFA}" type="slidenum">
              <a:rPr lang="en-US" smtClean="0"/>
              <a:t>9</a:t>
            </a:fld>
            <a:endParaRPr lang="en-US"/>
          </a:p>
        </p:txBody>
      </p:sp>
    </p:spTree>
    <p:extLst>
      <p:ext uri="{BB962C8B-B14F-4D97-AF65-F5344CB8AC3E}">
        <p14:creationId xmlns:p14="http://schemas.microsoft.com/office/powerpoint/2010/main" val="2960081992"/>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ducation_PPT-FINAL" id="{90F46DDC-1A10-A84E-B008-2DC10E620782}" vid="{070AF63C-52EE-2242-BD60-F8F0CF571E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E00AE5907A6F4D9198E588B3729349" ma:contentTypeVersion="12" ma:contentTypeDescription="Create a new document." ma:contentTypeScope="" ma:versionID="3684ea493c8bca0dd6513ee7340af5fe">
  <xsd:schema xmlns:xsd="http://www.w3.org/2001/XMLSchema" xmlns:xs="http://www.w3.org/2001/XMLSchema" xmlns:p="http://schemas.microsoft.com/office/2006/metadata/properties" xmlns:ns3="5c156602-fcf3-43c4-9ed6-02ef7d97ae8e" xmlns:ns4="e4e95376-b70c-44fc-86d0-9c83e281c8ef" targetNamespace="http://schemas.microsoft.com/office/2006/metadata/properties" ma:root="true" ma:fieldsID="e8d1f81f18164d109488ba195305fea9" ns3:_="" ns4:_="">
    <xsd:import namespace="5c156602-fcf3-43c4-9ed6-02ef7d97ae8e"/>
    <xsd:import namespace="e4e95376-b70c-44fc-86d0-9c83e281c8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56602-fcf3-43c4-9ed6-02ef7d97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e95376-b70c-44fc-86d0-9c83e281c8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2776A-B4EF-437D-BB72-A5873D88BDDF}">
  <ds:schemaRefs>
    <ds:schemaRef ds:uri="http://schemas.microsoft.com/sharepoint/v3/contenttype/forms"/>
  </ds:schemaRefs>
</ds:datastoreItem>
</file>

<file path=customXml/itemProps2.xml><?xml version="1.0" encoding="utf-8"?>
<ds:datastoreItem xmlns:ds="http://schemas.openxmlformats.org/officeDocument/2006/customXml" ds:itemID="{369A0390-E8F1-4EB6-B1FE-5455FA353455}">
  <ds:schemaRefs>
    <ds:schemaRef ds:uri="5c156602-fcf3-43c4-9ed6-02ef7d97ae8e"/>
    <ds:schemaRef ds:uri="e4e95376-b70c-44fc-86d0-9c83e281c8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D248ED-1186-40A5-B1B3-179A75641949}">
  <ds:schemaRefs>
    <ds:schemaRef ds:uri="5c156602-fcf3-43c4-9ed6-02ef7d97ae8e"/>
    <ds:schemaRef ds:uri="e4e95376-b70c-44fc-86d0-9c83e281c8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2392</Words>
  <Application>Microsoft Office PowerPoint</Application>
  <PresentationFormat>Widescreen</PresentationFormat>
  <Paragraphs>243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Arial,Sans-Serif</vt:lpstr>
      <vt:lpstr>Calibri</vt:lpstr>
      <vt:lpstr>Karbon Slab Stencil Bold</vt:lpstr>
      <vt:lpstr>Karbon Slab Stencil Regular</vt:lpstr>
      <vt:lpstr>Lato</vt:lpstr>
      <vt:lpstr>Lato Black</vt:lpstr>
      <vt:lpstr>Lato Light</vt:lpstr>
      <vt:lpstr>Office Theme</vt:lpstr>
      <vt:lpstr>Talk Data to Me</vt:lpstr>
      <vt:lpstr>PowerPoint Presentation</vt:lpstr>
      <vt:lpstr>Housekeeping</vt:lpstr>
      <vt:lpstr>Talk Data To Me</vt:lpstr>
      <vt:lpstr>Trends Through the Pandemic</vt:lpstr>
      <vt:lpstr>PowerPoint Presentation</vt:lpstr>
      <vt:lpstr>PowerPoint Presentation</vt:lpstr>
      <vt:lpstr>PowerPoint Presentation</vt:lpstr>
      <vt:lpstr>What can we expect  moving forward?</vt:lpstr>
      <vt:lpstr>What can we expect moving forward?</vt:lpstr>
      <vt:lpstr>What actions can I take?</vt:lpstr>
      <vt:lpstr>What actions can I take? Focus on substitute engagement</vt:lpstr>
      <vt:lpstr>What actions can I take? Focus on absence “lead time”</vt:lpstr>
      <vt:lpstr>What actions can I take? Embrace mobile</vt:lpstr>
      <vt:lpstr>Key Takeaways</vt:lpstr>
      <vt:lpstr>Key Take-Aways</vt:lpstr>
      <vt:lpstr>Resources: </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Frontline Friday – Virtual User Group</dc:title>
  <dc:creator>Karlie Termotto</dc:creator>
  <cp:lastModifiedBy>Danielle Simbajon</cp:lastModifiedBy>
  <cp:revision>2</cp:revision>
  <dcterms:created xsi:type="dcterms:W3CDTF">2020-11-04T18:05:02Z</dcterms:created>
  <dcterms:modified xsi:type="dcterms:W3CDTF">2021-04-19T17:19:07Z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0x0101001BE00AE5907A6F4D9198E588B3729349</vt:lpwstr>
  </property>
</Properties>
</file>