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328" r:id="rId5"/>
    <p:sldId id="323" r:id="rId6"/>
    <p:sldId id="324" r:id="rId7"/>
    <p:sldId id="329" r:id="rId8"/>
    <p:sldId id="330" r:id="rId9"/>
    <p:sldId id="331" r:id="rId10"/>
    <p:sldId id="332" r:id="rId11"/>
    <p:sldId id="333" r:id="rId12"/>
    <p:sldId id="334" r:id="rId13"/>
    <p:sldId id="265" r:id="rId14"/>
    <p:sldId id="337" r:id="rId15"/>
    <p:sldId id="338" r:id="rId16"/>
    <p:sldId id="339" r:id="rId17"/>
    <p:sldId id="335" r:id="rId18"/>
    <p:sldId id="270" r:id="rId19"/>
    <p:sldId id="340" r:id="rId20"/>
    <p:sldId id="341" r:id="rId21"/>
    <p:sldId id="342" r:id="rId22"/>
    <p:sldId id="344" r:id="rId23"/>
    <p:sldId id="274" r:id="rId24"/>
    <p:sldId id="343" r:id="rId25"/>
    <p:sldId id="27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 autoAdjust="0"/>
    <p:restoredTop sz="46377" autoAdjust="0"/>
  </p:normalViewPr>
  <p:slideViewPr>
    <p:cSldViewPr snapToGrid="0">
      <p:cViewPr varScale="1">
        <p:scale>
          <a:sx n="26" d="100"/>
          <a:sy n="26" d="100"/>
        </p:scale>
        <p:origin x="1952" y="20"/>
      </p:cViewPr>
      <p:guideLst/>
    </p:cSldViewPr>
  </p:slideViewPr>
  <p:outlineViewPr>
    <p:cViewPr>
      <p:scale>
        <a:sx n="33" d="100"/>
        <a:sy n="33" d="100"/>
      </p:scale>
      <p:origin x="0" y="-169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0E98E-675A-4340-A4A8-77129BA2076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7EDA-3EE1-433D-89ED-BE6F36B7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3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0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f148d557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f148d557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32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3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76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5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fc0f5f57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fc0f5f57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lack of flexibility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086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f148d557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f148d557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9632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6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f148d557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f148d557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19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4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f148d557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f148d557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19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2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5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671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B96C7936-336B-1048-B186-1261CE14E5E7}" type="datetime4">
              <a:rPr lang="en-US" smtClean="0"/>
              <a:t>March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©2018 Frontline Education Confidential &amp; Proprietary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66310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671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640752C8-926F-FD4A-B45A-8E3C8C98F835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71290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/>
          <a:p>
            <a:fld id="{59F3F404-9693-0943-80BC-AA104D4A2A8C}" type="datetime4">
              <a:rPr lang="en-US" smtClean="0"/>
              <a:t>March 15,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31520" y="914400"/>
            <a:ext cx="3162300" cy="797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 Regular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96829" y="1206500"/>
            <a:ext cx="6133171" cy="47117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2500" baseline="0">
                <a:latin typeface="Lato Light" panose="020F0302020204030203" pitchFamily="34" charset="0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lang="en-US" sz="2500" i="1" kern="1200" dirty="0" smtClean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>
              <a:buNone/>
              <a:defRPr>
                <a:latin typeface="Lato Light" panose="020F0302020204030203" pitchFamily="34" charset="0"/>
              </a:defRPr>
            </a:lvl3pPr>
            <a:lvl4pPr marL="1371600" indent="0">
              <a:buNone/>
              <a:defRPr>
                <a:latin typeface="Lato Light" panose="020F0302020204030203" pitchFamily="34" charset="0"/>
              </a:defRPr>
            </a:lvl4pPr>
            <a:lvl5pPr marL="18288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Section Title One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Two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Three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Four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Five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Section Title Six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Seven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Eight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25136" y="1115322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25136" y="3660358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5136" y="3024099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525136" y="2387840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525136" y="1751581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525136" y="5569134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4525136" y="4932876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525136" y="4296617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/>
          <a:p>
            <a:fld id="{7908C004-6181-5846-80C8-A9970BA5FD07}" type="datetime4">
              <a:rPr lang="en-US" smtClean="0"/>
              <a:t>March 15,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31520" y="914400"/>
            <a:ext cx="3162300" cy="797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 Regular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96829" y="1206500"/>
            <a:ext cx="6133171" cy="47117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baseline="0">
                <a:latin typeface="Lato Light" panose="020F0302020204030203" pitchFamily="34" charset="0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None/>
              <a:defRPr lang="en-US" sz="1800" i="1" kern="1200" dirty="0" smtClean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>
              <a:buNone/>
              <a:defRPr>
                <a:latin typeface="Lato Light" panose="020F0302020204030203" pitchFamily="34" charset="0"/>
              </a:defRPr>
            </a:lvl3pPr>
            <a:lvl4pPr marL="1371600" indent="0">
              <a:buNone/>
              <a:defRPr>
                <a:latin typeface="Lato Light" panose="020F0302020204030203" pitchFamily="34" charset="0"/>
              </a:defRPr>
            </a:lvl4pPr>
            <a:lvl5pPr marL="18288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Section Title One</a:t>
            </a:r>
          </a:p>
          <a:p>
            <a:pPr lvl="1"/>
            <a:r>
              <a:rPr lang="en-US" dirty="0"/>
              <a:t>Subtitle Optional</a:t>
            </a:r>
          </a:p>
          <a:p>
            <a:pPr lvl="0"/>
            <a:r>
              <a:rPr lang="en-US" dirty="0"/>
              <a:t>Section Title Two</a:t>
            </a:r>
          </a:p>
          <a:p>
            <a:pPr lvl="1"/>
            <a:r>
              <a:rPr lang="en-US" dirty="0"/>
              <a:t>Subtitle Optional</a:t>
            </a:r>
          </a:p>
          <a:p>
            <a:pPr lvl="0"/>
            <a:r>
              <a:rPr lang="en-US" dirty="0"/>
              <a:t>Section Title Three</a:t>
            </a:r>
          </a:p>
          <a:p>
            <a:pPr lvl="1"/>
            <a:r>
              <a:rPr lang="en-US" dirty="0"/>
              <a:t>Subtitle Optional</a:t>
            </a:r>
          </a:p>
          <a:p>
            <a:pPr lvl="0"/>
            <a:r>
              <a:rPr lang="en-US" dirty="0"/>
              <a:t>Section Title Four</a:t>
            </a:r>
          </a:p>
          <a:p>
            <a:pPr lvl="1"/>
            <a:r>
              <a:rPr lang="en-US" dirty="0"/>
              <a:t>Subtitle Optional</a:t>
            </a:r>
          </a:p>
          <a:p>
            <a:pPr lvl="0"/>
            <a:r>
              <a:rPr lang="en-US" dirty="0"/>
              <a:t>Section Title Five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Lato" panose="020F0502020204030203" pitchFamily="34" charset="0"/>
              <a:buNone/>
              <a:tabLst/>
              <a:defRPr/>
            </a:pPr>
            <a:r>
              <a:rPr lang="en-US" dirty="0"/>
              <a:t>Subtitle Optional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25136" y="1138182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25136" y="4691857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5136" y="3803439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525136" y="2915020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525136" y="2026601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76566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585-5CDD-634C-A80E-3A784D1778DD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129814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CA2E-0C0D-9F45-817A-6260B3883EBD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221271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1FAB-9B8D-4F4C-8D9D-63064017F20F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180353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42FC-057C-1345-BB6B-86211D434279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472281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1FB8-97F8-E94C-B831-71402A0CEABD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137911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FD7-F594-B147-8D5E-37FF3EE1F8F3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94501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2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85AC-158E-8044-B15E-107600892A2D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260290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Text &amp; Photo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265680" cy="182880"/>
          </a:xfrm>
        </p:spPr>
        <p:txBody>
          <a:bodyPr/>
          <a:lstStyle/>
          <a:p>
            <a:fld id="{439B3CBC-A935-BC40-AF37-700F0C63B60B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61213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B62-584C-3D4D-8024-3DF12AB4DC15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581400"/>
            <a:ext cx="6096000" cy="32766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photo.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2766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photo.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Text &amp; 2 Photos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00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B080-71F1-0E4A-A3E9-CD402CCC3E33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chart.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Text &amp; Infographic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13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72C-AF3A-7845-9AA2-BCB598952EAD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8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CCC0-1CA1-AF45-93FD-61B93AF31D13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1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74FB-A90B-F346-9A08-2EC12ACA27E5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3041-08B5-8140-823F-4B55CDB5945E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Dark 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96F-A407-644D-BEAA-0283FC9C963D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Dark 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90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9"/>
            <a:ext cx="685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Two Columns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A15F-AE0A-5542-8D3F-6DB29401F81B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18" y="2286000"/>
            <a:ext cx="10685781" cy="3840480"/>
          </a:xfrm>
        </p:spPr>
        <p:txBody>
          <a:bodyPr numCol="2" spcCol="182880"/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Quo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referrentur</a:t>
            </a:r>
            <a:r>
              <a:rPr lang="en-US" dirty="0"/>
              <a:t> an,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aperiri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et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salutatus</a:t>
            </a:r>
            <a:r>
              <a:rPr lang="en-US" dirty="0"/>
              <a:t>. </a:t>
            </a:r>
            <a:r>
              <a:rPr lang="en-US" dirty="0" err="1"/>
              <a:t>Agam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petentium</a:t>
            </a:r>
            <a:r>
              <a:rPr lang="en-US" dirty="0"/>
              <a:t> no pro, </a:t>
            </a:r>
            <a:r>
              <a:rPr lang="en-US" dirty="0" err="1"/>
              <a:t>atqui</a:t>
            </a:r>
            <a:r>
              <a:rPr lang="en-US" dirty="0"/>
              <a:t> </a:t>
            </a:r>
            <a:r>
              <a:rPr lang="en-US" dirty="0" err="1"/>
              <a:t>explicari</a:t>
            </a:r>
            <a:r>
              <a:rPr lang="en-US" dirty="0"/>
              <a:t> sit ad. Sit ad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mei</a:t>
            </a:r>
            <a:r>
              <a:rPr lang="en-US" dirty="0"/>
              <a:t> </a:t>
            </a:r>
            <a:r>
              <a:rPr lang="en-US" dirty="0" err="1"/>
              <a:t>regione</a:t>
            </a:r>
            <a:r>
              <a:rPr lang="en-US" dirty="0"/>
              <a:t> </a:t>
            </a:r>
            <a:r>
              <a:rPr lang="en-US" dirty="0" err="1"/>
              <a:t>nonumes</a:t>
            </a:r>
            <a:r>
              <a:rPr lang="en-US" dirty="0"/>
              <a:t> </a:t>
            </a:r>
            <a:r>
              <a:rPr lang="en-US" dirty="0" err="1"/>
              <a:t>fabellas</a:t>
            </a:r>
            <a:r>
              <a:rPr lang="en-US" dirty="0"/>
              <a:t> et,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utroque</a:t>
            </a:r>
            <a:r>
              <a:rPr lang="en-US" dirty="0"/>
              <a:t> mea.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ferri</a:t>
            </a:r>
            <a:r>
              <a:rPr lang="en-US" dirty="0"/>
              <a:t> omnium </a:t>
            </a:r>
            <a:r>
              <a:rPr lang="en-US" dirty="0" err="1"/>
              <a:t>utroque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5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FC1-25BD-694F-A8C0-C9C5C8EEA8A7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18" y="2286000"/>
            <a:ext cx="10685781" cy="3840480"/>
          </a:xfrm>
        </p:spPr>
        <p:txBody>
          <a:bodyPr numCol="2" spcCol="182880"/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Quo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referrentur</a:t>
            </a:r>
            <a:r>
              <a:rPr lang="en-US" dirty="0"/>
              <a:t> an,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aperiri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et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salutatus</a:t>
            </a:r>
            <a:r>
              <a:rPr lang="en-US" dirty="0"/>
              <a:t>. </a:t>
            </a:r>
            <a:r>
              <a:rPr lang="en-US" dirty="0" err="1"/>
              <a:t>Agam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petentium</a:t>
            </a:r>
            <a:r>
              <a:rPr lang="en-US" dirty="0"/>
              <a:t> no pro, </a:t>
            </a:r>
            <a:r>
              <a:rPr lang="en-US" dirty="0" err="1"/>
              <a:t>atqui</a:t>
            </a:r>
            <a:r>
              <a:rPr lang="en-US" dirty="0"/>
              <a:t> </a:t>
            </a:r>
            <a:r>
              <a:rPr lang="en-US" dirty="0" err="1"/>
              <a:t>explicari</a:t>
            </a:r>
            <a:r>
              <a:rPr lang="en-US" dirty="0"/>
              <a:t> sit ad. Sit ad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mei</a:t>
            </a:r>
            <a:r>
              <a:rPr lang="en-US" dirty="0"/>
              <a:t> </a:t>
            </a:r>
            <a:r>
              <a:rPr lang="en-US" dirty="0" err="1"/>
              <a:t>regione</a:t>
            </a:r>
            <a:r>
              <a:rPr lang="en-US" dirty="0"/>
              <a:t> </a:t>
            </a:r>
            <a:r>
              <a:rPr lang="en-US" dirty="0" err="1"/>
              <a:t>nonumes</a:t>
            </a:r>
            <a:r>
              <a:rPr lang="en-US" dirty="0"/>
              <a:t> </a:t>
            </a:r>
            <a:r>
              <a:rPr lang="en-US" dirty="0" err="1"/>
              <a:t>fabellas</a:t>
            </a:r>
            <a:r>
              <a:rPr lang="en-US" dirty="0"/>
              <a:t> et,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utroque</a:t>
            </a:r>
            <a:r>
              <a:rPr lang="en-US" dirty="0"/>
              <a:t> mea.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ferri</a:t>
            </a:r>
            <a:r>
              <a:rPr lang="en-US" dirty="0"/>
              <a:t> omnium </a:t>
            </a:r>
            <a:r>
              <a:rPr lang="en-US" dirty="0" err="1"/>
              <a:t>utroque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9"/>
            <a:ext cx="685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Two Columns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4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C681-541B-F046-AF4D-03EF29E07EB9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Images Only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19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9B93-B9CB-B242-9B90-E84274AC9555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Images Only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5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74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DEB-0BF4-034B-8425-39894391CDD5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Images Only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66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19" y="365125"/>
            <a:ext cx="10685779" cy="4605655"/>
          </a:xfrm>
        </p:spPr>
        <p:txBody>
          <a:bodyPr anchor="ctr" anchorCtr="0">
            <a:noAutofit/>
          </a:bodyPr>
          <a:lstStyle>
            <a:lvl1pPr>
              <a:lnSpc>
                <a:spcPts val="65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 </a:t>
            </a:r>
            <a:r>
              <a:rPr lang="en-US" dirty="0" err="1"/>
              <a:t>honestatis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37E-012E-594F-A219-BF64C9E84CE6}" type="datetime4">
              <a:rPr lang="en-US" smtClean="0"/>
              <a:t>March 15,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970780"/>
            <a:ext cx="5181282" cy="881380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 |  Position Title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3084658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209280" y="0"/>
            <a:ext cx="39827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820928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79A48A9-8420-6E45-A0FD-EA0EC126847C}" type="datetime4">
              <a:rPr lang="en-US" smtClean="0"/>
              <a:t>March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©2018 Frontline Education Confidential &amp;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1656080"/>
            <a:ext cx="6858000" cy="4175761"/>
          </a:xfrm>
          <a:noFill/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8000" b="1" i="0" baseline="0">
                <a:solidFill>
                  <a:schemeClr val="bg2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763000" y="1270000"/>
            <a:ext cx="2654299" cy="0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762999" y="791931"/>
            <a:ext cx="2870201" cy="589829"/>
          </a:xfrm>
        </p:spPr>
        <p:txBody>
          <a:bodyPr numCol="1" spcCol="182880"/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2"/>
                </a:solidFill>
                <a:latin typeface="Karbon Slab Stencil Bold" charset="0"/>
                <a:ea typeface="Karbon Slab Stencil Bold" charset="0"/>
                <a:cs typeface="Karbon Slab Stencil Bold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None/>
              <a:tabLst/>
              <a:defRPr sz="3400" b="1">
                <a:solidFill>
                  <a:schemeClr val="accent2"/>
                </a:solidFill>
                <a:latin typeface="Karbon Slab Stencil Bold" charset="0"/>
                <a:ea typeface="Karbon Slab Stencil Bold" charset="0"/>
                <a:cs typeface="Karbon Slab Stencil Bold" charset="0"/>
              </a:defRPr>
            </a:lvl2pPr>
          </a:lstStyle>
          <a:p>
            <a:pPr lvl="0"/>
            <a:r>
              <a:rPr lang="en-US"/>
              <a:t>Goals Touched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62998" y="1553931"/>
            <a:ext cx="2870201" cy="4572549"/>
          </a:xfrm>
        </p:spPr>
        <p:txBody>
          <a:bodyPr/>
          <a:lstStyle>
            <a:lvl1pPr>
              <a:defRPr sz="20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fld id="{8BA4642E-6DFF-3448-8D38-9ECE7611D5E2}" type="datetime4">
              <a:rPr lang="en-US" smtClean="0"/>
              <a:t>March 15,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r>
              <a:rPr lang="en-US"/>
              <a:t>©2018 Frontline Education Confidential &amp;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1747520"/>
            <a:ext cx="6858000" cy="4175761"/>
          </a:xfrm>
          <a:noFill/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8000" b="1" i="0" baseline="0">
                <a:solidFill>
                  <a:schemeClr val="bg2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763000" y="619211"/>
            <a:ext cx="2654299" cy="4983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7A4183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sz="3400" b="1" dirty="0">
                <a:solidFill>
                  <a:schemeClr val="accent2"/>
                </a:solidFill>
                <a:latin typeface="Karbon Slab Stencil Bold" charset="0"/>
                <a:ea typeface="Karbon Slab Stencil Bold" charset="0"/>
                <a:cs typeface="Karbon Slab Stencil Bold" charset="0"/>
              </a:rPr>
              <a:t>Goals Touched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763000" y="1401531"/>
            <a:ext cx="2654299" cy="303838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7A4183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Goal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763000" y="1117600"/>
            <a:ext cx="2654299" cy="0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F77A-342F-6A46-97DB-471279C47E52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7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D7F71A-F536-5145-9D6A-5726AFAEF43F}" type="datetime4">
              <a:rPr lang="en-US" smtClean="0"/>
              <a:t>March 15,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914401"/>
            <a:ext cx="3162300" cy="797654"/>
          </a:xfrm>
        </p:spPr>
        <p:txBody>
          <a:bodyPr>
            <a:noAutofit/>
          </a:bodyPr>
          <a:lstStyle>
            <a:lvl1pPr>
              <a:defRPr lang="en-US" sz="5000" kern="1200" baseline="0" dirty="0">
                <a:solidFill>
                  <a:schemeClr val="tx2"/>
                </a:solidFill>
                <a:latin typeface="Karbon Slab Stencil Regular" pitchFamily="50" charset="0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</a:pPr>
            <a:r>
              <a:rPr lang="en-US" dirty="0"/>
              <a:t>Questions?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299" y="1338628"/>
            <a:ext cx="5333999" cy="25644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00" spc="100"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US: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83298" y="1595073"/>
            <a:ext cx="5334001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Lato Black" panose="020F0A02020204030203" pitchFamily="34" charset="0"/>
              </a:defRPr>
            </a:lvl1pPr>
            <a:lvl2pPr marL="457200" indent="0">
              <a:buNone/>
              <a:defRPr sz="3000">
                <a:latin typeface="Lato Black" panose="020F0A02020204030203" pitchFamily="34" charset="0"/>
              </a:defRPr>
            </a:lvl2pPr>
            <a:lvl3pPr marL="914400" indent="0">
              <a:buNone/>
              <a:defRPr sz="3000">
                <a:latin typeface="Lato Black" panose="020F0A02020204030203" pitchFamily="34" charset="0"/>
              </a:defRPr>
            </a:lvl3pPr>
            <a:lvl4pPr marL="1371600" indent="0">
              <a:buNone/>
              <a:defRPr sz="3000">
                <a:latin typeface="Lato Black" panose="020F0A02020204030203" pitchFamily="34" charset="0"/>
              </a:defRPr>
            </a:lvl4pPr>
            <a:lvl5pPr marL="1828800" indent="0">
              <a:buNone/>
              <a:defRPr sz="300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webinars@frontlinetechnologies.com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83299" y="2214928"/>
            <a:ext cx="5333999" cy="25644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00" spc="100"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VISIT US: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83298" y="2471373"/>
            <a:ext cx="5334001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Lato Black" panose="020F0A02020204030203" pitchFamily="34" charset="0"/>
              </a:defRPr>
            </a:lvl1pPr>
            <a:lvl2pPr marL="457200" indent="0">
              <a:buNone/>
              <a:defRPr sz="3000">
                <a:latin typeface="Lato Black" panose="020F0A02020204030203" pitchFamily="34" charset="0"/>
              </a:defRPr>
            </a:lvl2pPr>
            <a:lvl3pPr marL="914400" indent="0">
              <a:buNone/>
              <a:defRPr sz="3000">
                <a:latin typeface="Lato Black" panose="020F0A02020204030203" pitchFamily="34" charset="0"/>
              </a:defRPr>
            </a:lvl3pPr>
            <a:lvl4pPr marL="1371600" indent="0">
              <a:buNone/>
              <a:defRPr sz="3000">
                <a:latin typeface="Lato Black" panose="020F0A02020204030203" pitchFamily="34" charset="0"/>
              </a:defRPr>
            </a:lvl4pPr>
            <a:lvl5pPr marL="1828800" indent="0">
              <a:buNone/>
              <a:defRPr sz="300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www.frontlinek12.com</a:t>
            </a:r>
          </a:p>
        </p:txBody>
      </p:sp>
    </p:spTree>
    <p:extLst>
      <p:ext uri="{BB962C8B-B14F-4D97-AF65-F5344CB8AC3E}">
        <p14:creationId xmlns:p14="http://schemas.microsoft.com/office/powerpoint/2010/main" val="260756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524000" cy="182880"/>
          </a:xfrm>
        </p:spPr>
        <p:txBody>
          <a:bodyPr/>
          <a:lstStyle/>
          <a:p>
            <a:fld id="{73414BF0-D3BA-A94D-A436-6B13A24301FA}" type="datetime4">
              <a:rPr lang="en-US" smtClean="0"/>
              <a:t>March 15, 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77367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691974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319162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230357CD-2A97-3C46-B1FB-BC6E645BFA66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</p:spTree>
    <p:extLst>
      <p:ext uri="{BB962C8B-B14F-4D97-AF65-F5344CB8AC3E}">
        <p14:creationId xmlns:p14="http://schemas.microsoft.com/office/powerpoint/2010/main" val="553800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157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6676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143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9951D91F-4DEE-1745-86FE-F87709EA6E6A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48387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3"/>
            <a:ext cx="12191673" cy="685781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2312585"/>
            <a:ext cx="8229600" cy="1544638"/>
          </a:xfrm>
        </p:spPr>
        <p:txBody>
          <a:bodyPr anchor="t" anchorCtr="0">
            <a:noAutofit/>
          </a:bodyPr>
          <a:lstStyle>
            <a:lvl1pPr algn="ctr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1200" y="3939773"/>
            <a:ext cx="8229600" cy="1014412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389233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A7A6AA2C-21F0-9A4C-B243-FD804BBA72D4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818979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446167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72665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C8E195DC-7567-5546-AD74-F64F761905A1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691974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319162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</p:spTree>
    <p:extLst>
      <p:ext uri="{BB962C8B-B14F-4D97-AF65-F5344CB8AC3E}">
        <p14:creationId xmlns:p14="http://schemas.microsoft.com/office/powerpoint/2010/main" val="134582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3F139E3D-7AB4-5340-847D-73F55467D11C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03636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85800"/>
            <a:ext cx="68580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One Column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286000"/>
            <a:ext cx="10685779" cy="384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74720" y="6400800"/>
            <a:ext cx="24384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fld id="{C3061D86-1D85-9E4F-8FD7-C25EAA6D8DDC}" type="datetime4">
              <a:rPr lang="en-US" smtClean="0"/>
              <a:t>March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0996" y="6400800"/>
            <a:ext cx="72702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49" r:id="rId4"/>
    <p:sldLayoutId id="2147483685" r:id="rId5"/>
    <p:sldLayoutId id="2147483707" r:id="rId6"/>
    <p:sldLayoutId id="2147483676" r:id="rId7"/>
    <p:sldLayoutId id="2147483680" r:id="rId8"/>
    <p:sldLayoutId id="2147483681" r:id="rId9"/>
    <p:sldLayoutId id="2147483694" r:id="rId10"/>
    <p:sldLayoutId id="2147483696" r:id="rId11"/>
    <p:sldLayoutId id="2147483674" r:id="rId12"/>
    <p:sldLayoutId id="2147483673" r:id="rId13"/>
    <p:sldLayoutId id="2147483686" r:id="rId14"/>
    <p:sldLayoutId id="2147483687" r:id="rId15"/>
    <p:sldLayoutId id="2147483688" r:id="rId16"/>
    <p:sldLayoutId id="2147483689" r:id="rId17"/>
    <p:sldLayoutId id="2147483693" r:id="rId18"/>
    <p:sldLayoutId id="2147483666" r:id="rId19"/>
    <p:sldLayoutId id="2147483667" r:id="rId20"/>
    <p:sldLayoutId id="2147483650" r:id="rId21"/>
    <p:sldLayoutId id="2147483669" r:id="rId22"/>
    <p:sldLayoutId id="2147483670" r:id="rId23"/>
    <p:sldLayoutId id="2147483668" r:id="rId24"/>
    <p:sldLayoutId id="2147483699" r:id="rId25"/>
    <p:sldLayoutId id="2147483700" r:id="rId26"/>
    <p:sldLayoutId id="2147483695" r:id="rId27"/>
    <p:sldLayoutId id="2147483701" r:id="rId28"/>
    <p:sldLayoutId id="2147483672" r:id="rId29"/>
    <p:sldLayoutId id="2147483652" r:id="rId30"/>
    <p:sldLayoutId id="2147483698" r:id="rId31"/>
    <p:sldLayoutId id="2147483697" r:id="rId32"/>
    <p:sldLayoutId id="2147483671" r:id="rId33"/>
    <p:sldLayoutId id="2147483653" r:id="rId34"/>
    <p:sldLayoutId id="2147483705" r:id="rId35"/>
    <p:sldLayoutId id="2147483706" r:id="rId36"/>
    <p:sldLayoutId id="2147483656" r:id="rId37"/>
    <p:sldLayoutId id="2147483654" r:id="rId38"/>
    <p:sldLayoutId id="2147483655" r:id="rId39"/>
    <p:sldLayoutId id="2147483708" r:id="rId40"/>
    <p:sldLayoutId id="2147483709" r:id="rId41"/>
    <p:sldLayoutId id="2147483710" r:id="rId42"/>
  </p:sldLayoutIdLst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500" kern="1200" baseline="0">
          <a:solidFill>
            <a:srgbClr val="7A4183"/>
          </a:solidFill>
          <a:latin typeface="Karbon Slab Stencil Regular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casel.org/core-competenci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www.tonywagner.com/7-survival-skills/" TargetMode="External"/><Relationship Id="rId5" Type="http://schemas.openxmlformats.org/officeDocument/2006/relationships/hyperlink" Target="https://hewlett.org/wp-content/uploads/2016/08/Deeper_Learning_Defined__April_2013.pdf" TargetMode="External"/><Relationship Id="rId4" Type="http://schemas.openxmlformats.org/officeDocument/2006/relationships/hyperlink" Target="https://www.npdl.global/making-it-happe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landmetroschools.org/Page/963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rimcewe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png"/><Relationship Id="rId4" Type="http://schemas.openxmlformats.org/officeDocument/2006/relationships/hyperlink" Target="https://www.linkedin.com/in/lorimcew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tlcenter.org/blog/diversifying-teacher-workforce-through-grow-your-own-snapshot-three-program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edweek.org/leaders/2021/how-this-district-leader-transformed-teacher-pd" TargetMode="External"/><Relationship Id="rId4" Type="http://schemas.openxmlformats.org/officeDocument/2006/relationships/hyperlink" Target="https://www.opportunityculture.org/multi-classroom-leadership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94277511665863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edweek.org/teaching-learning/teachers-are-stressed-out-and-its-causing-some-to-quit/2021/02" TargetMode="External"/><Relationship Id="rId5" Type="http://schemas.openxmlformats.org/officeDocument/2006/relationships/hyperlink" Target="https://www.opportunityculture.org/2020/11/18/opportunity-culture-teaching-leading-learning-2/" TargetMode="External"/><Relationship Id="rId4" Type="http://schemas.openxmlformats.org/officeDocument/2006/relationships/hyperlink" Target="https://www.engageny.org/sites/default/files/resource/attachments/designing_career_ladders_for_teachers_and_principal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9257-7F3A-BA44-9470-3C193243E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118474"/>
            <a:ext cx="8229600" cy="1544638"/>
          </a:xfrm>
        </p:spPr>
        <p:txBody>
          <a:bodyPr/>
          <a:lstStyle/>
          <a:p>
            <a:r>
              <a:rPr lang="en" sz="5400" dirty="0"/>
              <a:t>Setting Up Your Teachers </a:t>
            </a:r>
            <a:br>
              <a:rPr lang="en" sz="5400" dirty="0"/>
            </a:br>
            <a:r>
              <a:rPr lang="en" sz="5400" dirty="0"/>
              <a:t>for Success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B3619-F30E-7848-8E54-35CC59DF3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3745662"/>
            <a:ext cx="8229600" cy="1014412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How to Support Teachers for 21st Century </a:t>
            </a:r>
            <a:b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Student Learning and Leadership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9922973-84B5-C34C-A166-C1BB657C1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4" y="5328236"/>
            <a:ext cx="3387852" cy="7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0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l="-2470" r="2470"/>
          <a:stretch/>
        </p:blipFill>
        <p:spPr>
          <a:xfrm>
            <a:off x="0" y="218567"/>
            <a:ext cx="11785597" cy="6255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624400" y="5718067"/>
            <a:ext cx="69012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333" dirty="0">
                <a:solidFill>
                  <a:schemeClr val="dk1"/>
                </a:solidFill>
              </a:rPr>
              <a:t>Sources: </a:t>
            </a:r>
            <a:r>
              <a:rPr lang="en" sz="1333" u="sng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Pedagogies for Deep Learning</a:t>
            </a:r>
            <a:r>
              <a:rPr lang="en" sz="1333" dirty="0">
                <a:solidFill>
                  <a:schemeClr val="dk1"/>
                </a:solidFill>
              </a:rPr>
              <a:t>; Hewlett’s </a:t>
            </a:r>
            <a:r>
              <a:rPr lang="en" sz="1333" u="sng" dirty="0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Deeper Learning Competencies</a:t>
            </a:r>
            <a:r>
              <a:rPr lang="en" sz="1333" dirty="0">
                <a:solidFill>
                  <a:schemeClr val="dk1"/>
                </a:solidFill>
              </a:rPr>
              <a:t>; Tony Wagner’s </a:t>
            </a:r>
            <a:r>
              <a:rPr lang="en" sz="1333" u="sng" dirty="0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Seven Survival Skills;</a:t>
            </a:r>
            <a:r>
              <a:rPr lang="en" sz="1333" dirty="0">
                <a:solidFill>
                  <a:schemeClr val="dk1"/>
                </a:solidFill>
              </a:rPr>
              <a:t> </a:t>
            </a:r>
            <a:r>
              <a:rPr lang="en" sz="1333" u="sng" dirty="0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CASEL </a:t>
            </a:r>
            <a:endParaRPr sz="1333" dirty="0">
              <a:solidFill>
                <a:schemeClr val="dk1"/>
              </a:solidFill>
            </a:endParaRPr>
          </a:p>
          <a:p>
            <a:endParaRPr sz="2400" dirty="0"/>
          </a:p>
        </p:txBody>
      </p:sp>
      <p:sp>
        <p:nvSpPr>
          <p:cNvPr id="113" name="Google Shape;113;p22"/>
          <p:cNvSpPr txBox="1"/>
          <p:nvPr/>
        </p:nvSpPr>
        <p:spPr>
          <a:xfrm>
            <a:off x="3201300" y="6271300"/>
            <a:ext cx="7411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667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BD99A-BB59-3B41-847B-F9F399FF6158}"/>
              </a:ext>
            </a:extLst>
          </p:cNvPr>
          <p:cNvSpPr/>
          <p:nvPr/>
        </p:nvSpPr>
        <p:spPr>
          <a:xfrm>
            <a:off x="-16042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F383-C2AA-674C-883F-945FE8B7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890016"/>
            <a:ext cx="4657343" cy="523646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" sz="6600" dirty="0">
                <a:solidFill>
                  <a:schemeClr val="bg2"/>
                </a:solidFill>
                <a:latin typeface="Karbon Slab Stencil Regular" pitchFamily="2" charset="77"/>
              </a:rPr>
              <a:t>Portrait of an Educator</a:t>
            </a:r>
            <a:endParaRPr lang="en-US" sz="6600" dirty="0">
              <a:solidFill>
                <a:schemeClr val="bg2"/>
              </a:solidFill>
              <a:latin typeface="Karbon Slab Stencil Regular" pitchFamily="2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2D91-CDA3-0B4F-98E7-D7F8C69F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CBC-A935-BC40-AF37-700F0C63B60B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15486-4C4A-E942-892C-37032A88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11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C8D6B5-C9B0-9F42-B865-F8FAF302D9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9B8D3D-07EF-D146-BE9F-1BA35351196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0BC453-E7D9-D946-8998-77AE23D660CA}"/>
              </a:ext>
            </a:extLst>
          </p:cNvPr>
          <p:cNvSpPr txBox="1">
            <a:spLocks/>
          </p:cNvSpPr>
          <p:nvPr/>
        </p:nvSpPr>
        <p:spPr>
          <a:xfrm>
            <a:off x="6620257" y="890016"/>
            <a:ext cx="5008879" cy="52364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What are the essential skills, attitudes, attributes and dispositions necessary to create schools and classrooms of deep and joyful learning?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F5D8298-8612-D940-AF29-B534A42D3270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0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D764B6-5C80-964A-9B8C-B954C90B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your Theory of Action?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6BC3C-EC68-8340-ABC7-A136DFA7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DF003-6462-A64D-9E87-ED01596A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72C-AF3A-7845-9AA2-BCB598952EAD}" type="datetime4">
              <a:rPr lang="en-US" smtClean="0"/>
              <a:t>March 15, 2021</a:t>
            </a:fld>
            <a:endParaRPr lang="en-US"/>
          </a:p>
        </p:txBody>
      </p:sp>
      <p:sp>
        <p:nvSpPr>
          <p:cNvPr id="7" name="Google Shape;72;p16">
            <a:extLst>
              <a:ext uri="{FF2B5EF4-FFF2-40B4-BE49-F238E27FC236}">
                <a16:creationId xmlns:a16="http://schemas.microsoft.com/office/drawing/2014/main" id="{871AEF1E-3724-0843-87D8-3800B6C5E425}"/>
              </a:ext>
            </a:extLst>
          </p:cNvPr>
          <p:cNvSpPr/>
          <p:nvPr/>
        </p:nvSpPr>
        <p:spPr>
          <a:xfrm>
            <a:off x="8864934" y="2755392"/>
            <a:ext cx="2595409" cy="26104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Portrait of the System</a:t>
            </a:r>
            <a:endParaRPr sz="2400" dirty="0"/>
          </a:p>
        </p:txBody>
      </p:sp>
      <p:sp>
        <p:nvSpPr>
          <p:cNvPr id="8" name="Google Shape;73;p16">
            <a:extLst>
              <a:ext uri="{FF2B5EF4-FFF2-40B4-BE49-F238E27FC236}">
                <a16:creationId xmlns:a16="http://schemas.microsoft.com/office/drawing/2014/main" id="{91C6D4FE-5D1B-2B44-9CD3-9FBB7E59C6A1}"/>
              </a:ext>
            </a:extLst>
          </p:cNvPr>
          <p:cNvSpPr/>
          <p:nvPr/>
        </p:nvSpPr>
        <p:spPr>
          <a:xfrm>
            <a:off x="3464088" y="3803746"/>
            <a:ext cx="1197792" cy="5990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5710B653-CA21-0840-82A6-3741E1118069}"/>
              </a:ext>
            </a:extLst>
          </p:cNvPr>
          <p:cNvSpPr/>
          <p:nvPr/>
        </p:nvSpPr>
        <p:spPr>
          <a:xfrm>
            <a:off x="4769703" y="2755392"/>
            <a:ext cx="2670391" cy="2504140"/>
          </a:xfrm>
          <a:prstGeom prst="flowChartProcess">
            <a:avLst/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Portrait of the Educator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Google Shape;75;p16">
            <a:extLst>
              <a:ext uri="{FF2B5EF4-FFF2-40B4-BE49-F238E27FC236}">
                <a16:creationId xmlns:a16="http://schemas.microsoft.com/office/drawing/2014/main" id="{D9C31E0B-C23B-E248-964F-F86AA984ED01}"/>
              </a:ext>
            </a:extLst>
          </p:cNvPr>
          <p:cNvSpPr/>
          <p:nvPr/>
        </p:nvSpPr>
        <p:spPr>
          <a:xfrm>
            <a:off x="7553618" y="3803745"/>
            <a:ext cx="1197792" cy="5990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6;p16">
            <a:extLst>
              <a:ext uri="{FF2B5EF4-FFF2-40B4-BE49-F238E27FC236}">
                <a16:creationId xmlns:a16="http://schemas.microsoft.com/office/drawing/2014/main" id="{890F6DE4-9E75-BB4F-9BEA-ECAF4DAEB268}"/>
              </a:ext>
            </a:extLst>
          </p:cNvPr>
          <p:cNvSpPr/>
          <p:nvPr/>
        </p:nvSpPr>
        <p:spPr>
          <a:xfrm>
            <a:off x="787899" y="2604892"/>
            <a:ext cx="2670488" cy="2560369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Portrait of the Graduate</a:t>
            </a:r>
            <a:endParaRPr sz="2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230167-EEBC-344B-BD81-607C8FF4F7ED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7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21536-4C93-684E-B28C-B2C0EE61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CCC0-1CA1-AF45-93FD-61B93AF31D13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1A894C-A538-4941-B100-FDC839AB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/>
              <a:t>Portrait of an Educator...</a:t>
            </a:r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7F47-E6C2-484C-AFFE-20259365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13</a:t>
            </a:fld>
            <a:endParaRPr lang="en-US"/>
          </a:p>
        </p:txBody>
      </p:sp>
      <p:pic>
        <p:nvPicPr>
          <p:cNvPr id="7" name="Google Shape;137;p25">
            <a:extLst>
              <a:ext uri="{FF2B5EF4-FFF2-40B4-BE49-F238E27FC236}">
                <a16:creationId xmlns:a16="http://schemas.microsoft.com/office/drawing/2014/main" id="{9195A8FC-F668-264E-A4BE-B294B33D5E6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7247" y="1153668"/>
            <a:ext cx="6797506" cy="52182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0272A4-1037-CC4B-9812-9418B48AF4D2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1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F9B26-C1A3-EC4C-AC5F-307B9EC6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F77A-342F-6A46-97DB-471279C47E52}" type="datetime4">
              <a:rPr lang="en-US" smtClean="0"/>
              <a:t>March 15,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B21EA-D0C3-D149-B5C1-5D3C29AA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14</a:t>
            </a:fld>
            <a:endParaRPr lang="en-US"/>
          </a:p>
        </p:txBody>
      </p:sp>
      <p:pic>
        <p:nvPicPr>
          <p:cNvPr id="5" name="Google Shape;142;p26">
            <a:extLst>
              <a:ext uri="{FF2B5EF4-FFF2-40B4-BE49-F238E27FC236}">
                <a16:creationId xmlns:a16="http://schemas.microsoft.com/office/drawing/2014/main" id="{45AA4CA7-28C5-C046-B1FF-95B62DC428F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1323" y="406709"/>
            <a:ext cx="7629353" cy="57120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3D4107-196F-2E4D-89BA-0CE14D76590D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285967" y="254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Cleveland Metro Schools</a:t>
            </a:r>
            <a:r>
              <a:rPr lang="en" dirty="0">
                <a:solidFill>
                  <a:schemeClr val="tx2"/>
                </a:solidFill>
              </a:rPr>
              <a:t> </a:t>
            </a:r>
            <a:r>
              <a:rPr lang="en" dirty="0">
                <a:solidFill>
                  <a:schemeClr val="bg2"/>
                </a:solidFill>
              </a:rPr>
              <a:t>(global studies)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116667" y="1018400"/>
            <a:ext cx="3834800" cy="506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en" sz="2267" b="1" dirty="0">
                <a:solidFill>
                  <a:srgbClr val="565656"/>
                </a:solidFill>
                <a:highlight>
                  <a:srgbClr val="FFFFFF"/>
                </a:highlight>
              </a:rPr>
              <a:t>OUR TEACHERS WILL BE:</a:t>
            </a:r>
            <a:endParaRPr sz="2267" b="1"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spcBef>
                <a:spcPts val="533"/>
              </a:spcBef>
            </a:pPr>
            <a:r>
              <a:rPr lang="en" sz="2400" dirty="0">
                <a:solidFill>
                  <a:srgbClr val="565656"/>
                </a:solidFill>
                <a:highlight>
                  <a:srgbClr val="FFFFFF"/>
                </a:highlight>
              </a:rPr>
              <a:t>• </a:t>
            </a:r>
            <a:r>
              <a:rPr lang="en" dirty="0">
                <a:solidFill>
                  <a:srgbClr val="565656"/>
                </a:solidFill>
                <a:highlight>
                  <a:srgbClr val="FFFFFF"/>
                </a:highlight>
              </a:rPr>
              <a:t>Confident, self-advocates who take ownership of learning and have a vision for their future.</a:t>
            </a:r>
            <a:endParaRPr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dirty="0">
                <a:solidFill>
                  <a:srgbClr val="565656"/>
                </a:solidFill>
                <a:highlight>
                  <a:srgbClr val="FFFFFF"/>
                </a:highlight>
              </a:rPr>
              <a:t>• Highly effective and creative collaborators, critical-thinkers, problem-solvers, and communicators using civil discourse.</a:t>
            </a:r>
            <a:endParaRPr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dirty="0">
                <a:solidFill>
                  <a:srgbClr val="565656"/>
                </a:solidFill>
                <a:highlight>
                  <a:srgbClr val="FFFFFF"/>
                </a:highlight>
              </a:rPr>
              <a:t>• Community-minded, culturally-competent leaders who champion diversity.</a:t>
            </a:r>
            <a:endParaRPr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dirty="0">
                <a:solidFill>
                  <a:srgbClr val="565656"/>
                </a:solidFill>
                <a:highlight>
                  <a:srgbClr val="FFFFFF"/>
                </a:highlight>
              </a:rPr>
              <a:t>• Innovators with compassion for self, others, and the global environment.</a:t>
            </a:r>
            <a:endParaRPr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endParaRPr sz="1467" dirty="0">
              <a:solidFill>
                <a:schemeClr val="dk1"/>
              </a:solidFill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4549733" y="924467"/>
            <a:ext cx="3563200" cy="559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en" sz="1467" b="1" dirty="0">
                <a:solidFill>
                  <a:srgbClr val="565656"/>
                </a:solidFill>
                <a:highlight>
                  <a:srgbClr val="FFFFFF"/>
                </a:highlight>
              </a:rPr>
              <a:t>OUR TEACHERS WILL:</a:t>
            </a:r>
            <a:endParaRPr sz="1467" b="1"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533"/>
              </a:spcBef>
            </a:pPr>
            <a:r>
              <a:rPr lang="en" sz="1067" dirty="0">
                <a:solidFill>
                  <a:srgbClr val="565656"/>
                </a:solidFill>
                <a:highlight>
                  <a:srgbClr val="FFFFFF"/>
                </a:highlight>
              </a:rPr>
              <a:t>• Provide students opportunities to identify, examine and take action on issues of local and global significance to improve human conditions via service learning projects.</a:t>
            </a:r>
            <a:endParaRPr sz="1067"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067" dirty="0">
                <a:solidFill>
                  <a:srgbClr val="565656"/>
                </a:solidFill>
                <a:highlight>
                  <a:srgbClr val="FFFFFF"/>
                </a:highlight>
              </a:rPr>
              <a:t>• Facilitate students’ investigation and engagement in rigorous and relevant academic work linked to real and current world issues through key anchor performance tasks.</a:t>
            </a:r>
            <a:endParaRPr sz="1067"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067" dirty="0">
                <a:solidFill>
                  <a:srgbClr val="565656"/>
                </a:solidFill>
                <a:highlight>
                  <a:srgbClr val="FFFFFF"/>
                </a:highlight>
              </a:rPr>
              <a:t>• Foster and maintain a student-driven community characterized by high levels of engagement, motivation, service, collaboration, and respect for self and others.</a:t>
            </a:r>
            <a:endParaRPr sz="1067"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067" dirty="0">
                <a:solidFill>
                  <a:srgbClr val="565656"/>
                </a:solidFill>
                <a:highlight>
                  <a:srgbClr val="FFFFFF"/>
                </a:highlight>
              </a:rPr>
              <a:t>• Prepare students to acquire the knowledge, skills, and disposition necessary to matriculate successfully to college and career.</a:t>
            </a:r>
            <a:endParaRPr sz="1067"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067" dirty="0">
                <a:solidFill>
                  <a:srgbClr val="565656"/>
                </a:solidFill>
                <a:highlight>
                  <a:srgbClr val="FFFFFF"/>
                </a:highlight>
              </a:rPr>
              <a:t>• Understand the potential of technology in the classroom and effectively incorporate digital content within the content area.</a:t>
            </a:r>
            <a:endParaRPr sz="1067"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067" dirty="0">
                <a:solidFill>
                  <a:srgbClr val="565656"/>
                </a:solidFill>
                <a:highlight>
                  <a:srgbClr val="FFFFFF"/>
                </a:highlight>
              </a:rPr>
              <a:t>• Develop professional knowledge of competency-based education and its key assessment features including anchor performance tasks, exhibitions of learning, and competency scoring rubrics.</a:t>
            </a:r>
            <a:endParaRPr sz="1067"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1067" dirty="0">
                <a:solidFill>
                  <a:srgbClr val="565656"/>
                </a:solidFill>
                <a:highlight>
                  <a:srgbClr val="FFFFFF"/>
                </a:highlight>
              </a:rPr>
              <a:t>• Create and reflect on professional anchor tasks that (1) provide clarity on how to design their course materials ensuring the instructional vision is integral to student learning in all courses; (2) result in coherence in pedagogical practices among teachers; and (3) establish a shared language about instructional practices.</a:t>
            </a:r>
            <a:endParaRPr sz="1067" dirty="0">
              <a:solidFill>
                <a:srgbClr val="565656"/>
              </a:solidFill>
              <a:highlight>
                <a:srgbClr val="FFFFFF"/>
              </a:highlight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8192000" y="966743"/>
            <a:ext cx="4000000" cy="492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en" sz="2267" b="1" dirty="0">
                <a:solidFill>
                  <a:srgbClr val="565656"/>
                </a:solidFill>
                <a:highlight>
                  <a:srgbClr val="FFFFFF"/>
                </a:highlight>
              </a:rPr>
              <a:t>OUR TEACHERS WILL EXPERIENCE:</a:t>
            </a:r>
            <a:endParaRPr sz="2267" b="1"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533"/>
              </a:spcBef>
            </a:pPr>
            <a:r>
              <a:rPr lang="en" dirty="0">
                <a:solidFill>
                  <a:srgbClr val="565656"/>
                </a:solidFill>
                <a:highlight>
                  <a:srgbClr val="FFFFFF"/>
                </a:highlight>
              </a:rPr>
              <a:t>• Interaction, exploration, and networking with key community partners, and organizations and businesses with a global emphasis.</a:t>
            </a:r>
            <a:endParaRPr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dirty="0">
                <a:solidFill>
                  <a:srgbClr val="565656"/>
                </a:solidFill>
                <a:highlight>
                  <a:srgbClr val="FFFFFF"/>
                </a:highlight>
              </a:rPr>
              <a:t>• Local, regional, national or international travel.</a:t>
            </a:r>
            <a:endParaRPr dirty="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dirty="0">
                <a:solidFill>
                  <a:srgbClr val="565656"/>
                </a:solidFill>
                <a:highlight>
                  <a:srgbClr val="FFFFFF"/>
                </a:highlight>
              </a:rPr>
              <a:t>• Facilitating service projects and expeditionary learning opportunities that draw together students’ personal experience and intellectual growth to promote self-discovery and efficacy.</a:t>
            </a:r>
            <a:endParaRPr dirty="0">
              <a:solidFill>
                <a:srgbClr val="565656"/>
              </a:solidFill>
              <a:highlight>
                <a:srgbClr val="FFFFFF"/>
              </a:highlight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239142-04D1-9344-A44E-36DE4905BECC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3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BD99A-BB59-3B41-847B-F9F399FF6158}"/>
              </a:ext>
            </a:extLst>
          </p:cNvPr>
          <p:cNvSpPr/>
          <p:nvPr/>
        </p:nvSpPr>
        <p:spPr>
          <a:xfrm>
            <a:off x="-16042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F383-C2AA-674C-883F-945FE8B7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92" y="890016"/>
            <a:ext cx="4851132" cy="523646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" sz="6600" dirty="0">
                <a:solidFill>
                  <a:schemeClr val="bg2"/>
                </a:solidFill>
                <a:latin typeface="Karbon Slab Stencil Regular" pitchFamily="2" charset="77"/>
              </a:rPr>
              <a:t>Portrait of a Learning Organization</a:t>
            </a:r>
            <a:endParaRPr lang="en-US" sz="6600" dirty="0">
              <a:solidFill>
                <a:schemeClr val="bg2"/>
              </a:solidFill>
              <a:latin typeface="Karbon Slab Stencil Regular" pitchFamily="2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2D91-CDA3-0B4F-98E7-D7F8C69F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CBC-A935-BC40-AF37-700F0C63B60B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15486-4C4A-E942-892C-37032A88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16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C8D6B5-C9B0-9F42-B865-F8FAF302D9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9B8D3D-07EF-D146-BE9F-1BA35351196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0BC453-E7D9-D946-8998-77AE23D660CA}"/>
              </a:ext>
            </a:extLst>
          </p:cNvPr>
          <p:cNvSpPr txBox="1">
            <a:spLocks/>
          </p:cNvSpPr>
          <p:nvPr/>
        </p:nvSpPr>
        <p:spPr>
          <a:xfrm>
            <a:off x="6620257" y="890016"/>
            <a:ext cx="5008879" cy="52364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853"/>
              <a:buNone/>
            </a:pPr>
            <a:r>
              <a:rPr lang="en-US" sz="2800" dirty="0">
                <a:solidFill>
                  <a:schemeClr val="dk1"/>
                </a:solidFill>
              </a:rPr>
              <a:t>What are the essential conditions under which innovative, collaborative, analytical educators thrive?</a:t>
            </a:r>
            <a:endParaRPr lang="en-US" sz="28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C20C1AB-75FE-564E-9A05-00074E195607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D764B6-5C80-964A-9B8C-B954C90B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your Theory of Action?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6BC3C-EC68-8340-ABC7-A136DFA7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DF003-6462-A64D-9E87-ED01596A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72C-AF3A-7845-9AA2-BCB598952EAD}" type="datetime4">
              <a:rPr lang="en-US" smtClean="0"/>
              <a:t>March 15, 2021</a:t>
            </a:fld>
            <a:endParaRPr lang="en-US"/>
          </a:p>
        </p:txBody>
      </p:sp>
      <p:sp>
        <p:nvSpPr>
          <p:cNvPr id="7" name="Google Shape;72;p16">
            <a:extLst>
              <a:ext uri="{FF2B5EF4-FFF2-40B4-BE49-F238E27FC236}">
                <a16:creationId xmlns:a16="http://schemas.microsoft.com/office/drawing/2014/main" id="{871AEF1E-3724-0843-87D8-3800B6C5E425}"/>
              </a:ext>
            </a:extLst>
          </p:cNvPr>
          <p:cNvSpPr/>
          <p:nvPr/>
        </p:nvSpPr>
        <p:spPr>
          <a:xfrm>
            <a:off x="8864934" y="2755392"/>
            <a:ext cx="2595409" cy="26104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Portrait of the System</a:t>
            </a:r>
            <a:endParaRPr sz="2400" dirty="0"/>
          </a:p>
        </p:txBody>
      </p:sp>
      <p:sp>
        <p:nvSpPr>
          <p:cNvPr id="8" name="Google Shape;73;p16">
            <a:extLst>
              <a:ext uri="{FF2B5EF4-FFF2-40B4-BE49-F238E27FC236}">
                <a16:creationId xmlns:a16="http://schemas.microsoft.com/office/drawing/2014/main" id="{91C6D4FE-5D1B-2B44-9CD3-9FBB7E59C6A1}"/>
              </a:ext>
            </a:extLst>
          </p:cNvPr>
          <p:cNvSpPr/>
          <p:nvPr/>
        </p:nvSpPr>
        <p:spPr>
          <a:xfrm>
            <a:off x="3464088" y="3803746"/>
            <a:ext cx="1197792" cy="5990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5710B653-CA21-0840-82A6-3741E1118069}"/>
              </a:ext>
            </a:extLst>
          </p:cNvPr>
          <p:cNvSpPr/>
          <p:nvPr/>
        </p:nvSpPr>
        <p:spPr>
          <a:xfrm>
            <a:off x="4769703" y="2755392"/>
            <a:ext cx="2670391" cy="2504140"/>
          </a:xfrm>
          <a:prstGeom prst="flowChartProcess">
            <a:avLst/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Portrait of the Educator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Google Shape;75;p16">
            <a:extLst>
              <a:ext uri="{FF2B5EF4-FFF2-40B4-BE49-F238E27FC236}">
                <a16:creationId xmlns:a16="http://schemas.microsoft.com/office/drawing/2014/main" id="{D9C31E0B-C23B-E248-964F-F86AA984ED01}"/>
              </a:ext>
            </a:extLst>
          </p:cNvPr>
          <p:cNvSpPr/>
          <p:nvPr/>
        </p:nvSpPr>
        <p:spPr>
          <a:xfrm>
            <a:off x="7553618" y="3803745"/>
            <a:ext cx="1197792" cy="5990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6;p16">
            <a:extLst>
              <a:ext uri="{FF2B5EF4-FFF2-40B4-BE49-F238E27FC236}">
                <a16:creationId xmlns:a16="http://schemas.microsoft.com/office/drawing/2014/main" id="{890F6DE4-9E75-BB4F-9BEA-ECAF4DAEB268}"/>
              </a:ext>
            </a:extLst>
          </p:cNvPr>
          <p:cNvSpPr/>
          <p:nvPr/>
        </p:nvSpPr>
        <p:spPr>
          <a:xfrm>
            <a:off x="787899" y="2604892"/>
            <a:ext cx="2670488" cy="2560369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Portrait of the Graduate</a:t>
            </a:r>
            <a:endParaRPr sz="2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4CD3B8B-B21F-144F-B381-18FC453DFCFC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33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2B40C-AA2E-2C4E-A0BE-0F6CA359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72C-AF3A-7845-9AA2-BCB598952EAD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9F5DB6-57FD-6D4B-90BB-5A14A98C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/>
              <a:t>Lake Travis--essential conditions </a:t>
            </a:r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11671-BD29-AD41-9D8E-CBF1723B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18</a:t>
            </a:fld>
            <a:endParaRPr lang="en-US"/>
          </a:p>
        </p:txBody>
      </p:sp>
      <p:pic>
        <p:nvPicPr>
          <p:cNvPr id="7" name="Google Shape;174;p30">
            <a:extLst>
              <a:ext uri="{FF2B5EF4-FFF2-40B4-BE49-F238E27FC236}">
                <a16:creationId xmlns:a16="http://schemas.microsoft.com/office/drawing/2014/main" id="{AE9D4DD5-07DC-B542-A416-51A32DD3A5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520" y="1196489"/>
            <a:ext cx="5547223" cy="469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5;p30">
            <a:extLst>
              <a:ext uri="{FF2B5EF4-FFF2-40B4-BE49-F238E27FC236}">
                <a16:creationId xmlns:a16="http://schemas.microsoft.com/office/drawing/2014/main" id="{FE8FF9FD-EFDD-D54B-B0D9-21B4E61AB5F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229" y="1501541"/>
            <a:ext cx="5179533" cy="43925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39B567-1620-CA4C-A0C1-CE0F77F2D1EA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5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D764B6-5C80-964A-9B8C-B954C90B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your Theory of Action?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6BC3C-EC68-8340-ABC7-A136DFA7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19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DF003-6462-A64D-9E87-ED01596A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72C-AF3A-7845-9AA2-BCB598952EAD}" type="datetime4">
              <a:rPr lang="en-US" smtClean="0"/>
              <a:t>March 15, 2021</a:t>
            </a:fld>
            <a:endParaRPr lang="en-US"/>
          </a:p>
        </p:txBody>
      </p:sp>
      <p:sp>
        <p:nvSpPr>
          <p:cNvPr id="7" name="Google Shape;72;p16">
            <a:extLst>
              <a:ext uri="{FF2B5EF4-FFF2-40B4-BE49-F238E27FC236}">
                <a16:creationId xmlns:a16="http://schemas.microsoft.com/office/drawing/2014/main" id="{871AEF1E-3724-0843-87D8-3800B6C5E425}"/>
              </a:ext>
            </a:extLst>
          </p:cNvPr>
          <p:cNvSpPr/>
          <p:nvPr/>
        </p:nvSpPr>
        <p:spPr>
          <a:xfrm>
            <a:off x="8864934" y="2755392"/>
            <a:ext cx="2595409" cy="26104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Portrait of the System</a:t>
            </a:r>
            <a:endParaRPr sz="2400" dirty="0"/>
          </a:p>
        </p:txBody>
      </p:sp>
      <p:sp>
        <p:nvSpPr>
          <p:cNvPr id="8" name="Google Shape;73;p16">
            <a:extLst>
              <a:ext uri="{FF2B5EF4-FFF2-40B4-BE49-F238E27FC236}">
                <a16:creationId xmlns:a16="http://schemas.microsoft.com/office/drawing/2014/main" id="{91C6D4FE-5D1B-2B44-9CD3-9FBB7E59C6A1}"/>
              </a:ext>
            </a:extLst>
          </p:cNvPr>
          <p:cNvSpPr/>
          <p:nvPr/>
        </p:nvSpPr>
        <p:spPr>
          <a:xfrm>
            <a:off x="3464088" y="3803746"/>
            <a:ext cx="1197792" cy="5990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5710B653-CA21-0840-82A6-3741E1118069}"/>
              </a:ext>
            </a:extLst>
          </p:cNvPr>
          <p:cNvSpPr/>
          <p:nvPr/>
        </p:nvSpPr>
        <p:spPr>
          <a:xfrm>
            <a:off x="4769703" y="2755392"/>
            <a:ext cx="2670391" cy="2504140"/>
          </a:xfrm>
          <a:prstGeom prst="flowChartProcess">
            <a:avLst/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Portrait of the Educator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Google Shape;75;p16">
            <a:extLst>
              <a:ext uri="{FF2B5EF4-FFF2-40B4-BE49-F238E27FC236}">
                <a16:creationId xmlns:a16="http://schemas.microsoft.com/office/drawing/2014/main" id="{D9C31E0B-C23B-E248-964F-F86AA984ED01}"/>
              </a:ext>
            </a:extLst>
          </p:cNvPr>
          <p:cNvSpPr/>
          <p:nvPr/>
        </p:nvSpPr>
        <p:spPr>
          <a:xfrm>
            <a:off x="7553618" y="3803745"/>
            <a:ext cx="1197792" cy="5990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6;p16">
            <a:extLst>
              <a:ext uri="{FF2B5EF4-FFF2-40B4-BE49-F238E27FC236}">
                <a16:creationId xmlns:a16="http://schemas.microsoft.com/office/drawing/2014/main" id="{890F6DE4-9E75-BB4F-9BEA-ECAF4DAEB268}"/>
              </a:ext>
            </a:extLst>
          </p:cNvPr>
          <p:cNvSpPr/>
          <p:nvPr/>
        </p:nvSpPr>
        <p:spPr>
          <a:xfrm>
            <a:off x="787899" y="2604892"/>
            <a:ext cx="2670488" cy="2560369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Portrait of the Graduate</a:t>
            </a:r>
            <a:endParaRPr sz="2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4CD3B8B-B21F-144F-B381-18FC453DFCFC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7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b="1" dirty="0"/>
              <a:t>Lori B. McEwen, Ph.D.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US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www.lorimcewen.com</a:t>
            </a:r>
            <a:endParaRPr lang="en-US" dirty="0">
              <a:solidFill>
                <a:schemeClr val="tx2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US" dirty="0"/>
              <a:t>Twitter: @</a:t>
            </a:r>
            <a:r>
              <a:rPr lang="en-US" dirty="0" err="1"/>
              <a:t>lorimcewen</a:t>
            </a:r>
            <a:endParaRPr lang="en-US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US" dirty="0"/>
              <a:t>LinkedIn: </a:t>
            </a: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linkedin.com/in/lorimcewen</a:t>
            </a: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</a:rPr>
              <a:t>          </a:t>
            </a:r>
            <a:endParaRPr lang="en-US" dirty="0">
              <a:solidFill>
                <a:schemeClr val="tx2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US" dirty="0" err="1"/>
              <a:t>lori@lorimcewen.com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1AC0-C75F-C442-B008-35D03DF2EFDE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/>
              <a:t>Introduction 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8AF424FE-C43F-814E-A037-B45C2F0DC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86" y="3273346"/>
            <a:ext cx="4375404" cy="932894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EA6372C-0862-4F44-90B9-A90992891669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51" y="574239"/>
            <a:ext cx="11742509" cy="509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2030229" y="5774765"/>
            <a:ext cx="813154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dirty="0"/>
              <a:t>Source: Rand Corporation as cited in </a:t>
            </a:r>
            <a:r>
              <a:rPr lang="en" dirty="0" err="1"/>
              <a:t>EdWeek</a:t>
            </a:r>
            <a:r>
              <a:rPr lang="en" dirty="0"/>
              <a:t> 2.22.21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79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sz="4000" dirty="0"/>
              <a:t>Promising practices</a:t>
            </a:r>
            <a:endParaRPr sz="4000" dirty="0"/>
          </a:p>
          <a:p>
            <a:endParaRPr dirty="0"/>
          </a:p>
        </p:txBody>
      </p:sp>
      <p:graphicFrame>
        <p:nvGraphicFramePr>
          <p:cNvPr id="187" name="Google Shape;187;p32"/>
          <p:cNvGraphicFramePr/>
          <p:nvPr>
            <p:extLst>
              <p:ext uri="{D42A27DB-BD31-4B8C-83A1-F6EECF244321}">
                <p14:modId xmlns:p14="http://schemas.microsoft.com/office/powerpoint/2010/main" val="1660001061"/>
              </p:ext>
            </p:extLst>
          </p:nvPr>
        </p:nvGraphicFramePr>
        <p:xfrm>
          <a:off x="1270000" y="2181008"/>
          <a:ext cx="9651999" cy="37055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1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91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dirty="0">
                          <a:solidFill>
                            <a:schemeClr val="dk2"/>
                          </a:solidFill>
                        </a:rPr>
                        <a:t>Instructional coaches</a:t>
                      </a:r>
                      <a:endParaRPr sz="28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New teacher mentors</a:t>
                      </a:r>
                      <a:endParaRPr sz="2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u="sng" dirty="0">
                          <a:solidFill>
                            <a:schemeClr val="accent4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Grow your own programs</a:t>
                      </a:r>
                      <a:r>
                        <a:rPr lang="en" sz="28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" sz="2800" dirty="0">
                          <a:solidFill>
                            <a:schemeClr val="dk2"/>
                          </a:solidFill>
                        </a:rPr>
                        <a:t>and residencies</a:t>
                      </a:r>
                      <a:endParaRPr sz="28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Committee leadership</a:t>
                      </a:r>
                      <a:endParaRPr sz="2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u="sng">
                          <a:solidFill>
                            <a:schemeClr val="accent4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Multi-classroom leadership</a:t>
                      </a:r>
                      <a:endParaRPr sz="2800">
                        <a:solidFill>
                          <a:schemeClr val="accent4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sng" dirty="0">
                          <a:solidFill>
                            <a:schemeClr val="accent4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District “University”</a:t>
                      </a:r>
                      <a:endParaRPr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2BEF2-C203-B84A-B65E-E269B91E67C6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3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AC6-73B6-E04B-9B8F-61E8C6917F75}" type="datetime4">
              <a:rPr lang="en-US" smtClean="0"/>
              <a:t>March 15,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Frontline Education Confidential &amp; Proprietary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AF306B-2D9D-8D46-A1BB-898C1CE4503A}"/>
              </a:ext>
            </a:extLst>
          </p:cNvPr>
          <p:cNvSpPr txBox="1">
            <a:spLocks/>
          </p:cNvSpPr>
          <p:nvPr/>
        </p:nvSpPr>
        <p:spPr>
          <a:xfrm>
            <a:off x="3161900" y="-830499"/>
            <a:ext cx="4657343" cy="523646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" sz="6600" dirty="0">
                <a:solidFill>
                  <a:schemeClr val="bg2"/>
                </a:solidFill>
                <a:latin typeface="Karbon Slab Stencil Regular" pitchFamily="2" charset="77"/>
              </a:rPr>
              <a:t>Q &amp; A</a:t>
            </a:r>
            <a:endParaRPr lang="en-US" sz="6600" dirty="0">
              <a:solidFill>
                <a:schemeClr val="bg2"/>
              </a:solidFill>
              <a:latin typeface="Karbon Slab Stencil Regular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18426-2821-C244-89AD-3B83FF85274F}"/>
              </a:ext>
            </a:extLst>
          </p:cNvPr>
          <p:cNvSpPr txBox="1">
            <a:spLocks/>
          </p:cNvSpPr>
          <p:nvPr/>
        </p:nvSpPr>
        <p:spPr>
          <a:xfrm>
            <a:off x="697230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48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77500" lnSpcReduction="20000"/>
          </a:bodyPr>
          <a:lstStyle/>
          <a:p>
            <a:pPr marL="457200" lvl="0" indent="-457200" algn="l">
              <a:lnSpc>
                <a:spcPct val="2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Carver, C. L. (2016). Transforming Identities. </a:t>
            </a:r>
            <a:r>
              <a:rPr lang="en-US" sz="1600" i="1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Journal of Research on Leadership Education</a:t>
            </a:r>
            <a:r>
              <a:rPr lang="en-US" sz="1600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i="1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sz="1600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(2), 158–180. </a:t>
            </a:r>
            <a:r>
              <a:rPr lang="en-US" sz="1600" u="sng" dirty="0">
                <a:solidFill>
                  <a:schemeClr val="tx2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https://doi.org/10.1177/1942775116658635</a:t>
            </a:r>
            <a:endParaRPr lang="en-US" sz="1600" dirty="0">
              <a:solidFill>
                <a:schemeClr val="tx2"/>
              </a:solidFill>
              <a:latin typeface="Lato" panose="020F0502020204030203" pitchFamily="34" charset="77"/>
              <a:ea typeface="Times New Roman"/>
              <a:cs typeface="Times New Roman"/>
              <a:sym typeface="Times New Roman"/>
            </a:endParaRPr>
          </a:p>
          <a:p>
            <a:pPr marL="457200" lvl="0" indent="-457200" algn="l">
              <a:lnSpc>
                <a:spcPct val="200000"/>
              </a:lnSpc>
              <a:spcBef>
                <a:spcPts val="1200"/>
              </a:spcBef>
            </a:pPr>
            <a:r>
              <a:rPr lang="en-US" sz="1600" u="sng" dirty="0">
                <a:solidFill>
                  <a:schemeClr val="tx2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https://www.engageny.org/sites/default/files/resource/attachments/designing_career_ladders_for_teachers_and_principals.pdf</a:t>
            </a:r>
            <a:endParaRPr lang="en-US" sz="1600" dirty="0">
              <a:solidFill>
                <a:schemeClr val="tx2"/>
              </a:solidFill>
              <a:latin typeface="Lato" panose="020F0502020204030203" pitchFamily="34" charset="77"/>
              <a:ea typeface="Times New Roman"/>
              <a:cs typeface="Times New Roman"/>
              <a:sym typeface="Times New Roman"/>
            </a:endParaRPr>
          </a:p>
          <a:p>
            <a:pPr marL="457200" lvl="0" indent="-457200" algn="l">
              <a:lnSpc>
                <a:spcPct val="200000"/>
              </a:lnSpc>
              <a:spcBef>
                <a:spcPts val="1200"/>
              </a:spcBef>
            </a:pPr>
            <a:r>
              <a:rPr lang="en-US" sz="1600" u="sng" dirty="0">
                <a:solidFill>
                  <a:schemeClr val="tx2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https://www.opportunityculture.org/2020/11/18/opportunity-culture-teaching-leading-learning-2/</a:t>
            </a:r>
            <a:endParaRPr lang="en-US" sz="1600" dirty="0">
              <a:solidFill>
                <a:schemeClr val="tx2"/>
              </a:solidFill>
              <a:latin typeface="Lato" panose="020F0502020204030203" pitchFamily="34" charset="77"/>
              <a:ea typeface="Times New Roman"/>
              <a:cs typeface="Times New Roman"/>
              <a:sym typeface="Times New Roman"/>
            </a:endParaRPr>
          </a:p>
          <a:p>
            <a:pPr marL="457200" lvl="0" indent="-457200" algn="l">
              <a:lnSpc>
                <a:spcPct val="2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Will, M. (2021, February 22). </a:t>
            </a:r>
            <a:r>
              <a:rPr lang="en-US" sz="1600" i="1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Teachers Are Stressed Out, and It’s Causing Some to Quit</a:t>
            </a:r>
            <a:r>
              <a:rPr lang="en-US" sz="1600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. Education Week. </a:t>
            </a:r>
            <a:r>
              <a:rPr lang="en-US" sz="1600" u="sng" dirty="0">
                <a:solidFill>
                  <a:schemeClr val="tx2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https://www.edweek.org/teaching-learning/teachers-are-stressed-out-and-its-causing-some-to-quit/2021/02</a:t>
            </a:r>
            <a:endParaRPr lang="en-US" sz="1600" dirty="0">
              <a:solidFill>
                <a:schemeClr val="tx2"/>
              </a:solidFill>
              <a:latin typeface="Lato" panose="020F0502020204030203" pitchFamily="34" charset="77"/>
              <a:ea typeface="Times New Roman"/>
              <a:cs typeface="Times New Roman"/>
              <a:sym typeface="Times New Roman"/>
            </a:endParaRPr>
          </a:p>
          <a:p>
            <a:pPr marL="457200" lvl="0" indent="-457200" algn="l">
              <a:lnSpc>
                <a:spcPct val="200000"/>
              </a:lnSpc>
              <a:spcBef>
                <a:spcPts val="1200"/>
              </a:spcBef>
            </a:pPr>
            <a:r>
              <a:rPr lang="en-US" sz="1600" dirty="0" err="1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Heubeck</a:t>
            </a:r>
            <a:r>
              <a:rPr lang="en-US" sz="1600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, E. (2021, February 17). </a:t>
            </a:r>
            <a:r>
              <a:rPr lang="en-US" sz="1600" i="1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How This District Leader Transformed Teacher PD</a:t>
            </a:r>
            <a:r>
              <a:rPr lang="en-US" sz="1600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EdWeek</a:t>
            </a:r>
            <a:r>
              <a:rPr lang="en-US" sz="1600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 Leaders To Learn From. https://</a:t>
            </a:r>
            <a:r>
              <a:rPr lang="en-US" sz="1600" dirty="0" err="1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www.edweek.org</a:t>
            </a:r>
            <a:r>
              <a:rPr lang="en-US" sz="1600" dirty="0">
                <a:solidFill>
                  <a:schemeClr val="dk1"/>
                </a:solidFill>
                <a:latin typeface="Lato" panose="020F0502020204030203" pitchFamily="34" charset="77"/>
                <a:ea typeface="Times New Roman"/>
                <a:cs typeface="Times New Roman"/>
                <a:sym typeface="Times New Roman"/>
              </a:rPr>
              <a:t>/leaders/2021/how-this-district-leader-transformed-teacher-pd</a:t>
            </a:r>
          </a:p>
          <a:p>
            <a:pPr indent="-609585">
              <a:lnSpc>
                <a:spcPct val="200000"/>
              </a:lnSpc>
              <a:spcBef>
                <a:spcPts val="1600"/>
              </a:spcBef>
              <a:buNone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585">
              <a:lnSpc>
                <a:spcPct val="200000"/>
              </a:lnSpc>
              <a:spcBef>
                <a:spcPts val="1600"/>
              </a:spcBef>
              <a:buNone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585">
              <a:lnSpc>
                <a:spcPct val="200000"/>
              </a:lnSpc>
              <a:spcBef>
                <a:spcPts val="1600"/>
              </a:spcBef>
              <a:buNone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585">
              <a:lnSpc>
                <a:spcPct val="200000"/>
              </a:lnSpc>
              <a:spcBef>
                <a:spcPts val="1600"/>
              </a:spcBef>
              <a:buClr>
                <a:schemeClr val="dk1"/>
              </a:buClr>
              <a:buSzPct val="91666"/>
              <a:buNone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sz="4000" dirty="0"/>
              <a:t>Resources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54901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importance of creating or revising an exemplary educator profile that mirrors and supports the 21st century student.</a:t>
            </a:r>
          </a:p>
          <a:p>
            <a:endParaRPr lang="en-US" dirty="0"/>
          </a:p>
          <a:p>
            <a:r>
              <a:rPr lang="en-US" dirty="0"/>
              <a:t>How to provide educators with career development and advancement opportunities that support stellar education opportunities for students. </a:t>
            </a:r>
          </a:p>
          <a:p>
            <a:endParaRPr lang="en-US" dirty="0"/>
          </a:p>
          <a:p>
            <a:r>
              <a:rPr lang="en-US" dirty="0"/>
              <a:t>Strategies for using these tools to provide enticing advancement opportunities to retain educators.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F87B-D607-034D-B116-335FF5EBB0F4}" type="datetime4">
              <a:rPr lang="en-US" smtClean="0"/>
              <a:t>March 15, 2021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/>
              <a:t>Outcomes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6C6B9D-24E1-5A4B-8A56-2B4DF29D3363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5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D764B6-5C80-964A-9B8C-B954C90B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your Theory of Action?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6BC3C-EC68-8340-ABC7-A136DFA7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DF003-6462-A64D-9E87-ED01596A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72C-AF3A-7845-9AA2-BCB598952EAD}" type="datetime4">
              <a:rPr lang="en-US" smtClean="0"/>
              <a:t>March 15, 2021</a:t>
            </a:fld>
            <a:endParaRPr lang="en-US"/>
          </a:p>
        </p:txBody>
      </p:sp>
      <p:sp>
        <p:nvSpPr>
          <p:cNvPr id="7" name="Google Shape;72;p16">
            <a:extLst>
              <a:ext uri="{FF2B5EF4-FFF2-40B4-BE49-F238E27FC236}">
                <a16:creationId xmlns:a16="http://schemas.microsoft.com/office/drawing/2014/main" id="{871AEF1E-3724-0843-87D8-3800B6C5E425}"/>
              </a:ext>
            </a:extLst>
          </p:cNvPr>
          <p:cNvSpPr/>
          <p:nvPr/>
        </p:nvSpPr>
        <p:spPr>
          <a:xfrm>
            <a:off x="8864934" y="2755392"/>
            <a:ext cx="2595409" cy="2610438"/>
          </a:xfrm>
          <a:prstGeom prst="ellipse">
            <a:avLst/>
          </a:prstGeom>
          <a:solidFill>
            <a:schemeClr val="accent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Portrait of the System</a:t>
            </a:r>
            <a:endParaRPr sz="2400" dirty="0"/>
          </a:p>
        </p:txBody>
      </p:sp>
      <p:sp>
        <p:nvSpPr>
          <p:cNvPr id="8" name="Google Shape;73;p16">
            <a:extLst>
              <a:ext uri="{FF2B5EF4-FFF2-40B4-BE49-F238E27FC236}">
                <a16:creationId xmlns:a16="http://schemas.microsoft.com/office/drawing/2014/main" id="{91C6D4FE-5D1B-2B44-9CD3-9FBB7E59C6A1}"/>
              </a:ext>
            </a:extLst>
          </p:cNvPr>
          <p:cNvSpPr/>
          <p:nvPr/>
        </p:nvSpPr>
        <p:spPr>
          <a:xfrm>
            <a:off x="3464088" y="3803746"/>
            <a:ext cx="1197792" cy="5990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4;p16">
            <a:extLst>
              <a:ext uri="{FF2B5EF4-FFF2-40B4-BE49-F238E27FC236}">
                <a16:creationId xmlns:a16="http://schemas.microsoft.com/office/drawing/2014/main" id="{5710B653-CA21-0840-82A6-3741E1118069}"/>
              </a:ext>
            </a:extLst>
          </p:cNvPr>
          <p:cNvSpPr/>
          <p:nvPr/>
        </p:nvSpPr>
        <p:spPr>
          <a:xfrm>
            <a:off x="4769703" y="2755392"/>
            <a:ext cx="2670391" cy="2504140"/>
          </a:xfrm>
          <a:prstGeom prst="flowChartProcess">
            <a:avLst/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Portrait of the Educator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Google Shape;75;p16">
            <a:extLst>
              <a:ext uri="{FF2B5EF4-FFF2-40B4-BE49-F238E27FC236}">
                <a16:creationId xmlns:a16="http://schemas.microsoft.com/office/drawing/2014/main" id="{D9C31E0B-C23B-E248-964F-F86AA984ED01}"/>
              </a:ext>
            </a:extLst>
          </p:cNvPr>
          <p:cNvSpPr/>
          <p:nvPr/>
        </p:nvSpPr>
        <p:spPr>
          <a:xfrm>
            <a:off x="7553618" y="3803745"/>
            <a:ext cx="1197792" cy="5990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6;p16">
            <a:extLst>
              <a:ext uri="{FF2B5EF4-FFF2-40B4-BE49-F238E27FC236}">
                <a16:creationId xmlns:a16="http://schemas.microsoft.com/office/drawing/2014/main" id="{890F6DE4-9E75-BB4F-9BEA-ECAF4DAEB268}"/>
              </a:ext>
            </a:extLst>
          </p:cNvPr>
          <p:cNvSpPr/>
          <p:nvPr/>
        </p:nvSpPr>
        <p:spPr>
          <a:xfrm>
            <a:off x="787899" y="2604892"/>
            <a:ext cx="2670488" cy="2560369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Portrait of the Graduate</a:t>
            </a:r>
            <a:endParaRPr sz="2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47572AE-F859-2940-BDC9-08198EB585FF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5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BD99A-BB59-3B41-847B-F9F399FF6158}"/>
              </a:ext>
            </a:extLst>
          </p:cNvPr>
          <p:cNvSpPr/>
          <p:nvPr/>
        </p:nvSpPr>
        <p:spPr>
          <a:xfrm>
            <a:off x="-16042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F383-C2AA-674C-883F-945FE8B7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890016"/>
            <a:ext cx="4657343" cy="523646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" sz="6600" dirty="0">
                <a:solidFill>
                  <a:schemeClr val="bg2"/>
                </a:solidFill>
                <a:latin typeface="Karbon Slab Stencil Regular" pitchFamily="2" charset="77"/>
              </a:rPr>
              <a:t>Vision of a Graduate</a:t>
            </a:r>
            <a:endParaRPr lang="en-US" sz="6600" dirty="0">
              <a:solidFill>
                <a:schemeClr val="bg2"/>
              </a:solidFill>
              <a:latin typeface="Karbon Slab Stencil Regular" pitchFamily="2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2D91-CDA3-0B4F-98E7-D7F8C69F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CBC-A935-BC40-AF37-700F0C63B60B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15486-4C4A-E942-892C-37032A88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5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C8D6B5-C9B0-9F42-B865-F8FAF302D9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9B8D3D-07EF-D146-BE9F-1BA35351196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0BC453-E7D9-D946-8998-77AE23D660CA}"/>
              </a:ext>
            </a:extLst>
          </p:cNvPr>
          <p:cNvSpPr txBox="1">
            <a:spLocks/>
          </p:cNvSpPr>
          <p:nvPr/>
        </p:nvSpPr>
        <p:spPr>
          <a:xfrm>
            <a:off x="6620257" y="890016"/>
            <a:ext cx="5008879" cy="52364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2800" dirty="0"/>
              <a:t>What is it we want all students to know and be able to do? What skills and competencies must they possess for success in college, career and civic life?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F158308-C439-3341-BB6E-64026A439368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6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9642F-9000-C140-AD9A-0AB48E00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72C-AF3A-7845-9AA2-BCB598952EAD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8A501-42EF-2246-BC5E-59B48B55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6</a:t>
            </a:fld>
            <a:endParaRPr lang="en-US"/>
          </a:p>
        </p:txBody>
      </p:sp>
      <p:pic>
        <p:nvPicPr>
          <p:cNvPr id="7" name="Google Shape;90;p18">
            <a:extLst>
              <a:ext uri="{FF2B5EF4-FFF2-40B4-BE49-F238E27FC236}">
                <a16:creationId xmlns:a16="http://schemas.microsoft.com/office/drawing/2014/main" id="{37BE148D-7529-EA43-AB50-5686DEA7EB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263" y="453660"/>
            <a:ext cx="7813713" cy="592412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05365B-5BAA-0042-8C6F-08D3B9E4C179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8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D6710-0A4C-5B40-8AC0-DFE8BBED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72C-AF3A-7845-9AA2-BCB598952EAD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6424-1428-9043-B296-221A7D7B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7</a:t>
            </a:fld>
            <a:endParaRPr lang="en-US"/>
          </a:p>
        </p:txBody>
      </p:sp>
      <p:pic>
        <p:nvPicPr>
          <p:cNvPr id="7" name="Google Shape;95;p19">
            <a:extLst>
              <a:ext uri="{FF2B5EF4-FFF2-40B4-BE49-F238E27FC236}">
                <a16:creationId xmlns:a16="http://schemas.microsoft.com/office/drawing/2014/main" id="{4624FD72-BE7C-F549-8D4B-B4B3D3C4034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9910" y="597806"/>
            <a:ext cx="7752499" cy="56295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706E1C-8540-1040-B438-624AA473E209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0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FBF24-3041-F14A-8E57-8FF611F0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72C-AF3A-7845-9AA2-BCB598952EAD}" type="datetime4">
              <a:rPr lang="en-US" smtClean="0"/>
              <a:t>March 15, 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E7AB-FC00-8049-90B3-F7908951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8</a:t>
            </a:fld>
            <a:endParaRPr lang="en-US"/>
          </a:p>
        </p:txBody>
      </p:sp>
      <p:pic>
        <p:nvPicPr>
          <p:cNvPr id="7" name="Google Shape;100;p20">
            <a:extLst>
              <a:ext uri="{FF2B5EF4-FFF2-40B4-BE49-F238E27FC236}">
                <a16:creationId xmlns:a16="http://schemas.microsoft.com/office/drawing/2014/main" id="{15E464E2-0DAF-3840-A0D5-A0B5F9C3DDA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97351" y="274320"/>
            <a:ext cx="5197297" cy="60606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03E811-6AA7-A44A-BE8E-CAC7D3FF7CB1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5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48319-B7D7-2847-984C-F49BE66A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F77A-342F-6A46-97DB-471279C47E52}" type="datetime4">
              <a:rPr lang="en-US" smtClean="0"/>
              <a:t>March 15,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36278-236D-9343-8B77-AB5D6F40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9</a:t>
            </a:fld>
            <a:endParaRPr lang="en-US"/>
          </a:p>
        </p:txBody>
      </p:sp>
      <p:pic>
        <p:nvPicPr>
          <p:cNvPr id="5" name="Google Shape;105;p21">
            <a:extLst>
              <a:ext uri="{FF2B5EF4-FFF2-40B4-BE49-F238E27FC236}">
                <a16:creationId xmlns:a16="http://schemas.microsoft.com/office/drawing/2014/main" id="{9F5D0613-20A4-444B-ACF5-BBD9ED9A882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645" y="565485"/>
            <a:ext cx="10626950" cy="5340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6;p21">
            <a:extLst>
              <a:ext uri="{FF2B5EF4-FFF2-40B4-BE49-F238E27FC236}">
                <a16:creationId xmlns:a16="http://schemas.microsoft.com/office/drawing/2014/main" id="{ED0EEB94-D280-0143-BF7E-A56015257214}"/>
              </a:ext>
            </a:extLst>
          </p:cNvPr>
          <p:cNvSpPr txBox="1"/>
          <p:nvPr/>
        </p:nvSpPr>
        <p:spPr>
          <a:xfrm>
            <a:off x="3134379" y="5770474"/>
            <a:ext cx="592324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http://</a:t>
            </a:r>
            <a:r>
              <a:rPr lang="en" sz="1600" dirty="0" err="1"/>
              <a:t>portraitofagraduate.org</a:t>
            </a:r>
            <a:r>
              <a:rPr lang="en" sz="1600" dirty="0"/>
              <a:t>/resource-hub/gallery</a:t>
            </a:r>
            <a:endParaRPr sz="16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697A40-2908-264D-92D9-ADEA8C59EBD0}"/>
              </a:ext>
            </a:extLst>
          </p:cNvPr>
          <p:cNvSpPr txBox="1">
            <a:spLocks/>
          </p:cNvSpPr>
          <p:nvPr/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</a:t>
            </a:r>
            <a:fld id="{F9A4C4D9-CB2D-F94F-AAFB-207E322B27F3}" type="datetimeyyyy">
              <a:rPr lang="en-US" smtClean="0"/>
              <a:pPr/>
              <a:t>2021</a:t>
            </a:fld>
            <a:r>
              <a:rPr lang="en-US"/>
              <a:t>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9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ontline Education">
      <a:dk1>
        <a:srgbClr val="2E4D58"/>
      </a:dk1>
      <a:lt1>
        <a:srgbClr val="FFFFFF"/>
      </a:lt1>
      <a:dk2>
        <a:srgbClr val="7A4183"/>
      </a:dk2>
      <a:lt2>
        <a:srgbClr val="6ECEB2"/>
      </a:lt2>
      <a:accent1>
        <a:srgbClr val="E56A54"/>
      </a:accent1>
      <a:accent2>
        <a:srgbClr val="D0D3D4"/>
      </a:accent2>
      <a:accent3>
        <a:srgbClr val="A2AAAD"/>
      </a:accent3>
      <a:accent4>
        <a:srgbClr val="3F2A56"/>
      </a:accent4>
      <a:accent5>
        <a:srgbClr val="4EC3E0"/>
      </a:accent5>
      <a:accent6>
        <a:srgbClr val="F3DD6D"/>
      </a:accent6>
      <a:hlink>
        <a:srgbClr val="6ECEB2"/>
      </a:hlink>
      <a:folHlink>
        <a:srgbClr val="A2AA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line_Education_PPT-FINAL" id="{90F46DDC-1A10-A84E-B008-2DC10E620782}" vid="{070AF63C-52EE-2242-BD60-F8F0CF571E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4F018BA9BC47478B9CD7A5D94BFA1E" ma:contentTypeVersion="10" ma:contentTypeDescription="Create a new document." ma:contentTypeScope="" ma:versionID="e283f4cadf42b78283b97257b210c335">
  <xsd:schema xmlns:xsd="http://www.w3.org/2001/XMLSchema" xmlns:xs="http://www.w3.org/2001/XMLSchema" xmlns:p="http://schemas.microsoft.com/office/2006/metadata/properties" xmlns:ns1="http://schemas.microsoft.com/sharepoint/v3" xmlns:ns2="eccd0dcd-783a-45e5-b09f-9af4c866040d" xmlns:ns3="d56204e0-4cc4-417a-bc95-87dd688b7851" targetNamespace="http://schemas.microsoft.com/office/2006/metadata/properties" ma:root="true" ma:fieldsID="041aa4df9a61911cb5c5d79c5480ef70" ns1:_="" ns2:_="" ns3:_="">
    <xsd:import namespace="http://schemas.microsoft.com/sharepoint/v3"/>
    <xsd:import namespace="eccd0dcd-783a-45e5-b09f-9af4c866040d"/>
    <xsd:import namespace="d56204e0-4cc4-417a-bc95-87dd688b78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d0dcd-783a-45e5-b09f-9af4c86604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04e0-4cc4-417a-bc95-87dd688b7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87A155-141E-4FA3-9F8A-82E46BDC08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35C799C-5D8A-4A5D-9ACE-0AE5D67AB4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A3339A-3180-4E94-81B2-52F0037C1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cd0dcd-783a-45e5-b09f-9af4c866040d"/>
    <ds:schemaRef ds:uri="d56204e0-4cc4-417a-bc95-87dd688b78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Frontline_Education_PPT-FINAL</Template>
  <TotalTime>271</TotalTime>
  <Words>1012</Words>
  <Application>Microsoft Office PowerPoint</Application>
  <PresentationFormat>Widescreen</PresentationFormat>
  <Paragraphs>143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Karbon Slab Stencil Bold</vt:lpstr>
      <vt:lpstr>Karbon Slab Stencil Regular</vt:lpstr>
      <vt:lpstr>Lato</vt:lpstr>
      <vt:lpstr>Lato Black</vt:lpstr>
      <vt:lpstr>Lato Light</vt:lpstr>
      <vt:lpstr>Roboto</vt:lpstr>
      <vt:lpstr>Times New Roman</vt:lpstr>
      <vt:lpstr>Office Theme</vt:lpstr>
      <vt:lpstr>Setting Up Your Teachers  for Success</vt:lpstr>
      <vt:lpstr>Introduction </vt:lpstr>
      <vt:lpstr>Outcomes</vt:lpstr>
      <vt:lpstr>What Is your Theory of Action?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your Theory of Action?</vt:lpstr>
      <vt:lpstr>Portrait of an Educator...</vt:lpstr>
      <vt:lpstr>PowerPoint Presentation</vt:lpstr>
      <vt:lpstr>Cleveland Metro Schools (global studies)</vt:lpstr>
      <vt:lpstr>PowerPoint Presentation</vt:lpstr>
      <vt:lpstr>What Is your Theory of Action?</vt:lpstr>
      <vt:lpstr>Lake Travis--essential conditions </vt:lpstr>
      <vt:lpstr>What Is your Theory of Action?</vt:lpstr>
      <vt:lpstr>PowerPoint Presentation</vt:lpstr>
      <vt:lpstr>Promising practices 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Pope</dc:creator>
  <cp:lastModifiedBy>Danielle Simbajon</cp:lastModifiedBy>
  <cp:revision>28</cp:revision>
  <cp:lastPrinted>2016-05-16T13:12:12Z</cp:lastPrinted>
  <dcterms:created xsi:type="dcterms:W3CDTF">2016-08-02T14:04:34Z</dcterms:created>
  <dcterms:modified xsi:type="dcterms:W3CDTF">2021-03-15T18:40:07Z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0x010100234F018BA9BC47478B9CD7A5D94BFA1E</vt:lpwstr>
  </property>
</Properties>
</file>