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704" r:id="rId5"/>
    <p:sldMasterId id="2147483707" r:id="rId6"/>
  </p:sldMasterIdLst>
  <p:sldIdLst>
    <p:sldId id="256" r:id="rId7"/>
    <p:sldId id="660" r:id="rId8"/>
    <p:sldId id="661" r:id="rId9"/>
    <p:sldId id="659" r:id="rId10"/>
    <p:sldId id="662" r:id="rId11"/>
    <p:sldId id="266" r:id="rId12"/>
    <p:sldId id="267" r:id="rId13"/>
    <p:sldId id="663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664" r:id="rId30"/>
    <p:sldId id="26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80" userDrawn="1">
          <p15:clr>
            <a:srgbClr val="A4A3A4"/>
          </p15:clr>
        </p15:guide>
        <p15:guide id="2" pos="6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93C3"/>
    <a:srgbClr val="0C5C94"/>
    <a:srgbClr val="1C2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AD154A-DA04-4B98-B68C-C345580CD57C}" v="74" dt="2021-01-20T17:02:21.022"/>
    <p1510:client id="{7B0D1A80-6C64-E740-B9B4-D87FD9A1E9FB}" v="865" dt="2021-01-20T03:57:54.9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/>
    <p:restoredTop sz="96327"/>
  </p:normalViewPr>
  <p:slideViewPr>
    <p:cSldViewPr snapToGrid="0" snapToObjects="1">
      <p:cViewPr varScale="1">
        <p:scale>
          <a:sx n="82" d="100"/>
          <a:sy n="82" d="100"/>
        </p:scale>
        <p:origin x="437" y="50"/>
      </p:cViewPr>
      <p:guideLst>
        <p:guide orient="horz" pos="3680"/>
        <p:guide pos="649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83662-73D5-524E-8E08-6AE2F2130E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267D7F-D6FF-BA40-B523-769AF625E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CDFDF-16FB-5048-A806-F035612D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F5719-DE0E-6148-AF11-4AE636E36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A330-20E8-B84E-9232-13EA87987E8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94603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8DD5A-A223-D74F-8BF7-603422A5C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3E428-AE80-DA47-8579-1C1606BE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EF40B-15DA-FF42-AA6D-DBEB8F5A3E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91250" y="6567171"/>
            <a:ext cx="1266096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E33749-168D-9649-B517-3F9D3614D6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0751" y="6561138"/>
            <a:ext cx="1520000" cy="2160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CC505C5-2B71-E843-AE27-C37F7339A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2D85E2-943E-1C41-8FEE-94F8BFBF7C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2867" y="1640910"/>
            <a:ext cx="4500000" cy="4500000"/>
          </a:xfrm>
          <a:custGeom>
            <a:avLst/>
            <a:gdLst>
              <a:gd name="connsiteX0" fmla="*/ 1957500 w 4500000"/>
              <a:gd name="connsiteY0" fmla="*/ 0 h 4500000"/>
              <a:gd name="connsiteX1" fmla="*/ 2913750 w 4500000"/>
              <a:gd name="connsiteY1" fmla="*/ 956250 h 4500000"/>
              <a:gd name="connsiteX2" fmla="*/ 3313125 w 4500000"/>
              <a:gd name="connsiteY2" fmla="*/ 635625 h 4500000"/>
              <a:gd name="connsiteX3" fmla="*/ 4055625 w 4500000"/>
              <a:gd name="connsiteY3" fmla="*/ 393750 h 4500000"/>
              <a:gd name="connsiteX4" fmla="*/ 4095000 w 4500000"/>
              <a:gd name="connsiteY4" fmla="*/ 433125 h 4500000"/>
              <a:gd name="connsiteX5" fmla="*/ 3864375 w 4500000"/>
              <a:gd name="connsiteY5" fmla="*/ 1186875 h 4500000"/>
              <a:gd name="connsiteX6" fmla="*/ 3543750 w 4500000"/>
              <a:gd name="connsiteY6" fmla="*/ 1586250 h 4500000"/>
              <a:gd name="connsiteX7" fmla="*/ 4500000 w 4500000"/>
              <a:gd name="connsiteY7" fmla="*/ 2542500 h 4500000"/>
              <a:gd name="connsiteX8" fmla="*/ 3858750 w 4500000"/>
              <a:gd name="connsiteY8" fmla="*/ 3183750 h 4500000"/>
              <a:gd name="connsiteX9" fmla="*/ 3459375 w 4500000"/>
              <a:gd name="connsiteY9" fmla="*/ 2863125 h 4500000"/>
              <a:gd name="connsiteX10" fmla="*/ 2705625 w 4500000"/>
              <a:gd name="connsiteY10" fmla="*/ 2632500 h 4500000"/>
              <a:gd name="connsiteX11" fmla="*/ 2666250 w 4500000"/>
              <a:gd name="connsiteY11" fmla="*/ 2671875 h 4500000"/>
              <a:gd name="connsiteX12" fmla="*/ 2908125 w 4500000"/>
              <a:gd name="connsiteY12" fmla="*/ 3414375 h 4500000"/>
              <a:gd name="connsiteX13" fmla="*/ 3228750 w 4500000"/>
              <a:gd name="connsiteY13" fmla="*/ 3813750 h 4500000"/>
              <a:gd name="connsiteX14" fmla="*/ 2542500 w 4500000"/>
              <a:gd name="connsiteY14" fmla="*/ 4500000 h 4500000"/>
              <a:gd name="connsiteX15" fmla="*/ 1586250 w 4500000"/>
              <a:gd name="connsiteY15" fmla="*/ 3543750 h 4500000"/>
              <a:gd name="connsiteX16" fmla="*/ 1186875 w 4500000"/>
              <a:gd name="connsiteY16" fmla="*/ 3864375 h 4500000"/>
              <a:gd name="connsiteX17" fmla="*/ 444375 w 4500000"/>
              <a:gd name="connsiteY17" fmla="*/ 4106250 h 4500000"/>
              <a:gd name="connsiteX18" fmla="*/ 405000 w 4500000"/>
              <a:gd name="connsiteY18" fmla="*/ 4066875 h 4500000"/>
              <a:gd name="connsiteX19" fmla="*/ 635625 w 4500000"/>
              <a:gd name="connsiteY19" fmla="*/ 3313125 h 4500000"/>
              <a:gd name="connsiteX20" fmla="*/ 956250 w 4500000"/>
              <a:gd name="connsiteY20" fmla="*/ 2913750 h 4500000"/>
              <a:gd name="connsiteX21" fmla="*/ 0 w 4500000"/>
              <a:gd name="connsiteY21" fmla="*/ 1957500 h 4500000"/>
              <a:gd name="connsiteX22" fmla="*/ 680625 w 4500000"/>
              <a:gd name="connsiteY22" fmla="*/ 1271250 h 4500000"/>
              <a:gd name="connsiteX23" fmla="*/ 1080000 w 4500000"/>
              <a:gd name="connsiteY23" fmla="*/ 1591875 h 4500000"/>
              <a:gd name="connsiteX24" fmla="*/ 1833750 w 4500000"/>
              <a:gd name="connsiteY24" fmla="*/ 1822500 h 4500000"/>
              <a:gd name="connsiteX25" fmla="*/ 1873125 w 4500000"/>
              <a:gd name="connsiteY25" fmla="*/ 1783125 h 4500000"/>
              <a:gd name="connsiteX26" fmla="*/ 1631250 w 4500000"/>
              <a:gd name="connsiteY26" fmla="*/ 1040625 h 4500000"/>
              <a:gd name="connsiteX27" fmla="*/ 1310625 w 4500000"/>
              <a:gd name="connsiteY27" fmla="*/ 641250 h 45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500000" h="4500000">
                <a:moveTo>
                  <a:pt x="1957500" y="0"/>
                </a:moveTo>
                <a:lnTo>
                  <a:pt x="2913750" y="956250"/>
                </a:lnTo>
                <a:cubicBezTo>
                  <a:pt x="3065625" y="1108125"/>
                  <a:pt x="3318750" y="849375"/>
                  <a:pt x="3313125" y="635625"/>
                </a:cubicBezTo>
                <a:cubicBezTo>
                  <a:pt x="3301875" y="264375"/>
                  <a:pt x="3780000" y="129375"/>
                  <a:pt x="4055625" y="393750"/>
                </a:cubicBezTo>
                <a:lnTo>
                  <a:pt x="4095000" y="433125"/>
                </a:lnTo>
                <a:cubicBezTo>
                  <a:pt x="4359375" y="708750"/>
                  <a:pt x="4235625" y="1198125"/>
                  <a:pt x="3864375" y="1186875"/>
                </a:cubicBezTo>
                <a:cubicBezTo>
                  <a:pt x="3650625" y="1181250"/>
                  <a:pt x="3391875" y="1434375"/>
                  <a:pt x="3543750" y="1586250"/>
                </a:cubicBezTo>
                <a:lnTo>
                  <a:pt x="4500000" y="2542500"/>
                </a:lnTo>
                <a:lnTo>
                  <a:pt x="3858750" y="3183750"/>
                </a:lnTo>
                <a:cubicBezTo>
                  <a:pt x="3706875" y="3335625"/>
                  <a:pt x="3453750" y="3076875"/>
                  <a:pt x="3459375" y="2863125"/>
                </a:cubicBezTo>
                <a:cubicBezTo>
                  <a:pt x="3470625" y="2491875"/>
                  <a:pt x="2981250" y="2368125"/>
                  <a:pt x="2705625" y="2632500"/>
                </a:cubicBezTo>
                <a:lnTo>
                  <a:pt x="2666250" y="2671875"/>
                </a:lnTo>
                <a:cubicBezTo>
                  <a:pt x="2401875" y="2947500"/>
                  <a:pt x="2536875" y="3425625"/>
                  <a:pt x="2908125" y="3414375"/>
                </a:cubicBezTo>
                <a:cubicBezTo>
                  <a:pt x="3127500" y="3408750"/>
                  <a:pt x="3380625" y="3661875"/>
                  <a:pt x="3228750" y="3813750"/>
                </a:cubicBezTo>
                <a:lnTo>
                  <a:pt x="2542500" y="4500000"/>
                </a:lnTo>
                <a:lnTo>
                  <a:pt x="1586250" y="3543750"/>
                </a:lnTo>
                <a:cubicBezTo>
                  <a:pt x="1434375" y="3391875"/>
                  <a:pt x="1181250" y="3650625"/>
                  <a:pt x="1186875" y="3864375"/>
                </a:cubicBezTo>
                <a:cubicBezTo>
                  <a:pt x="1198125" y="4235625"/>
                  <a:pt x="720000" y="4370625"/>
                  <a:pt x="444375" y="4106250"/>
                </a:cubicBezTo>
                <a:lnTo>
                  <a:pt x="405000" y="4066875"/>
                </a:lnTo>
                <a:cubicBezTo>
                  <a:pt x="140625" y="3791250"/>
                  <a:pt x="264375" y="3301875"/>
                  <a:pt x="635625" y="3313125"/>
                </a:cubicBezTo>
                <a:cubicBezTo>
                  <a:pt x="849375" y="3318750"/>
                  <a:pt x="1108125" y="3065625"/>
                  <a:pt x="956250" y="2913750"/>
                </a:cubicBezTo>
                <a:lnTo>
                  <a:pt x="0" y="1957500"/>
                </a:lnTo>
                <a:lnTo>
                  <a:pt x="680625" y="1271250"/>
                </a:lnTo>
                <a:cubicBezTo>
                  <a:pt x="832500" y="1119375"/>
                  <a:pt x="1085625" y="1378125"/>
                  <a:pt x="1080000" y="1591875"/>
                </a:cubicBezTo>
                <a:cubicBezTo>
                  <a:pt x="1068750" y="1963125"/>
                  <a:pt x="1558125" y="2086875"/>
                  <a:pt x="1833750" y="1822500"/>
                </a:cubicBezTo>
                <a:lnTo>
                  <a:pt x="1873125" y="1783125"/>
                </a:lnTo>
                <a:cubicBezTo>
                  <a:pt x="2137500" y="1507500"/>
                  <a:pt x="2002500" y="1029375"/>
                  <a:pt x="1631250" y="1040625"/>
                </a:cubicBezTo>
                <a:cubicBezTo>
                  <a:pt x="1417500" y="1046250"/>
                  <a:pt x="1158750" y="793125"/>
                  <a:pt x="1310625" y="6412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81000" sx="102000" sy="102000" algn="ctr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4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8DD5A-A223-D74F-8BF7-603422A5C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3E428-AE80-DA47-8579-1C1606BE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EF40B-15DA-FF42-AA6D-DBEB8F5A3E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91250" y="6567171"/>
            <a:ext cx="1266096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E33749-168D-9649-B517-3F9D3614D6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0751" y="6561138"/>
            <a:ext cx="1520000" cy="2160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CC505C5-2B71-E843-AE27-C37F7339A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7D6EDC7-FDB1-B741-ACC8-344D6A5EEE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6913"/>
            <a:ext cx="12192000" cy="2948733"/>
          </a:xfrm>
          <a:custGeom>
            <a:avLst/>
            <a:gdLst>
              <a:gd name="connsiteX0" fmla="*/ 0 w 12192000"/>
              <a:gd name="connsiteY0" fmla="*/ 0 h 2948733"/>
              <a:gd name="connsiteX1" fmla="*/ 12192000 w 12192000"/>
              <a:gd name="connsiteY1" fmla="*/ 0 h 2948733"/>
              <a:gd name="connsiteX2" fmla="*/ 12192000 w 12192000"/>
              <a:gd name="connsiteY2" fmla="*/ 2948733 h 2948733"/>
              <a:gd name="connsiteX3" fmla="*/ 0 w 12192000"/>
              <a:gd name="connsiteY3" fmla="*/ 2948733 h 294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948733">
                <a:moveTo>
                  <a:pt x="0" y="0"/>
                </a:moveTo>
                <a:lnTo>
                  <a:pt x="12192000" y="0"/>
                </a:lnTo>
                <a:lnTo>
                  <a:pt x="12192000" y="2948733"/>
                </a:lnTo>
                <a:lnTo>
                  <a:pt x="0" y="29487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32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8DD5A-A223-D74F-8BF7-603422A5C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3E428-AE80-DA47-8579-1C1606BE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EF40B-15DA-FF42-AA6D-DBEB8F5A3E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91250" y="6567171"/>
            <a:ext cx="1266096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E33749-168D-9649-B517-3F9D3614D6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0751" y="6561138"/>
            <a:ext cx="1520000" cy="2160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CC505C5-2B71-E843-AE27-C37F7339A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998562B-D698-5C4F-B367-06DCCCB519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8935" y="1619319"/>
            <a:ext cx="3645866" cy="3645866"/>
          </a:xfrm>
          <a:custGeom>
            <a:avLst/>
            <a:gdLst>
              <a:gd name="connsiteX0" fmla="*/ 1822933 w 3645866"/>
              <a:gd name="connsiteY0" fmla="*/ 0 h 3645866"/>
              <a:gd name="connsiteX1" fmla="*/ 3645866 w 3645866"/>
              <a:gd name="connsiteY1" fmla="*/ 1822933 h 3645866"/>
              <a:gd name="connsiteX2" fmla="*/ 1822933 w 3645866"/>
              <a:gd name="connsiteY2" fmla="*/ 3645866 h 3645866"/>
              <a:gd name="connsiteX3" fmla="*/ 0 w 3645866"/>
              <a:gd name="connsiteY3" fmla="*/ 1822933 h 3645866"/>
              <a:gd name="connsiteX4" fmla="*/ 1822933 w 3645866"/>
              <a:gd name="connsiteY4" fmla="*/ 0 h 364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5866" h="3645866">
                <a:moveTo>
                  <a:pt x="1822933" y="0"/>
                </a:moveTo>
                <a:cubicBezTo>
                  <a:pt x="2829711" y="0"/>
                  <a:pt x="3645866" y="816155"/>
                  <a:pt x="3645866" y="1822933"/>
                </a:cubicBezTo>
                <a:cubicBezTo>
                  <a:pt x="3645866" y="2829711"/>
                  <a:pt x="2829711" y="3645866"/>
                  <a:pt x="1822933" y="3645866"/>
                </a:cubicBezTo>
                <a:cubicBezTo>
                  <a:pt x="816155" y="3645866"/>
                  <a:pt x="0" y="2829711"/>
                  <a:pt x="0" y="1822933"/>
                </a:cubicBezTo>
                <a:cubicBezTo>
                  <a:pt x="0" y="816155"/>
                  <a:pt x="816155" y="0"/>
                  <a:pt x="182293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28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8DD5A-A223-D74F-8BF7-603422A5C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3E428-AE80-DA47-8579-1C1606BE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EF40B-15DA-FF42-AA6D-DBEB8F5A3E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91250" y="6567171"/>
            <a:ext cx="1266096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E33749-168D-9649-B517-3F9D3614D6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0751" y="6561138"/>
            <a:ext cx="1520000" cy="2160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CC505C5-2B71-E843-AE27-C37F7339A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596C21-5C78-5F42-AF66-A2159D8002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07357" y="1222118"/>
            <a:ext cx="5425980" cy="4652303"/>
          </a:xfrm>
          <a:custGeom>
            <a:avLst/>
            <a:gdLst>
              <a:gd name="connsiteX0" fmla="*/ 1044907 w 5425980"/>
              <a:gd name="connsiteY0" fmla="*/ 0 h 4652303"/>
              <a:gd name="connsiteX1" fmla="*/ 5425980 w 5425980"/>
              <a:gd name="connsiteY1" fmla="*/ 0 h 4652303"/>
              <a:gd name="connsiteX2" fmla="*/ 5425980 w 5425980"/>
              <a:gd name="connsiteY2" fmla="*/ 4652303 h 4652303"/>
              <a:gd name="connsiteX3" fmla="*/ 1044907 w 5425980"/>
              <a:gd name="connsiteY3" fmla="*/ 4652303 h 4652303"/>
              <a:gd name="connsiteX4" fmla="*/ 0 w 5425980"/>
              <a:gd name="connsiteY4" fmla="*/ 2326152 h 465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980" h="4652303">
                <a:moveTo>
                  <a:pt x="1044907" y="0"/>
                </a:moveTo>
                <a:lnTo>
                  <a:pt x="5425980" y="0"/>
                </a:lnTo>
                <a:lnTo>
                  <a:pt x="5425980" y="4652303"/>
                </a:lnTo>
                <a:lnTo>
                  <a:pt x="1044907" y="4652303"/>
                </a:lnTo>
                <a:lnTo>
                  <a:pt x="0" y="23261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81000" sx="102000" sy="102000" algn="ctr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54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8DD5A-A223-D74F-8BF7-603422A5C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3E428-AE80-DA47-8579-1C1606BE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EF40B-15DA-FF42-AA6D-DBEB8F5A3E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91250" y="6567171"/>
            <a:ext cx="1266096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E33749-168D-9649-B517-3F9D3614D6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0751" y="6561138"/>
            <a:ext cx="1520000" cy="2160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CC505C5-2B71-E843-AE27-C37F7339A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BCB59E4-97B5-BB40-B802-7366E72D8F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21628" y="1724233"/>
            <a:ext cx="3575250" cy="3570000"/>
          </a:xfrm>
          <a:custGeom>
            <a:avLst/>
            <a:gdLst>
              <a:gd name="connsiteX0" fmla="*/ 1785000 w 3575250"/>
              <a:gd name="connsiteY0" fmla="*/ 1155000 h 3570000"/>
              <a:gd name="connsiteX1" fmla="*/ 1155000 w 3575250"/>
              <a:gd name="connsiteY1" fmla="*/ 1785000 h 3570000"/>
              <a:gd name="connsiteX2" fmla="*/ 1785000 w 3575250"/>
              <a:gd name="connsiteY2" fmla="*/ 2415000 h 3570000"/>
              <a:gd name="connsiteX3" fmla="*/ 2415000 w 3575250"/>
              <a:gd name="connsiteY3" fmla="*/ 1785000 h 3570000"/>
              <a:gd name="connsiteX4" fmla="*/ 1785000 w 3575250"/>
              <a:gd name="connsiteY4" fmla="*/ 1155000 h 3570000"/>
              <a:gd name="connsiteX5" fmla="*/ 1575000 w 3575250"/>
              <a:gd name="connsiteY5" fmla="*/ 0 h 3570000"/>
              <a:gd name="connsiteX6" fmla="*/ 1995000 w 3575250"/>
              <a:gd name="connsiteY6" fmla="*/ 0 h 3570000"/>
              <a:gd name="connsiteX7" fmla="*/ 2173500 w 3575250"/>
              <a:gd name="connsiteY7" fmla="*/ 367500 h 3570000"/>
              <a:gd name="connsiteX8" fmla="*/ 2504250 w 3575250"/>
              <a:gd name="connsiteY8" fmla="*/ 504000 h 3570000"/>
              <a:gd name="connsiteX9" fmla="*/ 2898000 w 3575250"/>
              <a:gd name="connsiteY9" fmla="*/ 372750 h 3570000"/>
              <a:gd name="connsiteX10" fmla="*/ 3197250 w 3575250"/>
              <a:gd name="connsiteY10" fmla="*/ 672000 h 3570000"/>
              <a:gd name="connsiteX11" fmla="*/ 3066000 w 3575250"/>
              <a:gd name="connsiteY11" fmla="*/ 1065750 h 3570000"/>
              <a:gd name="connsiteX12" fmla="*/ 3202500 w 3575250"/>
              <a:gd name="connsiteY12" fmla="*/ 1391250 h 3570000"/>
              <a:gd name="connsiteX13" fmla="*/ 3575250 w 3575250"/>
              <a:gd name="connsiteY13" fmla="*/ 1569750 h 3570000"/>
              <a:gd name="connsiteX14" fmla="*/ 3575250 w 3575250"/>
              <a:gd name="connsiteY14" fmla="*/ 1989750 h 3570000"/>
              <a:gd name="connsiteX15" fmla="*/ 3207750 w 3575250"/>
              <a:gd name="connsiteY15" fmla="*/ 2173500 h 3570000"/>
              <a:gd name="connsiteX16" fmla="*/ 3071250 w 3575250"/>
              <a:gd name="connsiteY16" fmla="*/ 2504250 h 3570000"/>
              <a:gd name="connsiteX17" fmla="*/ 3202500 w 3575250"/>
              <a:gd name="connsiteY17" fmla="*/ 2898000 h 3570000"/>
              <a:gd name="connsiteX18" fmla="*/ 2903250 w 3575250"/>
              <a:gd name="connsiteY18" fmla="*/ 3197250 h 3570000"/>
              <a:gd name="connsiteX19" fmla="*/ 2509500 w 3575250"/>
              <a:gd name="connsiteY19" fmla="*/ 3066000 h 3570000"/>
              <a:gd name="connsiteX20" fmla="*/ 2184000 w 3575250"/>
              <a:gd name="connsiteY20" fmla="*/ 3202500 h 3570000"/>
              <a:gd name="connsiteX21" fmla="*/ 2000250 w 3575250"/>
              <a:gd name="connsiteY21" fmla="*/ 3570000 h 3570000"/>
              <a:gd name="connsiteX22" fmla="*/ 1580250 w 3575250"/>
              <a:gd name="connsiteY22" fmla="*/ 3570000 h 3570000"/>
              <a:gd name="connsiteX23" fmla="*/ 1396500 w 3575250"/>
              <a:gd name="connsiteY23" fmla="*/ 3202500 h 3570000"/>
              <a:gd name="connsiteX24" fmla="*/ 1065750 w 3575250"/>
              <a:gd name="connsiteY24" fmla="*/ 3066000 h 3570000"/>
              <a:gd name="connsiteX25" fmla="*/ 672000 w 3575250"/>
              <a:gd name="connsiteY25" fmla="*/ 3197250 h 3570000"/>
              <a:gd name="connsiteX26" fmla="*/ 372750 w 3575250"/>
              <a:gd name="connsiteY26" fmla="*/ 2898000 h 3570000"/>
              <a:gd name="connsiteX27" fmla="*/ 504000 w 3575250"/>
              <a:gd name="connsiteY27" fmla="*/ 2504250 h 3570000"/>
              <a:gd name="connsiteX28" fmla="*/ 367500 w 3575250"/>
              <a:gd name="connsiteY28" fmla="*/ 2178750 h 3570000"/>
              <a:gd name="connsiteX29" fmla="*/ 0 w 3575250"/>
              <a:gd name="connsiteY29" fmla="*/ 1995000 h 3570000"/>
              <a:gd name="connsiteX30" fmla="*/ 0 w 3575250"/>
              <a:gd name="connsiteY30" fmla="*/ 1575000 h 3570000"/>
              <a:gd name="connsiteX31" fmla="*/ 367500 w 3575250"/>
              <a:gd name="connsiteY31" fmla="*/ 1396500 h 3570000"/>
              <a:gd name="connsiteX32" fmla="*/ 504000 w 3575250"/>
              <a:gd name="connsiteY32" fmla="*/ 1065750 h 3570000"/>
              <a:gd name="connsiteX33" fmla="*/ 372750 w 3575250"/>
              <a:gd name="connsiteY33" fmla="*/ 672000 h 3570000"/>
              <a:gd name="connsiteX34" fmla="*/ 672000 w 3575250"/>
              <a:gd name="connsiteY34" fmla="*/ 372750 h 3570000"/>
              <a:gd name="connsiteX35" fmla="*/ 1065750 w 3575250"/>
              <a:gd name="connsiteY35" fmla="*/ 504000 h 3570000"/>
              <a:gd name="connsiteX36" fmla="*/ 1391250 w 3575250"/>
              <a:gd name="connsiteY36" fmla="*/ 367500 h 35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575250" h="3570000">
                <a:moveTo>
                  <a:pt x="1785000" y="1155000"/>
                </a:moveTo>
                <a:cubicBezTo>
                  <a:pt x="1438500" y="1155000"/>
                  <a:pt x="1155000" y="1438500"/>
                  <a:pt x="1155000" y="1785000"/>
                </a:cubicBezTo>
                <a:cubicBezTo>
                  <a:pt x="1155000" y="2131500"/>
                  <a:pt x="1438500" y="2415000"/>
                  <a:pt x="1785000" y="2415000"/>
                </a:cubicBezTo>
                <a:cubicBezTo>
                  <a:pt x="2131500" y="2415000"/>
                  <a:pt x="2415000" y="2131500"/>
                  <a:pt x="2415000" y="1785000"/>
                </a:cubicBezTo>
                <a:cubicBezTo>
                  <a:pt x="2415000" y="1438500"/>
                  <a:pt x="2131500" y="1155000"/>
                  <a:pt x="1785000" y="1155000"/>
                </a:cubicBezTo>
                <a:close/>
                <a:moveTo>
                  <a:pt x="1575000" y="0"/>
                </a:moveTo>
                <a:lnTo>
                  <a:pt x="1995000" y="0"/>
                </a:lnTo>
                <a:lnTo>
                  <a:pt x="2173500" y="367500"/>
                </a:lnTo>
                <a:cubicBezTo>
                  <a:pt x="2289000" y="399000"/>
                  <a:pt x="2399250" y="446250"/>
                  <a:pt x="2504250" y="504000"/>
                </a:cubicBezTo>
                <a:lnTo>
                  <a:pt x="2898000" y="372750"/>
                </a:lnTo>
                <a:lnTo>
                  <a:pt x="3197250" y="672000"/>
                </a:lnTo>
                <a:lnTo>
                  <a:pt x="3066000" y="1065750"/>
                </a:lnTo>
                <a:cubicBezTo>
                  <a:pt x="3123750" y="1165500"/>
                  <a:pt x="3171000" y="1275750"/>
                  <a:pt x="3202500" y="1391250"/>
                </a:cubicBezTo>
                <a:lnTo>
                  <a:pt x="3575250" y="1569750"/>
                </a:lnTo>
                <a:lnTo>
                  <a:pt x="3575250" y="1989750"/>
                </a:lnTo>
                <a:lnTo>
                  <a:pt x="3207750" y="2173500"/>
                </a:lnTo>
                <a:cubicBezTo>
                  <a:pt x="3176250" y="2289000"/>
                  <a:pt x="3129000" y="2399250"/>
                  <a:pt x="3071250" y="2504250"/>
                </a:cubicBezTo>
                <a:lnTo>
                  <a:pt x="3202500" y="2898000"/>
                </a:lnTo>
                <a:lnTo>
                  <a:pt x="2903250" y="3197250"/>
                </a:lnTo>
                <a:lnTo>
                  <a:pt x="2509500" y="3066000"/>
                </a:lnTo>
                <a:cubicBezTo>
                  <a:pt x="2409750" y="3123750"/>
                  <a:pt x="2299500" y="3171000"/>
                  <a:pt x="2184000" y="3202500"/>
                </a:cubicBezTo>
                <a:lnTo>
                  <a:pt x="2000250" y="3570000"/>
                </a:lnTo>
                <a:lnTo>
                  <a:pt x="1580250" y="3570000"/>
                </a:lnTo>
                <a:lnTo>
                  <a:pt x="1396500" y="3202500"/>
                </a:lnTo>
                <a:cubicBezTo>
                  <a:pt x="1281000" y="3171000"/>
                  <a:pt x="1170750" y="3123750"/>
                  <a:pt x="1065750" y="3066000"/>
                </a:cubicBezTo>
                <a:lnTo>
                  <a:pt x="672000" y="3197250"/>
                </a:lnTo>
                <a:lnTo>
                  <a:pt x="372750" y="2898000"/>
                </a:lnTo>
                <a:lnTo>
                  <a:pt x="504000" y="2504250"/>
                </a:lnTo>
                <a:cubicBezTo>
                  <a:pt x="446250" y="2404500"/>
                  <a:pt x="399000" y="2294250"/>
                  <a:pt x="367500" y="2178750"/>
                </a:cubicBezTo>
                <a:lnTo>
                  <a:pt x="0" y="1995000"/>
                </a:lnTo>
                <a:lnTo>
                  <a:pt x="0" y="1575000"/>
                </a:lnTo>
                <a:lnTo>
                  <a:pt x="367500" y="1396500"/>
                </a:lnTo>
                <a:cubicBezTo>
                  <a:pt x="399000" y="1281000"/>
                  <a:pt x="446250" y="1170750"/>
                  <a:pt x="504000" y="1065750"/>
                </a:cubicBezTo>
                <a:lnTo>
                  <a:pt x="372750" y="672000"/>
                </a:lnTo>
                <a:lnTo>
                  <a:pt x="672000" y="372750"/>
                </a:lnTo>
                <a:lnTo>
                  <a:pt x="1065750" y="504000"/>
                </a:lnTo>
                <a:cubicBezTo>
                  <a:pt x="1165500" y="446250"/>
                  <a:pt x="1275750" y="399000"/>
                  <a:pt x="1391250" y="36750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81000" sx="102000" sy="102000" algn="ctr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39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8DD5A-A223-D74F-8BF7-603422A5C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3E428-AE80-DA47-8579-1C1606BE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EF40B-15DA-FF42-AA6D-DBEB8F5A3E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91250" y="6567171"/>
            <a:ext cx="1266096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E33749-168D-9649-B517-3F9D3614D6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0751" y="6561138"/>
            <a:ext cx="1520000" cy="2160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CC505C5-2B71-E843-AE27-C37F7339A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603FAD3-8284-DB4B-AC05-475188774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89878"/>
            <a:ext cx="6419850" cy="4282027"/>
          </a:xfrm>
          <a:custGeom>
            <a:avLst/>
            <a:gdLst>
              <a:gd name="connsiteX0" fmla="*/ 0 w 6419850"/>
              <a:gd name="connsiteY0" fmla="*/ 3569769 h 4282027"/>
              <a:gd name="connsiteX1" fmla="*/ 6419850 w 6419850"/>
              <a:gd name="connsiteY1" fmla="*/ 3569769 h 4282027"/>
              <a:gd name="connsiteX2" fmla="*/ 6419850 w 6419850"/>
              <a:gd name="connsiteY2" fmla="*/ 4282027 h 4282027"/>
              <a:gd name="connsiteX3" fmla="*/ 0 w 6419850"/>
              <a:gd name="connsiteY3" fmla="*/ 4282027 h 4282027"/>
              <a:gd name="connsiteX4" fmla="*/ 0 w 6419850"/>
              <a:gd name="connsiteY4" fmla="*/ 2855460 h 4282027"/>
              <a:gd name="connsiteX5" fmla="*/ 6096000 w 6419850"/>
              <a:gd name="connsiteY5" fmla="*/ 2855460 h 4282027"/>
              <a:gd name="connsiteX6" fmla="*/ 6096000 w 6419850"/>
              <a:gd name="connsiteY6" fmla="*/ 3567718 h 4282027"/>
              <a:gd name="connsiteX7" fmla="*/ 0 w 6419850"/>
              <a:gd name="connsiteY7" fmla="*/ 3567718 h 4282027"/>
              <a:gd name="connsiteX8" fmla="*/ 0 w 6419850"/>
              <a:gd name="connsiteY8" fmla="*/ 2141153 h 4282027"/>
              <a:gd name="connsiteX9" fmla="*/ 5772150 w 6419850"/>
              <a:gd name="connsiteY9" fmla="*/ 2141153 h 4282027"/>
              <a:gd name="connsiteX10" fmla="*/ 5772150 w 6419850"/>
              <a:gd name="connsiteY10" fmla="*/ 2853411 h 4282027"/>
              <a:gd name="connsiteX11" fmla="*/ 0 w 6419850"/>
              <a:gd name="connsiteY11" fmla="*/ 2853411 h 4282027"/>
              <a:gd name="connsiteX12" fmla="*/ 0 w 6419850"/>
              <a:gd name="connsiteY12" fmla="*/ 1426846 h 4282027"/>
              <a:gd name="connsiteX13" fmla="*/ 5411788 w 6419850"/>
              <a:gd name="connsiteY13" fmla="*/ 1426846 h 4282027"/>
              <a:gd name="connsiteX14" fmla="*/ 5411788 w 6419850"/>
              <a:gd name="connsiteY14" fmla="*/ 2139104 h 4282027"/>
              <a:gd name="connsiteX15" fmla="*/ 0 w 6419850"/>
              <a:gd name="connsiteY15" fmla="*/ 2139104 h 4282027"/>
              <a:gd name="connsiteX16" fmla="*/ 0 w 6419850"/>
              <a:gd name="connsiteY16" fmla="*/ 714307 h 4282027"/>
              <a:gd name="connsiteX17" fmla="*/ 5051424 w 6419850"/>
              <a:gd name="connsiteY17" fmla="*/ 714307 h 4282027"/>
              <a:gd name="connsiteX18" fmla="*/ 5051424 w 6419850"/>
              <a:gd name="connsiteY18" fmla="*/ 1426565 h 4282027"/>
              <a:gd name="connsiteX19" fmla="*/ 0 w 6419850"/>
              <a:gd name="connsiteY19" fmla="*/ 1426565 h 4282027"/>
              <a:gd name="connsiteX20" fmla="*/ 0 w 6419850"/>
              <a:gd name="connsiteY20" fmla="*/ 0 h 4282027"/>
              <a:gd name="connsiteX21" fmla="*/ 4706471 w 6419850"/>
              <a:gd name="connsiteY21" fmla="*/ 0 h 4282027"/>
              <a:gd name="connsiteX22" fmla="*/ 4706471 w 6419850"/>
              <a:gd name="connsiteY22" fmla="*/ 712258 h 4282027"/>
              <a:gd name="connsiteX23" fmla="*/ 0 w 6419850"/>
              <a:gd name="connsiteY23" fmla="*/ 712258 h 4282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19850" h="4282027">
                <a:moveTo>
                  <a:pt x="0" y="3569769"/>
                </a:moveTo>
                <a:lnTo>
                  <a:pt x="6419850" y="3569769"/>
                </a:lnTo>
                <a:lnTo>
                  <a:pt x="6419850" y="4282027"/>
                </a:lnTo>
                <a:lnTo>
                  <a:pt x="0" y="4282027"/>
                </a:lnTo>
                <a:close/>
                <a:moveTo>
                  <a:pt x="0" y="2855460"/>
                </a:moveTo>
                <a:lnTo>
                  <a:pt x="6096000" y="2855460"/>
                </a:lnTo>
                <a:lnTo>
                  <a:pt x="6096000" y="3567718"/>
                </a:lnTo>
                <a:lnTo>
                  <a:pt x="0" y="3567718"/>
                </a:lnTo>
                <a:close/>
                <a:moveTo>
                  <a:pt x="0" y="2141153"/>
                </a:moveTo>
                <a:lnTo>
                  <a:pt x="5772150" y="2141153"/>
                </a:lnTo>
                <a:lnTo>
                  <a:pt x="5772150" y="2853411"/>
                </a:lnTo>
                <a:lnTo>
                  <a:pt x="0" y="2853411"/>
                </a:lnTo>
                <a:close/>
                <a:moveTo>
                  <a:pt x="0" y="1426846"/>
                </a:moveTo>
                <a:lnTo>
                  <a:pt x="5411788" y="1426846"/>
                </a:lnTo>
                <a:lnTo>
                  <a:pt x="5411788" y="2139104"/>
                </a:lnTo>
                <a:lnTo>
                  <a:pt x="0" y="2139104"/>
                </a:lnTo>
                <a:close/>
                <a:moveTo>
                  <a:pt x="0" y="714307"/>
                </a:moveTo>
                <a:lnTo>
                  <a:pt x="5051424" y="714307"/>
                </a:lnTo>
                <a:lnTo>
                  <a:pt x="5051424" y="1426565"/>
                </a:lnTo>
                <a:lnTo>
                  <a:pt x="0" y="1426565"/>
                </a:lnTo>
                <a:close/>
                <a:moveTo>
                  <a:pt x="0" y="0"/>
                </a:moveTo>
                <a:lnTo>
                  <a:pt x="4706471" y="0"/>
                </a:lnTo>
                <a:lnTo>
                  <a:pt x="4706471" y="712258"/>
                </a:lnTo>
                <a:lnTo>
                  <a:pt x="0" y="7122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81000" sx="102000" sy="102000" algn="ctr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18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8DD5A-A223-D74F-8BF7-603422A5C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3E428-AE80-DA47-8579-1C1606BE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EF40B-15DA-FF42-AA6D-DBEB8F5A3E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91250" y="6567171"/>
            <a:ext cx="1266096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E33749-168D-9649-B517-3F9D3614D6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0751" y="6561138"/>
            <a:ext cx="1520000" cy="2160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CC505C5-2B71-E843-AE27-C37F7339A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FA78AC0-103A-7149-AFB1-58190DE0A8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3362" y="1643703"/>
            <a:ext cx="10793688" cy="2740407"/>
          </a:xfrm>
          <a:custGeom>
            <a:avLst/>
            <a:gdLst>
              <a:gd name="connsiteX0" fmla="*/ 0 w 10793688"/>
              <a:gd name="connsiteY0" fmla="*/ 313150 h 2740407"/>
              <a:gd name="connsiteX1" fmla="*/ 1800000 w 10793688"/>
              <a:gd name="connsiteY1" fmla="*/ 313150 h 2740407"/>
              <a:gd name="connsiteX2" fmla="*/ 1800000 w 10793688"/>
              <a:gd name="connsiteY2" fmla="*/ 2740407 h 2740407"/>
              <a:gd name="connsiteX3" fmla="*/ 0 w 10793688"/>
              <a:gd name="connsiteY3" fmla="*/ 2740407 h 2740407"/>
              <a:gd name="connsiteX4" fmla="*/ 8993688 w 10793688"/>
              <a:gd name="connsiteY4" fmla="*/ 0 h 2740407"/>
              <a:gd name="connsiteX5" fmla="*/ 10793688 w 10793688"/>
              <a:gd name="connsiteY5" fmla="*/ 0 h 2740407"/>
              <a:gd name="connsiteX6" fmla="*/ 10793688 w 10793688"/>
              <a:gd name="connsiteY6" fmla="*/ 2427257 h 2740407"/>
              <a:gd name="connsiteX7" fmla="*/ 8997627 w 10793688"/>
              <a:gd name="connsiteY7" fmla="*/ 2427257 h 2740407"/>
              <a:gd name="connsiteX8" fmla="*/ 8997627 w 10793688"/>
              <a:gd name="connsiteY8" fmla="*/ 2740407 h 2740407"/>
              <a:gd name="connsiteX9" fmla="*/ 7197627 w 10793688"/>
              <a:gd name="connsiteY9" fmla="*/ 2740407 h 2740407"/>
              <a:gd name="connsiteX10" fmla="*/ 7197627 w 10793688"/>
              <a:gd name="connsiteY10" fmla="*/ 313150 h 2740407"/>
              <a:gd name="connsiteX11" fmla="*/ 8993688 w 10793688"/>
              <a:gd name="connsiteY11" fmla="*/ 313150 h 2740407"/>
              <a:gd name="connsiteX12" fmla="*/ 1803116 w 10793688"/>
              <a:gd name="connsiteY12" fmla="*/ 0 h 2740407"/>
              <a:gd name="connsiteX13" fmla="*/ 3603116 w 10793688"/>
              <a:gd name="connsiteY13" fmla="*/ 0 h 2740407"/>
              <a:gd name="connsiteX14" fmla="*/ 3603116 w 10793688"/>
              <a:gd name="connsiteY14" fmla="*/ 313150 h 2740407"/>
              <a:gd name="connsiteX15" fmla="*/ 5397073 w 10793688"/>
              <a:gd name="connsiteY15" fmla="*/ 313150 h 2740407"/>
              <a:gd name="connsiteX16" fmla="*/ 5397073 w 10793688"/>
              <a:gd name="connsiteY16" fmla="*/ 0 h 2740407"/>
              <a:gd name="connsiteX17" fmla="*/ 7197073 w 10793688"/>
              <a:gd name="connsiteY17" fmla="*/ 0 h 2740407"/>
              <a:gd name="connsiteX18" fmla="*/ 7197073 w 10793688"/>
              <a:gd name="connsiteY18" fmla="*/ 2427257 h 2740407"/>
              <a:gd name="connsiteX19" fmla="*/ 5399349 w 10793688"/>
              <a:gd name="connsiteY19" fmla="*/ 2427257 h 2740407"/>
              <a:gd name="connsiteX20" fmla="*/ 5399349 w 10793688"/>
              <a:gd name="connsiteY20" fmla="*/ 2740407 h 2740407"/>
              <a:gd name="connsiteX21" fmla="*/ 3599349 w 10793688"/>
              <a:gd name="connsiteY21" fmla="*/ 2740407 h 2740407"/>
              <a:gd name="connsiteX22" fmla="*/ 3599349 w 10793688"/>
              <a:gd name="connsiteY22" fmla="*/ 2427257 h 2740407"/>
              <a:gd name="connsiteX23" fmla="*/ 1803116 w 10793688"/>
              <a:gd name="connsiteY23" fmla="*/ 2427257 h 274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793688" h="2740407">
                <a:moveTo>
                  <a:pt x="0" y="313150"/>
                </a:moveTo>
                <a:lnTo>
                  <a:pt x="1800000" y="313150"/>
                </a:lnTo>
                <a:lnTo>
                  <a:pt x="1800000" y="2740407"/>
                </a:lnTo>
                <a:lnTo>
                  <a:pt x="0" y="2740407"/>
                </a:lnTo>
                <a:close/>
                <a:moveTo>
                  <a:pt x="8993688" y="0"/>
                </a:moveTo>
                <a:lnTo>
                  <a:pt x="10793688" y="0"/>
                </a:lnTo>
                <a:lnTo>
                  <a:pt x="10793688" y="2427257"/>
                </a:lnTo>
                <a:lnTo>
                  <a:pt x="8997627" y="2427257"/>
                </a:lnTo>
                <a:lnTo>
                  <a:pt x="8997627" y="2740407"/>
                </a:lnTo>
                <a:lnTo>
                  <a:pt x="7197627" y="2740407"/>
                </a:lnTo>
                <a:lnTo>
                  <a:pt x="7197627" y="313150"/>
                </a:lnTo>
                <a:lnTo>
                  <a:pt x="8993688" y="313150"/>
                </a:lnTo>
                <a:close/>
                <a:moveTo>
                  <a:pt x="1803116" y="0"/>
                </a:moveTo>
                <a:lnTo>
                  <a:pt x="3603116" y="0"/>
                </a:lnTo>
                <a:lnTo>
                  <a:pt x="3603116" y="313150"/>
                </a:lnTo>
                <a:lnTo>
                  <a:pt x="5397073" y="313150"/>
                </a:lnTo>
                <a:lnTo>
                  <a:pt x="5397073" y="0"/>
                </a:lnTo>
                <a:lnTo>
                  <a:pt x="7197073" y="0"/>
                </a:lnTo>
                <a:lnTo>
                  <a:pt x="7197073" y="2427257"/>
                </a:lnTo>
                <a:lnTo>
                  <a:pt x="5399349" y="2427257"/>
                </a:lnTo>
                <a:lnTo>
                  <a:pt x="5399349" y="2740407"/>
                </a:lnTo>
                <a:lnTo>
                  <a:pt x="3599349" y="2740407"/>
                </a:lnTo>
                <a:lnTo>
                  <a:pt x="3599349" y="2427257"/>
                </a:lnTo>
                <a:lnTo>
                  <a:pt x="1803116" y="24272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81000" sx="102000" sy="102000" algn="ctr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17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4B5E-FB86-A845-836A-11969097F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F2043F2-6B22-C942-881C-F892A112B6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57312"/>
            <a:ext cx="9501188" cy="2571751"/>
          </a:xfrm>
        </p:spPr>
        <p:txBody>
          <a:bodyPr/>
          <a:lstStyle/>
          <a:p>
            <a:endParaRPr lang="es-ES_tradnl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D1DF52-D0DF-DE4F-9B73-A40C67C122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01188" y="1343025"/>
            <a:ext cx="2427287" cy="2586038"/>
          </a:xfrm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ES_tradnl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D3F4DD6-9495-8F4F-BDD1-07FD6DE8B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/>
              <a:t>© 2020 MHA CONSULTING. ALL RIGHTS RESERVED.</a:t>
            </a:r>
            <a:endParaRPr lang="es-ES_tradnl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1BAC4E3-EC58-AC47-B64D-0A2B83C5BA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A0C7A2-8E9D-6A42-B857-35CBB44C9C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91250" y="6567171"/>
            <a:ext cx="1266096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45C02C-AA03-7240-96CC-10A94B8D29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0751" y="6561138"/>
            <a:ext cx="152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7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77B76-BDB4-0649-91E6-2F0C9052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B84AEE7-576D-314B-9E75-FCAE0729B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/>
              <a:t>© 2020 MHA CONSULTING. ALL RIGHTS RESERVED.</a:t>
            </a:r>
            <a:endParaRPr lang="es-ES_tradnl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2A0843F-8C62-DB43-B66E-5C25492ECC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663E85-ED73-234B-A581-3F9D7F3FE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91250" y="6567171"/>
            <a:ext cx="1266096" cy="182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A63D94-C7F5-084F-8B87-9915A2E223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0751" y="6561138"/>
            <a:ext cx="1520000" cy="2160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6193D4D-246B-B848-88CE-3E625A7B1414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10853" y="1232853"/>
            <a:ext cx="2342647" cy="2160000"/>
          </a:xfrm>
          <a:effectLst/>
        </p:spPr>
        <p:txBody>
          <a:bodyPr/>
          <a:lstStyle/>
          <a:p>
            <a:endParaRPr lang="es-ES_tradnl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1EA9D754-A757-B048-9F50-E27002F2A55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932003" y="1232853"/>
            <a:ext cx="2342647" cy="2160000"/>
          </a:xfrm>
          <a:effectLst/>
        </p:spPr>
        <p:txBody>
          <a:bodyPr/>
          <a:lstStyle/>
          <a:p>
            <a:endParaRPr lang="es-ES_tradnl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1A2E2F0-7D26-1941-8832-DA795CF8BC69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9150809" y="1232853"/>
            <a:ext cx="2342647" cy="2160000"/>
          </a:xfrm>
          <a:effectLst/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60110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97E2083-CB1D-EC46-B9DC-B4DC5C3087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3525" y="0"/>
            <a:ext cx="11664950" cy="3154363"/>
          </a:xfrm>
        </p:spPr>
        <p:txBody>
          <a:bodyPr/>
          <a:lstStyle/>
          <a:p>
            <a:endParaRPr lang="es-ES_trad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D77164-AFF9-0042-8C15-7C027F36A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DA76A9F-F8B1-1E47-81BF-35734091B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/>
              <a:t>© 2020 MHA CONSULTING. ALL RIGHTS RESERVED.</a:t>
            </a:r>
            <a:endParaRPr lang="es-ES_tradnl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1CBAD07-72BA-AA41-A8C4-BCFC7FC9E1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11E9F9-22D5-FB4A-B2F8-415FE977FF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91250" y="6567171"/>
            <a:ext cx="1266096" cy="182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5168F7-37B4-D64A-A8BF-0C9E07AD27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0751" y="6561138"/>
            <a:ext cx="152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79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8DD5A-A223-D74F-8BF7-603422A5C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436596"/>
            <a:ext cx="11664950" cy="63533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3E428-AE80-DA47-8579-1C1606BE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EF40B-15DA-FF42-AA6D-DBEB8F5A3E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91250" y="6567171"/>
            <a:ext cx="1266096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E33749-168D-9649-B517-3F9D3614D6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0751" y="6561138"/>
            <a:ext cx="1520000" cy="2160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CC505C5-2B71-E843-AE27-C37F7339A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86978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A7B76-58FF-6347-AE1D-E09BDB6C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FF46340-B22D-9E41-9BF5-BF447F724F0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671888" cy="6858000"/>
          </a:xfrm>
        </p:spPr>
        <p:txBody>
          <a:bodyPr/>
          <a:lstStyle/>
          <a:p>
            <a:endParaRPr lang="es-ES_tradnl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941F75D-6177-4349-85C3-F1C275E81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/>
              <a:t>© 2020 MHA CONSULTING. ALL RIGHTS RESERVED.</a:t>
            </a:r>
            <a:endParaRPr lang="es-ES_tradnl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E4824A6-FCD8-B949-A65B-2BF9BBA76A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33D558-FA7F-1F45-94C3-997A28C1CA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91250" y="6567171"/>
            <a:ext cx="1266096" cy="182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02866C-6D4A-924A-8E32-DDDCD721C9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0751" y="6561138"/>
            <a:ext cx="152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1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BA4FCD-324C-0344-AE16-FF1DD728552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s-ES_trad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B6A5D-8359-F149-8514-11681EAA5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43AF1A6-06C4-124E-9591-F3891E94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/>
              <a:t>© 2020 MHA CONSULTING. ALL RIGHTS RESERVED.</a:t>
            </a:r>
            <a:endParaRPr lang="es-ES_tradnl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75804C7-D55F-6E45-91D9-4BC134805FA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1117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10961A0-E074-F347-A3FA-1222CE7291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679450"/>
            <a:ext cx="12177713" cy="6178550"/>
          </a:xfrm>
          <a:custGeom>
            <a:avLst/>
            <a:gdLst>
              <a:gd name="connsiteX0" fmla="*/ 12177713 w 12177713"/>
              <a:gd name="connsiteY0" fmla="*/ 0 h 6178550"/>
              <a:gd name="connsiteX1" fmla="*/ 0 w 12177713"/>
              <a:gd name="connsiteY1" fmla="*/ 0 h 6178550"/>
              <a:gd name="connsiteX2" fmla="*/ 0 w 12177713"/>
              <a:gd name="connsiteY2" fmla="*/ 6178550 h 6178550"/>
              <a:gd name="connsiteX3" fmla="*/ 1145015 w 12177713"/>
              <a:gd name="connsiteY3" fmla="*/ 6178550 h 6178550"/>
              <a:gd name="connsiteX4" fmla="*/ 2547355 w 12177713"/>
              <a:gd name="connsiteY4" fmla="*/ 3602923 h 6178550"/>
              <a:gd name="connsiteX5" fmla="*/ 2585348 w 12177713"/>
              <a:gd name="connsiteY5" fmla="*/ 3623609 h 6178550"/>
              <a:gd name="connsiteX6" fmla="*/ 12177713 w 12177713"/>
              <a:gd name="connsiteY6" fmla="*/ 3623609 h 617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7713" h="6178550">
                <a:moveTo>
                  <a:pt x="12177713" y="0"/>
                </a:moveTo>
                <a:lnTo>
                  <a:pt x="0" y="0"/>
                </a:lnTo>
                <a:lnTo>
                  <a:pt x="0" y="6178550"/>
                </a:lnTo>
                <a:lnTo>
                  <a:pt x="1145015" y="6178550"/>
                </a:lnTo>
                <a:lnTo>
                  <a:pt x="2547355" y="3602923"/>
                </a:lnTo>
                <a:lnTo>
                  <a:pt x="2585348" y="3623609"/>
                </a:lnTo>
                <a:lnTo>
                  <a:pt x="12177713" y="36236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81000" sx="102000" sy="102000" algn="ctr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s-ES_trad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BC17F6-8FBD-9E4F-A696-306D703CB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53" y="2938422"/>
            <a:ext cx="6325961" cy="635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949932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AA93823-C383-4849-907B-06DC7C6365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80000" cy="6876000"/>
          </a:xfrm>
          <a:custGeom>
            <a:avLst/>
            <a:gdLst>
              <a:gd name="connsiteX0" fmla="*/ 0 w 5080000"/>
              <a:gd name="connsiteY0" fmla="*/ 0 h 6876000"/>
              <a:gd name="connsiteX1" fmla="*/ 3396844 w 5080000"/>
              <a:gd name="connsiteY1" fmla="*/ 0 h 6876000"/>
              <a:gd name="connsiteX2" fmla="*/ 5080000 w 5080000"/>
              <a:gd name="connsiteY2" fmla="*/ 3438000 h 6876000"/>
              <a:gd name="connsiteX3" fmla="*/ 3396844 w 5080000"/>
              <a:gd name="connsiteY3" fmla="*/ 6876000 h 6876000"/>
              <a:gd name="connsiteX4" fmla="*/ 0 w 5080000"/>
              <a:gd name="connsiteY4" fmla="*/ 6876000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00" h="6876000">
                <a:moveTo>
                  <a:pt x="0" y="0"/>
                </a:moveTo>
                <a:lnTo>
                  <a:pt x="3396844" y="0"/>
                </a:lnTo>
                <a:lnTo>
                  <a:pt x="5080000" y="3438000"/>
                </a:lnTo>
                <a:lnTo>
                  <a:pt x="3396844" y="6876000"/>
                </a:lnTo>
                <a:lnTo>
                  <a:pt x="0" y="6876000"/>
                </a:lnTo>
                <a:close/>
              </a:path>
            </a:pathLst>
          </a:custGeom>
          <a:effectLst>
            <a:outerShdw blurRad="127000" dist="63500" algn="l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8DD5A-A223-D74F-8BF7-603422A5C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69751"/>
            <a:ext cx="5832475" cy="63533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AA54A6-E7C3-2D4A-A17C-B445CEC09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/>
              <a:t>© 2020 MHA CONSULTING. ALL RIGHTS RESERVED.</a:t>
            </a:r>
            <a:endParaRPr lang="es-ES_trad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3E428-AE80-DA47-8579-1C1606BE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EF40B-15DA-FF42-AA6D-DBEB8F5A3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1250" y="6567171"/>
            <a:ext cx="1266096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E33749-168D-9649-B517-3F9D3614D6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751" y="6561138"/>
            <a:ext cx="152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73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8DD5A-A223-D74F-8BF7-603422A5C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AA54A6-E7C3-2D4A-A17C-B445CEC09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/>
              <a:t>© 2020 MHA CONSULTING. ALL RIGHTS RESERVED.</a:t>
            </a:r>
            <a:endParaRPr lang="es-ES_trad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3E428-AE80-DA47-8579-1C1606BE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EF40B-15DA-FF42-AA6D-DBEB8F5A3E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91250" y="6567171"/>
            <a:ext cx="1266096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E33749-168D-9649-B517-3F9D3614D6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0751" y="6561138"/>
            <a:ext cx="152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7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4B5E-FB86-A845-836A-11969097F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F2043F2-6B22-C942-881C-F892A112B6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57312"/>
            <a:ext cx="9501188" cy="2571751"/>
          </a:xfrm>
        </p:spPr>
        <p:txBody>
          <a:bodyPr/>
          <a:lstStyle/>
          <a:p>
            <a:endParaRPr lang="es-ES_tradnl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D1DF52-D0DF-DE4F-9B73-A40C67C122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01188" y="1343025"/>
            <a:ext cx="2427287" cy="2586038"/>
          </a:xfrm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ES_tradnl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D3F4DD6-9495-8F4F-BDD1-07FD6DE8B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/>
              <a:t>© 2020 MHA CONSULTING. ALL RIGHTS RESERVED.</a:t>
            </a:r>
            <a:endParaRPr lang="es-ES_tradnl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1BAC4E3-EC58-AC47-B64D-0A2B83C5BA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A0C7A2-8E9D-6A42-B857-35CBB44C9C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91250" y="6567171"/>
            <a:ext cx="1266096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45C02C-AA03-7240-96CC-10A94B8D29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0751" y="6561138"/>
            <a:ext cx="152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7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8DD5A-A223-D74F-8BF7-603422A5C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674405"/>
            <a:ext cx="11664950" cy="63533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AA54A6-E7C3-2D4A-A17C-B445CEC09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/>
              <a:t>© 2020 MHA CONSULTING. ALL RIGHTS RESERVED.</a:t>
            </a:r>
            <a:endParaRPr lang="es-ES_trad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3E428-AE80-DA47-8579-1C1606BE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EF40B-15DA-FF42-AA6D-DBEB8F5A3E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91250" y="6567171"/>
            <a:ext cx="1266096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E33749-168D-9649-B517-3F9D3614D6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0751" y="6561138"/>
            <a:ext cx="1520000" cy="21600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6772957-0A3E-E246-BD59-C54D032827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3525" y="2043953"/>
            <a:ext cx="11664951" cy="3281082"/>
          </a:xfrm>
          <a:custGeom>
            <a:avLst/>
            <a:gdLst>
              <a:gd name="connsiteX0" fmla="*/ 8669757 w 11664951"/>
              <a:gd name="connsiteY0" fmla="*/ 0 h 3281082"/>
              <a:gd name="connsiteX1" fmla="*/ 11396011 w 11664951"/>
              <a:gd name="connsiteY1" fmla="*/ 0 h 3281082"/>
              <a:gd name="connsiteX2" fmla="*/ 11664951 w 11664951"/>
              <a:gd name="connsiteY2" fmla="*/ 0 h 3281082"/>
              <a:gd name="connsiteX3" fmla="*/ 11664951 w 11664951"/>
              <a:gd name="connsiteY3" fmla="*/ 3281082 h 3281082"/>
              <a:gd name="connsiteX4" fmla="*/ 11396011 w 11664951"/>
              <a:gd name="connsiteY4" fmla="*/ 3281082 h 3281082"/>
              <a:gd name="connsiteX5" fmla="*/ 8669757 w 11664951"/>
              <a:gd name="connsiteY5" fmla="*/ 3281082 h 3281082"/>
              <a:gd name="connsiteX6" fmla="*/ 9232758 w 11664951"/>
              <a:gd name="connsiteY6" fmla="*/ 1640541 h 3281082"/>
              <a:gd name="connsiteX7" fmla="*/ 5662922 w 11664951"/>
              <a:gd name="connsiteY7" fmla="*/ 0 h 3281082"/>
              <a:gd name="connsiteX8" fmla="*/ 8589075 w 11664951"/>
              <a:gd name="connsiteY8" fmla="*/ 0 h 3281082"/>
              <a:gd name="connsiteX9" fmla="*/ 9152076 w 11664951"/>
              <a:gd name="connsiteY9" fmla="*/ 1640541 h 3281082"/>
              <a:gd name="connsiteX10" fmla="*/ 8589075 w 11664951"/>
              <a:gd name="connsiteY10" fmla="*/ 3281082 h 3281082"/>
              <a:gd name="connsiteX11" fmla="*/ 5662922 w 11664951"/>
              <a:gd name="connsiteY11" fmla="*/ 3281082 h 3281082"/>
              <a:gd name="connsiteX12" fmla="*/ 6225923 w 11664951"/>
              <a:gd name="connsiteY12" fmla="*/ 1640541 h 3281082"/>
              <a:gd name="connsiteX13" fmla="*/ 2647885 w 11664951"/>
              <a:gd name="connsiteY13" fmla="*/ 0 h 3281082"/>
              <a:gd name="connsiteX14" fmla="*/ 5574038 w 11664951"/>
              <a:gd name="connsiteY14" fmla="*/ 0 h 3281082"/>
              <a:gd name="connsiteX15" fmla="*/ 6137039 w 11664951"/>
              <a:gd name="connsiteY15" fmla="*/ 1640541 h 3281082"/>
              <a:gd name="connsiteX16" fmla="*/ 5574038 w 11664951"/>
              <a:gd name="connsiteY16" fmla="*/ 3281082 h 3281082"/>
              <a:gd name="connsiteX17" fmla="*/ 2647885 w 11664951"/>
              <a:gd name="connsiteY17" fmla="*/ 3281082 h 3281082"/>
              <a:gd name="connsiteX18" fmla="*/ 3210886 w 11664951"/>
              <a:gd name="connsiteY18" fmla="*/ 1640541 h 3281082"/>
              <a:gd name="connsiteX19" fmla="*/ 0 w 11664951"/>
              <a:gd name="connsiteY19" fmla="*/ 0 h 3281082"/>
              <a:gd name="connsiteX20" fmla="*/ 2567687 w 11664951"/>
              <a:gd name="connsiteY20" fmla="*/ 0 h 3281082"/>
              <a:gd name="connsiteX21" fmla="*/ 3117601 w 11664951"/>
              <a:gd name="connsiteY21" fmla="*/ 1640541 h 3281082"/>
              <a:gd name="connsiteX22" fmla="*/ 2567687 w 11664951"/>
              <a:gd name="connsiteY22" fmla="*/ 3281082 h 3281082"/>
              <a:gd name="connsiteX23" fmla="*/ 0 w 11664951"/>
              <a:gd name="connsiteY2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664951" h="3281082">
                <a:moveTo>
                  <a:pt x="8669757" y="0"/>
                </a:moveTo>
                <a:lnTo>
                  <a:pt x="11396011" y="0"/>
                </a:lnTo>
                <a:lnTo>
                  <a:pt x="11664951" y="0"/>
                </a:lnTo>
                <a:lnTo>
                  <a:pt x="11664951" y="3281082"/>
                </a:lnTo>
                <a:lnTo>
                  <a:pt x="11396011" y="3281082"/>
                </a:lnTo>
                <a:lnTo>
                  <a:pt x="8669757" y="3281082"/>
                </a:lnTo>
                <a:lnTo>
                  <a:pt x="9232758" y="1640541"/>
                </a:lnTo>
                <a:close/>
                <a:moveTo>
                  <a:pt x="5662922" y="0"/>
                </a:moveTo>
                <a:lnTo>
                  <a:pt x="8589075" y="0"/>
                </a:lnTo>
                <a:lnTo>
                  <a:pt x="9152076" y="1640541"/>
                </a:lnTo>
                <a:lnTo>
                  <a:pt x="8589075" y="3281082"/>
                </a:lnTo>
                <a:lnTo>
                  <a:pt x="5662922" y="3281082"/>
                </a:lnTo>
                <a:lnTo>
                  <a:pt x="6225923" y="1640541"/>
                </a:lnTo>
                <a:close/>
                <a:moveTo>
                  <a:pt x="2647885" y="0"/>
                </a:moveTo>
                <a:lnTo>
                  <a:pt x="5574038" y="0"/>
                </a:lnTo>
                <a:lnTo>
                  <a:pt x="6137039" y="1640541"/>
                </a:lnTo>
                <a:lnTo>
                  <a:pt x="5574038" y="3281082"/>
                </a:lnTo>
                <a:lnTo>
                  <a:pt x="2647885" y="3281082"/>
                </a:lnTo>
                <a:lnTo>
                  <a:pt x="3210886" y="1640541"/>
                </a:lnTo>
                <a:close/>
                <a:moveTo>
                  <a:pt x="0" y="0"/>
                </a:moveTo>
                <a:lnTo>
                  <a:pt x="2567687" y="0"/>
                </a:lnTo>
                <a:lnTo>
                  <a:pt x="3117601" y="1640541"/>
                </a:lnTo>
                <a:lnTo>
                  <a:pt x="2567687" y="3281082"/>
                </a:lnTo>
                <a:lnTo>
                  <a:pt x="0" y="3281082"/>
                </a:lnTo>
                <a:close/>
              </a:path>
            </a:pathLst>
          </a:custGeom>
          <a:effectLst>
            <a:outerShdw blurRad="127000" dist="635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8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08279E2-4E19-344C-B35D-D3307C5E9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654FA6-1915-0641-B48F-7E05FFDE2D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91250" y="6567171"/>
            <a:ext cx="1266096" cy="182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4AEDB6-4A87-9F44-B283-C914F5C51A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0751" y="6561138"/>
            <a:ext cx="1520000" cy="216000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59C5F70-57C1-4040-A4B2-85E4FD936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16806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8DD5A-A223-D74F-8BF7-603422A5C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AA54A6-E7C3-2D4A-A17C-B445CEC09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3E428-AE80-DA47-8579-1C1606BE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EF40B-15DA-FF42-AA6D-DBEB8F5A3E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91250" y="6567171"/>
            <a:ext cx="1266096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E33749-168D-9649-B517-3F9D3614D6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0751" y="6561138"/>
            <a:ext cx="1520000" cy="216000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D0CFDA0-8B93-7444-91B8-FCCDD96CC7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61266" y="1628460"/>
            <a:ext cx="3855916" cy="3855916"/>
          </a:xfrm>
          <a:custGeom>
            <a:avLst/>
            <a:gdLst>
              <a:gd name="connsiteX0" fmla="*/ 1927958 w 3855916"/>
              <a:gd name="connsiteY0" fmla="*/ 0 h 3855916"/>
              <a:gd name="connsiteX1" fmla="*/ 3855916 w 3855916"/>
              <a:gd name="connsiteY1" fmla="*/ 1927958 h 3855916"/>
              <a:gd name="connsiteX2" fmla="*/ 1927958 w 3855916"/>
              <a:gd name="connsiteY2" fmla="*/ 3855916 h 3855916"/>
              <a:gd name="connsiteX3" fmla="*/ 0 w 3855916"/>
              <a:gd name="connsiteY3" fmla="*/ 1927958 h 3855916"/>
              <a:gd name="connsiteX4" fmla="*/ 1927958 w 3855916"/>
              <a:gd name="connsiteY4" fmla="*/ 0 h 3855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6" h="3855916">
                <a:moveTo>
                  <a:pt x="1927958" y="0"/>
                </a:moveTo>
                <a:cubicBezTo>
                  <a:pt x="2992740" y="0"/>
                  <a:pt x="3855916" y="863176"/>
                  <a:pt x="3855916" y="1927958"/>
                </a:cubicBezTo>
                <a:cubicBezTo>
                  <a:pt x="3855916" y="2992740"/>
                  <a:pt x="2992740" y="3855916"/>
                  <a:pt x="1927958" y="3855916"/>
                </a:cubicBezTo>
                <a:cubicBezTo>
                  <a:pt x="863176" y="3855916"/>
                  <a:pt x="0" y="2992740"/>
                  <a:pt x="0" y="1927958"/>
                </a:cubicBezTo>
                <a:cubicBezTo>
                  <a:pt x="0" y="863176"/>
                  <a:pt x="863176" y="0"/>
                  <a:pt x="192795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114300">
              <a:prstClr val="black">
                <a:alpha val="50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88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88B206D-E167-7946-8B69-A26B6438F0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79450"/>
            <a:ext cx="12177713" cy="6178550"/>
          </a:xfrm>
          <a:custGeom>
            <a:avLst/>
            <a:gdLst>
              <a:gd name="connsiteX0" fmla="*/ 0 w 12177713"/>
              <a:gd name="connsiteY0" fmla="*/ 0 h 6178550"/>
              <a:gd name="connsiteX1" fmla="*/ 12177713 w 12177713"/>
              <a:gd name="connsiteY1" fmla="*/ 0 h 6178550"/>
              <a:gd name="connsiteX2" fmla="*/ 12177713 w 12177713"/>
              <a:gd name="connsiteY2" fmla="*/ 4460586 h 6178550"/>
              <a:gd name="connsiteX3" fmla="*/ 5899844 w 12177713"/>
              <a:gd name="connsiteY3" fmla="*/ 4460586 h 6178550"/>
              <a:gd name="connsiteX4" fmla="*/ 4419599 w 12177713"/>
              <a:gd name="connsiteY4" fmla="*/ 4460586 h 6178550"/>
              <a:gd name="connsiteX5" fmla="*/ 2111596 w 12177713"/>
              <a:gd name="connsiteY5" fmla="*/ 4460586 h 6178550"/>
              <a:gd name="connsiteX6" fmla="*/ 1158999 w 12177713"/>
              <a:gd name="connsiteY6" fmla="*/ 6178550 h 6178550"/>
              <a:gd name="connsiteX7" fmla="*/ 0 w 12177713"/>
              <a:gd name="connsiteY7" fmla="*/ 6178550 h 617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7713" h="6178550">
                <a:moveTo>
                  <a:pt x="0" y="0"/>
                </a:moveTo>
                <a:lnTo>
                  <a:pt x="12177713" y="0"/>
                </a:lnTo>
                <a:lnTo>
                  <a:pt x="12177713" y="4460586"/>
                </a:lnTo>
                <a:lnTo>
                  <a:pt x="5899844" y="4460586"/>
                </a:lnTo>
                <a:lnTo>
                  <a:pt x="4419599" y="4460586"/>
                </a:lnTo>
                <a:lnTo>
                  <a:pt x="2111596" y="4460586"/>
                </a:lnTo>
                <a:lnTo>
                  <a:pt x="1158999" y="6178550"/>
                </a:lnTo>
                <a:lnTo>
                  <a:pt x="0" y="6178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" sx="102000" sy="102000" algn="ctr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s-ES_trad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BC17F6-8FBD-9E4F-A696-306D703CB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53" y="2938422"/>
            <a:ext cx="6325961" cy="63533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54686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8DD5A-A223-D74F-8BF7-603422A5C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3E428-AE80-DA47-8579-1C1606BE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EF40B-15DA-FF42-AA6D-DBEB8F5A3E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91250" y="6567171"/>
            <a:ext cx="1266096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E33749-168D-9649-B517-3F9D3614D6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0751" y="6561138"/>
            <a:ext cx="1520000" cy="2160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CC505C5-2B71-E843-AE27-C37F7339A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74628BC-02CC-B141-9B1C-375F2AE101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13601" y="1369275"/>
            <a:ext cx="2764800" cy="5083831"/>
          </a:xfrm>
          <a:custGeom>
            <a:avLst/>
            <a:gdLst>
              <a:gd name="connsiteX0" fmla="*/ 0 w 2764800"/>
              <a:gd name="connsiteY0" fmla="*/ 3614159 h 5083831"/>
              <a:gd name="connsiteX1" fmla="*/ 1382400 w 2764800"/>
              <a:gd name="connsiteY1" fmla="*/ 3964323 h 5083831"/>
              <a:gd name="connsiteX2" fmla="*/ 2764800 w 2764800"/>
              <a:gd name="connsiteY2" fmla="*/ 3614159 h 5083831"/>
              <a:gd name="connsiteX3" fmla="*/ 2764800 w 2764800"/>
              <a:gd name="connsiteY3" fmla="*/ 4733667 h 5083831"/>
              <a:gd name="connsiteX4" fmla="*/ 1382400 w 2764800"/>
              <a:gd name="connsiteY4" fmla="*/ 5083831 h 5083831"/>
              <a:gd name="connsiteX5" fmla="*/ 0 w 2764800"/>
              <a:gd name="connsiteY5" fmla="*/ 4733667 h 5083831"/>
              <a:gd name="connsiteX6" fmla="*/ 0 w 2764800"/>
              <a:gd name="connsiteY6" fmla="*/ 2409440 h 5083831"/>
              <a:gd name="connsiteX7" fmla="*/ 1382400 w 2764800"/>
              <a:gd name="connsiteY7" fmla="*/ 2759604 h 5083831"/>
              <a:gd name="connsiteX8" fmla="*/ 2764800 w 2764800"/>
              <a:gd name="connsiteY8" fmla="*/ 2409440 h 5083831"/>
              <a:gd name="connsiteX9" fmla="*/ 2764800 w 2764800"/>
              <a:gd name="connsiteY9" fmla="*/ 3528948 h 5083831"/>
              <a:gd name="connsiteX10" fmla="*/ 1382400 w 2764800"/>
              <a:gd name="connsiteY10" fmla="*/ 3879112 h 5083831"/>
              <a:gd name="connsiteX11" fmla="*/ 0 w 2764800"/>
              <a:gd name="connsiteY11" fmla="*/ 3528948 h 5083831"/>
              <a:gd name="connsiteX12" fmla="*/ 0 w 2764800"/>
              <a:gd name="connsiteY12" fmla="*/ 1204720 h 5083831"/>
              <a:gd name="connsiteX13" fmla="*/ 1382400 w 2764800"/>
              <a:gd name="connsiteY13" fmla="*/ 1554884 h 5083831"/>
              <a:gd name="connsiteX14" fmla="*/ 2764800 w 2764800"/>
              <a:gd name="connsiteY14" fmla="*/ 1204720 h 5083831"/>
              <a:gd name="connsiteX15" fmla="*/ 2764800 w 2764800"/>
              <a:gd name="connsiteY15" fmla="*/ 2324228 h 5083831"/>
              <a:gd name="connsiteX16" fmla="*/ 1382400 w 2764800"/>
              <a:gd name="connsiteY16" fmla="*/ 2674392 h 5083831"/>
              <a:gd name="connsiteX17" fmla="*/ 0 w 2764800"/>
              <a:gd name="connsiteY17" fmla="*/ 2324228 h 5083831"/>
              <a:gd name="connsiteX18" fmla="*/ 0 w 2764800"/>
              <a:gd name="connsiteY18" fmla="*/ 0 h 5083831"/>
              <a:gd name="connsiteX19" fmla="*/ 1382400 w 2764800"/>
              <a:gd name="connsiteY19" fmla="*/ 350164 h 5083831"/>
              <a:gd name="connsiteX20" fmla="*/ 2764800 w 2764800"/>
              <a:gd name="connsiteY20" fmla="*/ 0 h 5083831"/>
              <a:gd name="connsiteX21" fmla="*/ 2764800 w 2764800"/>
              <a:gd name="connsiteY21" fmla="*/ 1119508 h 5083831"/>
              <a:gd name="connsiteX22" fmla="*/ 1382400 w 2764800"/>
              <a:gd name="connsiteY22" fmla="*/ 1469672 h 5083831"/>
              <a:gd name="connsiteX23" fmla="*/ 0 w 2764800"/>
              <a:gd name="connsiteY23" fmla="*/ 1119508 h 508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764800" h="5083831">
                <a:moveTo>
                  <a:pt x="0" y="3614159"/>
                </a:moveTo>
                <a:lnTo>
                  <a:pt x="1382400" y="3964323"/>
                </a:lnTo>
                <a:lnTo>
                  <a:pt x="2764800" y="3614159"/>
                </a:lnTo>
                <a:lnTo>
                  <a:pt x="2764800" y="4733667"/>
                </a:lnTo>
                <a:lnTo>
                  <a:pt x="1382400" y="5083831"/>
                </a:lnTo>
                <a:lnTo>
                  <a:pt x="0" y="4733667"/>
                </a:lnTo>
                <a:close/>
                <a:moveTo>
                  <a:pt x="0" y="2409440"/>
                </a:moveTo>
                <a:lnTo>
                  <a:pt x="1382400" y="2759604"/>
                </a:lnTo>
                <a:lnTo>
                  <a:pt x="2764800" y="2409440"/>
                </a:lnTo>
                <a:lnTo>
                  <a:pt x="2764800" y="3528948"/>
                </a:lnTo>
                <a:lnTo>
                  <a:pt x="1382400" y="3879112"/>
                </a:lnTo>
                <a:lnTo>
                  <a:pt x="0" y="3528948"/>
                </a:lnTo>
                <a:close/>
                <a:moveTo>
                  <a:pt x="0" y="1204720"/>
                </a:moveTo>
                <a:lnTo>
                  <a:pt x="1382400" y="1554884"/>
                </a:lnTo>
                <a:lnTo>
                  <a:pt x="2764800" y="1204720"/>
                </a:lnTo>
                <a:lnTo>
                  <a:pt x="2764800" y="2324228"/>
                </a:lnTo>
                <a:lnTo>
                  <a:pt x="1382400" y="2674392"/>
                </a:lnTo>
                <a:lnTo>
                  <a:pt x="0" y="2324228"/>
                </a:lnTo>
                <a:close/>
                <a:moveTo>
                  <a:pt x="0" y="0"/>
                </a:moveTo>
                <a:lnTo>
                  <a:pt x="1382400" y="350164"/>
                </a:lnTo>
                <a:lnTo>
                  <a:pt x="2764800" y="0"/>
                </a:lnTo>
                <a:lnTo>
                  <a:pt x="2764800" y="1119508"/>
                </a:lnTo>
                <a:lnTo>
                  <a:pt x="1382400" y="1469672"/>
                </a:lnTo>
                <a:lnTo>
                  <a:pt x="0" y="111950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81000" sx="102000" sy="102000" algn="ctr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87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0C24C98-E3CD-F04D-BE69-85318D2982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267200" cy="6858000"/>
          </a:xfrm>
          <a:custGeom>
            <a:avLst/>
            <a:gdLst>
              <a:gd name="connsiteX0" fmla="*/ 0 w 4267200"/>
              <a:gd name="connsiteY0" fmla="*/ 0 h 6858000"/>
              <a:gd name="connsiteX1" fmla="*/ 4267200 w 4267200"/>
              <a:gd name="connsiteY1" fmla="*/ 0 h 6858000"/>
              <a:gd name="connsiteX2" fmla="*/ 4267200 w 4267200"/>
              <a:gd name="connsiteY2" fmla="*/ 6858000 h 6858000"/>
              <a:gd name="connsiteX3" fmla="*/ 0 w 4267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7200" h="6858000">
                <a:moveTo>
                  <a:pt x="0" y="0"/>
                </a:moveTo>
                <a:lnTo>
                  <a:pt x="4267200" y="0"/>
                </a:lnTo>
                <a:lnTo>
                  <a:pt x="4267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3E428-AE80-DA47-8579-1C1606BE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EF40B-15DA-FF42-AA6D-DBEB8F5A3E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91250" y="6567171"/>
            <a:ext cx="1266096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E33749-168D-9649-B517-3F9D3614D6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0751" y="6561138"/>
            <a:ext cx="1520000" cy="21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E8DD5A-A223-D74F-8BF7-603422A5C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311336"/>
            <a:ext cx="3714917" cy="15816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CC505C5-2B71-E843-AE27-C37F7339A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s-ES_tradnl"/>
              <a:t>© 2021 MHA CONSULTING. ALL RIGHTS RESERVED.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6269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EB242A4-07CD-8940-B4D5-AADD81957D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30316" y="1074822"/>
            <a:ext cx="7780421" cy="4700337"/>
          </a:xfrm>
          <a:custGeom>
            <a:avLst/>
            <a:gdLst>
              <a:gd name="connsiteX0" fmla="*/ 0 w 7170821"/>
              <a:gd name="connsiteY0" fmla="*/ 0 h 4700337"/>
              <a:gd name="connsiteX1" fmla="*/ 7170821 w 7170821"/>
              <a:gd name="connsiteY1" fmla="*/ 0 h 4700337"/>
              <a:gd name="connsiteX2" fmla="*/ 7170821 w 7170821"/>
              <a:gd name="connsiteY2" fmla="*/ 4700337 h 4700337"/>
              <a:gd name="connsiteX3" fmla="*/ 0 w 7170821"/>
              <a:gd name="connsiteY3" fmla="*/ 4700337 h 4700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0821" h="4700337">
                <a:moveTo>
                  <a:pt x="0" y="0"/>
                </a:moveTo>
                <a:lnTo>
                  <a:pt x="7170821" y="0"/>
                </a:lnTo>
                <a:lnTo>
                  <a:pt x="7170821" y="4700337"/>
                </a:lnTo>
                <a:lnTo>
                  <a:pt x="0" y="47003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609C95E-C975-E84D-A28F-FEAF4C5B7C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3526" y="878305"/>
            <a:ext cx="4966201" cy="5101390"/>
          </a:xfrm>
          <a:custGeom>
            <a:avLst/>
            <a:gdLst>
              <a:gd name="connsiteX0" fmla="*/ 0 w 4966201"/>
              <a:gd name="connsiteY0" fmla="*/ 0 h 5101390"/>
              <a:gd name="connsiteX1" fmla="*/ 3924888 w 4966201"/>
              <a:gd name="connsiteY1" fmla="*/ 0 h 5101390"/>
              <a:gd name="connsiteX2" fmla="*/ 4966201 w 4966201"/>
              <a:gd name="connsiteY2" fmla="*/ 2550695 h 5101390"/>
              <a:gd name="connsiteX3" fmla="*/ 3924888 w 4966201"/>
              <a:gd name="connsiteY3" fmla="*/ 5101390 h 5101390"/>
              <a:gd name="connsiteX4" fmla="*/ 0 w 4966201"/>
              <a:gd name="connsiteY4" fmla="*/ 5101390 h 5101390"/>
              <a:gd name="connsiteX5" fmla="*/ 1041313 w 4966201"/>
              <a:gd name="connsiteY5" fmla="*/ 2550695 h 5101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6201" h="5101390">
                <a:moveTo>
                  <a:pt x="0" y="0"/>
                </a:moveTo>
                <a:lnTo>
                  <a:pt x="3924888" y="0"/>
                </a:lnTo>
                <a:lnTo>
                  <a:pt x="4966201" y="2550695"/>
                </a:lnTo>
                <a:lnTo>
                  <a:pt x="3924888" y="5101390"/>
                </a:lnTo>
                <a:lnTo>
                  <a:pt x="0" y="5101390"/>
                </a:lnTo>
                <a:lnTo>
                  <a:pt x="1041313" y="25506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81000" sx="102000" sy="102000" algn="ctr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3E428-AE80-DA47-8579-1C1606BE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EF40B-15DA-FF42-AA6D-DBEB8F5A3E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91250" y="6567171"/>
            <a:ext cx="1266096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E33749-168D-9649-B517-3F9D3614D6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0751" y="6561138"/>
            <a:ext cx="1520000" cy="2160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CC505C5-2B71-E843-AE27-C37F7339A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8DD5A-A223-D74F-8BF7-603422A5C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042" y="3111331"/>
            <a:ext cx="3208421" cy="6353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009830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8DD5A-A223-D74F-8BF7-603422A5C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3E428-AE80-DA47-8579-1C1606BE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EF40B-15DA-FF42-AA6D-DBEB8F5A3E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91250" y="6567171"/>
            <a:ext cx="1266096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E33749-168D-9649-B517-3F9D3614D6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0751" y="6561138"/>
            <a:ext cx="1520000" cy="2160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CC505C5-2B71-E843-AE27-C37F7339A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40D7F32-D180-894F-9F3E-099E66E46D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8570" y="1251473"/>
            <a:ext cx="5919537" cy="5020989"/>
          </a:xfrm>
          <a:custGeom>
            <a:avLst/>
            <a:gdLst>
              <a:gd name="connsiteX0" fmla="*/ 0 w 5919537"/>
              <a:gd name="connsiteY0" fmla="*/ 0 h 5020989"/>
              <a:gd name="connsiteX1" fmla="*/ 5919537 w 5919537"/>
              <a:gd name="connsiteY1" fmla="*/ 0 h 5020989"/>
              <a:gd name="connsiteX2" fmla="*/ 5919537 w 5919537"/>
              <a:gd name="connsiteY2" fmla="*/ 5020989 h 5020989"/>
              <a:gd name="connsiteX3" fmla="*/ 0 w 5919537"/>
              <a:gd name="connsiteY3" fmla="*/ 5020989 h 502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9537" h="5020989">
                <a:moveTo>
                  <a:pt x="0" y="0"/>
                </a:moveTo>
                <a:lnTo>
                  <a:pt x="5919537" y="0"/>
                </a:lnTo>
                <a:lnTo>
                  <a:pt x="5919537" y="5020989"/>
                </a:lnTo>
                <a:lnTo>
                  <a:pt x="0" y="50209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0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C191D0-AFB0-5D44-9491-B7FAE50F6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311336"/>
            <a:ext cx="11664950" cy="63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55E3C-5258-574A-8588-33E08765D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525" y="1253331"/>
            <a:ext cx="11664950" cy="4813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6F2F3-E72A-C54E-8A36-E9AA9B892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92EB9-6A3B-F942-A787-A51DDAAE1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0362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63" r:id="rId4"/>
    <p:sldLayoutId id="2147483656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57" r:id="rId17"/>
    <p:sldLayoutId id="2147483658" r:id="rId18"/>
    <p:sldLayoutId id="2147483659" r:id="rId19"/>
    <p:sldLayoutId id="2147483660" r:id="rId20"/>
    <p:sldLayoutId id="2147483661" r:id="rId21"/>
    <p:sldLayoutId id="214748366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2C5C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Candara" panose="020E05020303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Candara" panose="020E0502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Candara" panose="020E0502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Candara" panose="020E0502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Candara" panose="020E0502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4133" userDrawn="1">
          <p15:clr>
            <a:srgbClr val="F26B43"/>
          </p15:clr>
        </p15:guide>
        <p15:guide id="6" orient="horz" pos="1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C191D0-AFB0-5D44-9491-B7FAE50F6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311336"/>
            <a:ext cx="11664950" cy="63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55E3C-5258-574A-8588-33E08765D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525" y="1253331"/>
            <a:ext cx="11664950" cy="4813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6F2F3-E72A-C54E-8A36-E9AA9B892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92EB9-6A3B-F942-A787-A51DDAAE1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0362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5" r:id="rId2"/>
    <p:sldLayoutId id="2147483706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2C5C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Candara" panose="020E05020303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Candara" panose="020E0502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Candara" panose="020E0502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Candara" panose="020E0502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Candara" panose="020E0502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4133" userDrawn="1">
          <p15:clr>
            <a:srgbClr val="F26B43"/>
          </p15:clr>
        </p15:guide>
        <p15:guide id="6" orient="horz" pos="18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C191D0-AFB0-5D44-9491-B7FAE50F6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311336"/>
            <a:ext cx="11664950" cy="63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55E3C-5258-574A-8588-33E08765D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525" y="1253331"/>
            <a:ext cx="11664950" cy="4813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6F2F3-E72A-C54E-8A36-E9AA9B892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92EB9-6A3B-F942-A787-A51DDAAE1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0362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2C5C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Candara" panose="020E05020303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Candara" panose="020E0502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Candara" panose="020E0502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Candara" panose="020E0502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Candara" panose="020E0502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4133" userDrawn="1">
          <p15:clr>
            <a:srgbClr val="F26B43"/>
          </p15:clr>
        </p15:guide>
        <p15:guide id="6" orient="horz" pos="187" userDrawn="1">
          <p15:clr>
            <a:srgbClr val="F26B43"/>
          </p15:clr>
        </p15:guide>
        <p15:guide id="7" orient="horz" pos="414" userDrawn="1">
          <p15:clr>
            <a:srgbClr val="F26B43"/>
          </p15:clr>
        </p15:guide>
        <p15:guide id="8" pos="3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6.emf"/><Relationship Id="rId4" Type="http://schemas.openxmlformats.org/officeDocument/2006/relationships/package" Target="../embeddings/Microsoft_Excel_Worksheet.xls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svg"/><Relationship Id="rId7" Type="http://schemas.openxmlformats.org/officeDocument/2006/relationships/image" Target="../media/image143.sv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svg"/><Relationship Id="rId4" Type="http://schemas.openxmlformats.org/officeDocument/2006/relationships/image" Target="../media/image1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0.svg"/><Relationship Id="rId5" Type="http://schemas.openxmlformats.org/officeDocument/2006/relationships/image" Target="../media/image149.png"/><Relationship Id="rId4" Type="http://schemas.openxmlformats.org/officeDocument/2006/relationships/image" Target="../media/image14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sv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5.jpg"/><Relationship Id="rId5" Type="http://schemas.openxmlformats.org/officeDocument/2006/relationships/image" Target="../media/image154.svg"/><Relationship Id="rId4" Type="http://schemas.openxmlformats.org/officeDocument/2006/relationships/image" Target="../media/image1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12" Type="http://schemas.openxmlformats.org/officeDocument/2006/relationships/image" Target="../media/image166.sv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0.sv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0" Type="http://schemas.openxmlformats.org/officeDocument/2006/relationships/image" Target="../media/image164.svg"/><Relationship Id="rId4" Type="http://schemas.openxmlformats.org/officeDocument/2006/relationships/image" Target="../media/image158.svg"/><Relationship Id="rId9" Type="http://schemas.openxmlformats.org/officeDocument/2006/relationships/image" Target="../media/image1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81.svg"/><Relationship Id="rId3" Type="http://schemas.openxmlformats.org/officeDocument/2006/relationships/image" Target="../media/image171.svg"/><Relationship Id="rId7" Type="http://schemas.openxmlformats.org/officeDocument/2006/relationships/image" Target="../media/image175.svg"/><Relationship Id="rId12" Type="http://schemas.openxmlformats.org/officeDocument/2006/relationships/image" Target="../media/image18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11" Type="http://schemas.openxmlformats.org/officeDocument/2006/relationships/image" Target="../media/image179.svg"/><Relationship Id="rId5" Type="http://schemas.openxmlformats.org/officeDocument/2006/relationships/image" Target="../media/image173.svg"/><Relationship Id="rId10" Type="http://schemas.openxmlformats.org/officeDocument/2006/relationships/image" Target="../media/image178.png"/><Relationship Id="rId4" Type="http://schemas.openxmlformats.org/officeDocument/2006/relationships/image" Target="../media/image172.png"/><Relationship Id="rId9" Type="http://schemas.openxmlformats.org/officeDocument/2006/relationships/image" Target="../media/image17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sv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4.jpg"/><Relationship Id="rId5" Type="http://schemas.openxmlformats.org/officeDocument/2006/relationships/image" Target="../media/image183.svg"/><Relationship Id="rId4" Type="http://schemas.openxmlformats.org/officeDocument/2006/relationships/image" Target="../media/image1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hyperlink" Target="http://www.mha-it.com/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jpg"/><Relationship Id="rId10" Type="http://schemas.openxmlformats.org/officeDocument/2006/relationships/image" Target="../media/image11.svg"/><Relationship Id="rId4" Type="http://schemas.openxmlformats.org/officeDocument/2006/relationships/hyperlink" Target="http://www.bcmmetrics.com/" TargetMode="External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13" Type="http://schemas.openxmlformats.org/officeDocument/2006/relationships/image" Target="../media/image192.png"/><Relationship Id="rId3" Type="http://schemas.openxmlformats.org/officeDocument/2006/relationships/image" Target="../media/image128.png"/><Relationship Id="rId7" Type="http://schemas.openxmlformats.org/officeDocument/2006/relationships/image" Target="../media/image134.png"/><Relationship Id="rId12" Type="http://schemas.openxmlformats.org/officeDocument/2006/relationships/image" Target="../media/image191.sv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9.svg"/><Relationship Id="rId11" Type="http://schemas.openxmlformats.org/officeDocument/2006/relationships/image" Target="../media/image190.png"/><Relationship Id="rId5" Type="http://schemas.openxmlformats.org/officeDocument/2006/relationships/image" Target="../media/image178.png"/><Relationship Id="rId10" Type="http://schemas.openxmlformats.org/officeDocument/2006/relationships/image" Target="../media/image189.svg"/><Relationship Id="rId4" Type="http://schemas.openxmlformats.org/officeDocument/2006/relationships/image" Target="../media/image129.svg"/><Relationship Id="rId9" Type="http://schemas.openxmlformats.org/officeDocument/2006/relationships/image" Target="../media/image188.png"/><Relationship Id="rId14" Type="http://schemas.openxmlformats.org/officeDocument/2006/relationships/image" Target="../media/image19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svg"/><Relationship Id="rId13" Type="http://schemas.openxmlformats.org/officeDocument/2006/relationships/image" Target="../media/image203.png"/><Relationship Id="rId3" Type="http://schemas.openxmlformats.org/officeDocument/2006/relationships/image" Target="../media/image195.png"/><Relationship Id="rId7" Type="http://schemas.openxmlformats.org/officeDocument/2006/relationships/image" Target="../media/image199.png"/><Relationship Id="rId12" Type="http://schemas.openxmlformats.org/officeDocument/2006/relationships/image" Target="../media/image191.svg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8.svg"/><Relationship Id="rId11" Type="http://schemas.openxmlformats.org/officeDocument/2006/relationships/image" Target="../media/image190.png"/><Relationship Id="rId5" Type="http://schemas.openxmlformats.org/officeDocument/2006/relationships/image" Target="../media/image197.png"/><Relationship Id="rId10" Type="http://schemas.openxmlformats.org/officeDocument/2006/relationships/image" Target="../media/image202.svg"/><Relationship Id="rId4" Type="http://schemas.openxmlformats.org/officeDocument/2006/relationships/image" Target="../media/image196.svg"/><Relationship Id="rId9" Type="http://schemas.openxmlformats.org/officeDocument/2006/relationships/image" Target="../media/image201.png"/><Relationship Id="rId14" Type="http://schemas.openxmlformats.org/officeDocument/2006/relationships/image" Target="../media/image20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6.svg"/><Relationship Id="rId3" Type="http://schemas.openxmlformats.org/officeDocument/2006/relationships/image" Target="../media/image206.svg"/><Relationship Id="rId7" Type="http://schemas.openxmlformats.org/officeDocument/2006/relationships/image" Target="../media/image210.svg"/><Relationship Id="rId12" Type="http://schemas.openxmlformats.org/officeDocument/2006/relationships/image" Target="../media/image215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11" Type="http://schemas.openxmlformats.org/officeDocument/2006/relationships/image" Target="../media/image214.svg"/><Relationship Id="rId5" Type="http://schemas.openxmlformats.org/officeDocument/2006/relationships/image" Target="../media/image208.svg"/><Relationship Id="rId10" Type="http://schemas.openxmlformats.org/officeDocument/2006/relationships/image" Target="../media/image213.png"/><Relationship Id="rId4" Type="http://schemas.openxmlformats.org/officeDocument/2006/relationships/image" Target="../media/image207.png"/><Relationship Id="rId9" Type="http://schemas.openxmlformats.org/officeDocument/2006/relationships/image" Target="../media/image21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svg"/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1.svg"/><Relationship Id="rId5" Type="http://schemas.openxmlformats.org/officeDocument/2006/relationships/image" Target="../media/image220.png"/><Relationship Id="rId10" Type="http://schemas.openxmlformats.org/officeDocument/2006/relationships/image" Target="../media/image225.svg"/><Relationship Id="rId4" Type="http://schemas.openxmlformats.org/officeDocument/2006/relationships/image" Target="../media/image219.svg"/><Relationship Id="rId9" Type="http://schemas.openxmlformats.org/officeDocument/2006/relationships/image" Target="../media/image2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png"/><Relationship Id="rId5" Type="http://schemas.openxmlformats.org/officeDocument/2006/relationships/image" Target="../media/image228.svg"/><Relationship Id="rId4" Type="http://schemas.openxmlformats.org/officeDocument/2006/relationships/image" Target="../media/image227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3.jpg"/><Relationship Id="rId26" Type="http://schemas.openxmlformats.org/officeDocument/2006/relationships/image" Target="../media/image41.png"/><Relationship Id="rId39" Type="http://schemas.openxmlformats.org/officeDocument/2006/relationships/image" Target="../media/image54.png"/><Relationship Id="rId21" Type="http://schemas.openxmlformats.org/officeDocument/2006/relationships/image" Target="../media/image36.png"/><Relationship Id="rId34" Type="http://schemas.openxmlformats.org/officeDocument/2006/relationships/image" Target="../media/image49.png"/><Relationship Id="rId42" Type="http://schemas.openxmlformats.org/officeDocument/2006/relationships/image" Target="../media/image57.png"/><Relationship Id="rId47" Type="http://schemas.openxmlformats.org/officeDocument/2006/relationships/image" Target="../media/image62.png"/><Relationship Id="rId50" Type="http://schemas.openxmlformats.org/officeDocument/2006/relationships/image" Target="../media/image65.png"/><Relationship Id="rId55" Type="http://schemas.openxmlformats.org/officeDocument/2006/relationships/image" Target="../media/image70.tiff"/><Relationship Id="rId63" Type="http://schemas.openxmlformats.org/officeDocument/2006/relationships/image" Target="../media/image78.png"/><Relationship Id="rId68" Type="http://schemas.openxmlformats.org/officeDocument/2006/relationships/image" Target="../media/image83.png"/><Relationship Id="rId7" Type="http://schemas.openxmlformats.org/officeDocument/2006/relationships/image" Target="../media/image22.tiff"/><Relationship Id="rId71" Type="http://schemas.openxmlformats.org/officeDocument/2006/relationships/image" Target="../media/image86.jpe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2.jpg"/><Relationship Id="rId40" Type="http://schemas.openxmlformats.org/officeDocument/2006/relationships/image" Target="../media/image55.png"/><Relationship Id="rId45" Type="http://schemas.openxmlformats.org/officeDocument/2006/relationships/image" Target="../media/image60.png"/><Relationship Id="rId53" Type="http://schemas.openxmlformats.org/officeDocument/2006/relationships/image" Target="../media/image68.png"/><Relationship Id="rId58" Type="http://schemas.openxmlformats.org/officeDocument/2006/relationships/image" Target="../media/image73.png"/><Relationship Id="rId66" Type="http://schemas.openxmlformats.org/officeDocument/2006/relationships/image" Target="../media/image81.png"/><Relationship Id="rId5" Type="http://schemas.openxmlformats.org/officeDocument/2006/relationships/image" Target="../media/image20.png"/><Relationship Id="rId15" Type="http://schemas.openxmlformats.org/officeDocument/2006/relationships/image" Target="../media/image30.tiff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49" Type="http://schemas.openxmlformats.org/officeDocument/2006/relationships/image" Target="../media/image64.png"/><Relationship Id="rId57" Type="http://schemas.openxmlformats.org/officeDocument/2006/relationships/image" Target="../media/image72.png"/><Relationship Id="rId61" Type="http://schemas.openxmlformats.org/officeDocument/2006/relationships/image" Target="../media/image76.png"/><Relationship Id="rId10" Type="http://schemas.openxmlformats.org/officeDocument/2006/relationships/image" Target="../media/image25.png"/><Relationship Id="rId19" Type="http://schemas.openxmlformats.org/officeDocument/2006/relationships/image" Target="../media/image34.gif"/><Relationship Id="rId31" Type="http://schemas.openxmlformats.org/officeDocument/2006/relationships/image" Target="../media/image46.png"/><Relationship Id="rId44" Type="http://schemas.openxmlformats.org/officeDocument/2006/relationships/image" Target="../media/image59.png"/><Relationship Id="rId52" Type="http://schemas.openxmlformats.org/officeDocument/2006/relationships/image" Target="../media/image67.tiff"/><Relationship Id="rId60" Type="http://schemas.openxmlformats.org/officeDocument/2006/relationships/image" Target="../media/image75.png"/><Relationship Id="rId65" Type="http://schemas.openxmlformats.org/officeDocument/2006/relationships/image" Target="../media/image80.png"/><Relationship Id="rId4" Type="http://schemas.openxmlformats.org/officeDocument/2006/relationships/image" Target="../media/image19.jp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Relationship Id="rId43" Type="http://schemas.openxmlformats.org/officeDocument/2006/relationships/image" Target="../media/image58.png"/><Relationship Id="rId48" Type="http://schemas.openxmlformats.org/officeDocument/2006/relationships/image" Target="../media/image63.gif"/><Relationship Id="rId56" Type="http://schemas.openxmlformats.org/officeDocument/2006/relationships/image" Target="../media/image71.jpg"/><Relationship Id="rId64" Type="http://schemas.openxmlformats.org/officeDocument/2006/relationships/image" Target="../media/image79.jpeg"/><Relationship Id="rId69" Type="http://schemas.openxmlformats.org/officeDocument/2006/relationships/image" Target="../media/image84.png"/><Relationship Id="rId8" Type="http://schemas.openxmlformats.org/officeDocument/2006/relationships/image" Target="../media/image23.jpg"/><Relationship Id="rId51" Type="http://schemas.openxmlformats.org/officeDocument/2006/relationships/image" Target="../media/image66.jpeg"/><Relationship Id="rId72" Type="http://schemas.openxmlformats.org/officeDocument/2006/relationships/image" Target="../media/image87.jpeg"/><Relationship Id="rId3" Type="http://schemas.openxmlformats.org/officeDocument/2006/relationships/image" Target="../media/image18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38" Type="http://schemas.openxmlformats.org/officeDocument/2006/relationships/image" Target="../media/image53.png"/><Relationship Id="rId46" Type="http://schemas.openxmlformats.org/officeDocument/2006/relationships/image" Target="../media/image61.png"/><Relationship Id="rId59" Type="http://schemas.openxmlformats.org/officeDocument/2006/relationships/image" Target="../media/image74.png"/><Relationship Id="rId67" Type="http://schemas.openxmlformats.org/officeDocument/2006/relationships/image" Target="../media/image82.png"/><Relationship Id="rId20" Type="http://schemas.openxmlformats.org/officeDocument/2006/relationships/image" Target="../media/image35.png"/><Relationship Id="rId41" Type="http://schemas.openxmlformats.org/officeDocument/2006/relationships/image" Target="../media/image56.png"/><Relationship Id="rId54" Type="http://schemas.openxmlformats.org/officeDocument/2006/relationships/image" Target="../media/image69.tiff"/><Relationship Id="rId62" Type="http://schemas.openxmlformats.org/officeDocument/2006/relationships/image" Target="../media/image77.png"/><Relationship Id="rId70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93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92.jpg"/><Relationship Id="rId17" Type="http://schemas.openxmlformats.org/officeDocument/2006/relationships/image" Target="../media/image97.svg"/><Relationship Id="rId2" Type="http://schemas.openxmlformats.org/officeDocument/2006/relationships/image" Target="../media/image26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1.png"/><Relationship Id="rId5" Type="http://schemas.openxmlformats.org/officeDocument/2006/relationships/image" Target="../media/image32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30.tiff"/><Relationship Id="rId9" Type="http://schemas.openxmlformats.org/officeDocument/2006/relationships/image" Target="../media/image89.jpg"/><Relationship Id="rId1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1.svg"/><Relationship Id="rId4" Type="http://schemas.openxmlformats.org/officeDocument/2006/relationships/image" Target="../media/image10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5" Type="http://schemas.openxmlformats.org/officeDocument/2006/relationships/image" Target="../media/image115.sv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svg"/><Relationship Id="rId14" Type="http://schemas.openxmlformats.org/officeDocument/2006/relationships/image" Target="../media/image1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sv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sv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svg"/><Relationship Id="rId4" Type="http://schemas.openxmlformats.org/officeDocument/2006/relationships/image" Target="../media/image118.svg"/><Relationship Id="rId9" Type="http://schemas.openxmlformats.org/officeDocument/2006/relationships/image" Target="../media/image1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svg"/><Relationship Id="rId5" Type="http://schemas.openxmlformats.org/officeDocument/2006/relationships/image" Target="../media/image130.png"/><Relationship Id="rId10" Type="http://schemas.openxmlformats.org/officeDocument/2006/relationships/image" Target="../media/image135.svg"/><Relationship Id="rId4" Type="http://schemas.openxmlformats.org/officeDocument/2006/relationships/image" Target="../media/image129.svg"/><Relationship Id="rId9" Type="http://schemas.openxmlformats.org/officeDocument/2006/relationships/image" Target="../media/image1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CCA0C6F-748A-774B-9147-36FB404277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117" t="19426" r="117"/>
          <a:stretch/>
        </p:blipFill>
        <p:spPr>
          <a:xfrm>
            <a:off x="0" y="679450"/>
            <a:ext cx="12177713" cy="6178550"/>
          </a:xfrm>
          <a:effectLst>
            <a:outerShdw blurRad="1270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865EFF-BEEF-8A42-A370-C93438CFC8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215945" y="299199"/>
            <a:ext cx="1744614" cy="251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61DA2C8-5AA3-5A40-8814-1C8F3D31C0E8}"/>
              </a:ext>
            </a:extLst>
          </p:cNvPr>
          <p:cNvSpPr/>
          <p:nvPr/>
        </p:nvSpPr>
        <p:spPr>
          <a:xfrm>
            <a:off x="8824349" y="6123256"/>
            <a:ext cx="32078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Michael Herrera, CEO</a:t>
            </a:r>
          </a:p>
          <a:p>
            <a:pPr algn="r">
              <a:spcBef>
                <a:spcPts val="0"/>
              </a:spcBef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MHA Consulting / January 28, 2021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08DD9BA-1D88-694B-AC4F-D3E97EC8C377}"/>
              </a:ext>
            </a:extLst>
          </p:cNvPr>
          <p:cNvSpPr/>
          <p:nvPr/>
        </p:nvSpPr>
        <p:spPr>
          <a:xfrm>
            <a:off x="798449" y="5145922"/>
            <a:ext cx="6467524" cy="1712079"/>
          </a:xfrm>
          <a:custGeom>
            <a:avLst/>
            <a:gdLst>
              <a:gd name="connsiteX0" fmla="*/ 949333 w 4737582"/>
              <a:gd name="connsiteY0" fmla="*/ 0 h 1712079"/>
              <a:gd name="connsiteX1" fmla="*/ 4737582 w 4737582"/>
              <a:gd name="connsiteY1" fmla="*/ 0 h 1712079"/>
              <a:gd name="connsiteX2" fmla="*/ 3788249 w 4737582"/>
              <a:gd name="connsiteY2" fmla="*/ 1712079 h 1712079"/>
              <a:gd name="connsiteX3" fmla="*/ 0 w 4737582"/>
              <a:gd name="connsiteY3" fmla="*/ 1712079 h 171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7582" h="1712079">
                <a:moveTo>
                  <a:pt x="949333" y="0"/>
                </a:moveTo>
                <a:lnTo>
                  <a:pt x="4737582" y="0"/>
                </a:lnTo>
                <a:lnTo>
                  <a:pt x="3788249" y="1712079"/>
                </a:lnTo>
                <a:lnTo>
                  <a:pt x="0" y="1712079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9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127000" dist="635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B1A04277-0B67-C945-8372-1E1B6C8F34D9}"/>
              </a:ext>
            </a:extLst>
          </p:cNvPr>
          <p:cNvSpPr/>
          <p:nvPr/>
        </p:nvSpPr>
        <p:spPr>
          <a:xfrm>
            <a:off x="798449" y="0"/>
            <a:ext cx="7768071" cy="5145922"/>
          </a:xfrm>
          <a:custGeom>
            <a:avLst/>
            <a:gdLst>
              <a:gd name="connsiteX0" fmla="*/ 0 w 5690257"/>
              <a:gd name="connsiteY0" fmla="*/ 0 h 5145922"/>
              <a:gd name="connsiteX1" fmla="*/ 3784704 w 5690257"/>
              <a:gd name="connsiteY1" fmla="*/ 0 h 5145922"/>
              <a:gd name="connsiteX2" fmla="*/ 5690257 w 5690257"/>
              <a:gd name="connsiteY2" fmla="*/ 3429000 h 5145922"/>
              <a:gd name="connsiteX3" fmla="*/ 4736135 w 5690257"/>
              <a:gd name="connsiteY3" fmla="*/ 5145922 h 5145922"/>
              <a:gd name="connsiteX4" fmla="*/ 951431 w 5690257"/>
              <a:gd name="connsiteY4" fmla="*/ 5145922 h 5145922"/>
              <a:gd name="connsiteX5" fmla="*/ 1905553 w 5690257"/>
              <a:gd name="connsiteY5" fmla="*/ 3429000 h 514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0257" h="5145922">
                <a:moveTo>
                  <a:pt x="0" y="0"/>
                </a:moveTo>
                <a:lnTo>
                  <a:pt x="3784704" y="0"/>
                </a:lnTo>
                <a:lnTo>
                  <a:pt x="5690257" y="3429000"/>
                </a:lnTo>
                <a:lnTo>
                  <a:pt x="4736135" y="5145922"/>
                </a:lnTo>
                <a:lnTo>
                  <a:pt x="951431" y="5145922"/>
                </a:lnTo>
                <a:lnTo>
                  <a:pt x="1905553" y="3429000"/>
                </a:lnTo>
                <a:close/>
              </a:path>
            </a:pathLst>
          </a:custGeom>
          <a:solidFill>
            <a:srgbClr val="1C2C5C">
              <a:alpha val="80000"/>
            </a:srgbClr>
          </a:solidFill>
          <a:ln>
            <a:noFill/>
          </a:ln>
          <a:effectLst>
            <a:outerShdw blurRad="1270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27" name="Chevron 26">
            <a:extLst>
              <a:ext uri="{FF2B5EF4-FFF2-40B4-BE49-F238E27FC236}">
                <a16:creationId xmlns:a16="http://schemas.microsoft.com/office/drawing/2014/main" id="{CBB1EE85-BF00-DD44-9D98-B754547042D6}"/>
              </a:ext>
            </a:extLst>
          </p:cNvPr>
          <p:cNvSpPr/>
          <p:nvPr/>
        </p:nvSpPr>
        <p:spPr>
          <a:xfrm>
            <a:off x="6468999" y="672492"/>
            <a:ext cx="4162958" cy="4473430"/>
          </a:xfrm>
          <a:prstGeom prst="chevron">
            <a:avLst>
              <a:gd name="adj" fmla="val 40367"/>
            </a:avLst>
          </a:prstGeom>
          <a:solidFill>
            <a:srgbClr val="2493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10418A5-7791-0844-8AF3-70DE97C45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410" y="2412238"/>
            <a:ext cx="6283244" cy="1356487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HOW TO DISASTER-PROOF YOUR DISTRICT BUSINESS OFFICE</a:t>
            </a:r>
            <a:endParaRPr lang="es-ES_tradnl" sz="2500" spc="300" dirty="0">
              <a:solidFill>
                <a:schemeClr val="bg1"/>
              </a:solidFill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5A76B21-3D11-664C-8837-3BF5B83D1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366" y="5735088"/>
            <a:ext cx="1591339" cy="64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37967B-1396-064D-8ABB-9A92D36DF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917" y="5879088"/>
            <a:ext cx="253333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9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 animBg="1"/>
      <p:bldP spid="26" grpId="0" animBg="1"/>
      <p:bldP spid="27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ADB0623-4E46-9D42-8BD4-E2409EE2BB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65000"/>
          <a:stretch/>
        </p:blipFill>
        <p:spPr>
          <a:xfrm>
            <a:off x="0" y="0"/>
            <a:ext cx="42672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6D4556-8ACE-0941-8AA2-18E9505FA0C8}"/>
              </a:ext>
            </a:extLst>
          </p:cNvPr>
          <p:cNvSpPr/>
          <p:nvPr/>
        </p:nvSpPr>
        <p:spPr>
          <a:xfrm>
            <a:off x="0" y="0"/>
            <a:ext cx="4267200" cy="685800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BDE73F-338C-8D4D-B57B-51735C23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567" y="2412007"/>
            <a:ext cx="3233654" cy="2033985"/>
          </a:xfrm>
        </p:spPr>
        <p:txBody>
          <a:bodyPr>
            <a:normAutofit/>
          </a:bodyPr>
          <a:lstStyle/>
          <a:p>
            <a:r>
              <a:rPr lang="en-US" dirty="0"/>
              <a:t>What Processes Are Key To The District?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D4ED83-F629-2B4A-9AFB-BB00CB29B689}"/>
              </a:ext>
            </a:extLst>
          </p:cNvPr>
          <p:cNvSpPr/>
          <p:nvPr/>
        </p:nvSpPr>
        <p:spPr>
          <a:xfrm>
            <a:off x="3497179" y="561473"/>
            <a:ext cx="8502316" cy="55666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2F9C6C3-E5A6-A14A-AD05-992822EFB9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631548"/>
              </p:ext>
            </p:extLst>
          </p:nvPr>
        </p:nvGraphicFramePr>
        <p:xfrm>
          <a:off x="3683082" y="725256"/>
          <a:ext cx="8199641" cy="52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8" name="Worksheet" r:id="rId4" imgW="12573000" imgH="9804400" progId="Excel.Sheet.12">
                  <p:embed/>
                </p:oleObj>
              </mc:Choice>
              <mc:Fallback>
                <p:oleObj name="Worksheet" r:id="rId4" imgW="12573000" imgH="9804400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2F9C6C3-E5A6-A14A-AD05-992822EFB9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83082" y="725256"/>
                        <a:ext cx="8199641" cy="52200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79F3ADEA-A1A5-9848-85BA-077482D7F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Raleway" panose="020B0503030101060003" pitchFamily="34" charset="77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D217854-4A5F-A141-9068-D78BF8B58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699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962B4-35A9-514A-87B1-948F485AE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Identify The Top Threats/Risks To The District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957FA5-EFF5-E94E-9381-DC774BB54FD7}"/>
              </a:ext>
            </a:extLst>
          </p:cNvPr>
          <p:cNvSpPr txBox="1"/>
          <p:nvPr/>
        </p:nvSpPr>
        <p:spPr>
          <a:xfrm>
            <a:off x="4945892" y="1171074"/>
            <a:ext cx="22990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accent1"/>
                </a:solidFill>
              </a:rPr>
              <a:t>Threat &amp; Risk Assessment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611A6072-E4D6-1342-99A9-CB2B1D1F3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Raleway" panose="020B0503030101060003" pitchFamily="34" charset="77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EE682AC1-2797-C043-9345-5861DD989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11</a:t>
            </a:fld>
            <a:endParaRPr lang="es-ES_tradnl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07B5DC-2E14-0D47-A5C9-1538284CB31F}"/>
              </a:ext>
            </a:extLst>
          </p:cNvPr>
          <p:cNvGrpSpPr/>
          <p:nvPr/>
        </p:nvGrpSpPr>
        <p:grpSpPr>
          <a:xfrm>
            <a:off x="6169726" y="3481895"/>
            <a:ext cx="5412674" cy="2424605"/>
            <a:chOff x="6169726" y="3481895"/>
            <a:chExt cx="5412674" cy="242460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3E7368-6651-0645-991A-C2B8E4D79780}"/>
                </a:ext>
              </a:extLst>
            </p:cNvPr>
            <p:cNvSpPr txBox="1"/>
            <p:nvPr/>
          </p:nvSpPr>
          <p:spPr>
            <a:xfrm>
              <a:off x="8746537" y="4684566"/>
              <a:ext cx="283586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Identifies opportunities to mitigate the level of risk through improved controls.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B7A3896-CC55-994D-9552-EB127A28F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9726" y="3481895"/>
              <a:ext cx="2425793" cy="2424605"/>
            </a:xfrm>
            <a:custGeom>
              <a:avLst/>
              <a:gdLst>
                <a:gd name="T0" fmla="*/ 443 w 862"/>
                <a:gd name="T1" fmla="*/ 0 h 861"/>
                <a:gd name="T2" fmla="*/ 373 w 862"/>
                <a:gd name="T3" fmla="*/ 223 h 861"/>
                <a:gd name="T4" fmla="*/ 431 w 862"/>
                <a:gd name="T5" fmla="*/ 215 h 861"/>
                <a:gd name="T6" fmla="*/ 646 w 862"/>
                <a:gd name="T7" fmla="*/ 430 h 861"/>
                <a:gd name="T8" fmla="*/ 431 w 862"/>
                <a:gd name="T9" fmla="*/ 645 h 861"/>
                <a:gd name="T10" fmla="*/ 216 w 862"/>
                <a:gd name="T11" fmla="*/ 430 h 861"/>
                <a:gd name="T12" fmla="*/ 264 w 862"/>
                <a:gd name="T13" fmla="*/ 294 h 861"/>
                <a:gd name="T14" fmla="*/ 106 w 862"/>
                <a:gd name="T15" fmla="*/ 147 h 861"/>
                <a:gd name="T16" fmla="*/ 0 w 862"/>
                <a:gd name="T17" fmla="*/ 430 h 861"/>
                <a:gd name="T18" fmla="*/ 431 w 862"/>
                <a:gd name="T19" fmla="*/ 861 h 861"/>
                <a:gd name="T20" fmla="*/ 862 w 862"/>
                <a:gd name="T21" fmla="*/ 430 h 861"/>
                <a:gd name="T22" fmla="*/ 443 w 862"/>
                <a:gd name="T23" fmla="*/ 0 h 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62" h="861">
                  <a:moveTo>
                    <a:pt x="443" y="0"/>
                  </a:moveTo>
                  <a:cubicBezTo>
                    <a:pt x="439" y="80"/>
                    <a:pt x="415" y="156"/>
                    <a:pt x="373" y="223"/>
                  </a:cubicBezTo>
                  <a:cubicBezTo>
                    <a:pt x="391" y="218"/>
                    <a:pt x="411" y="215"/>
                    <a:pt x="431" y="215"/>
                  </a:cubicBezTo>
                  <a:cubicBezTo>
                    <a:pt x="550" y="215"/>
                    <a:pt x="646" y="311"/>
                    <a:pt x="646" y="430"/>
                  </a:cubicBezTo>
                  <a:cubicBezTo>
                    <a:pt x="646" y="549"/>
                    <a:pt x="550" y="645"/>
                    <a:pt x="431" y="645"/>
                  </a:cubicBezTo>
                  <a:cubicBezTo>
                    <a:pt x="312" y="645"/>
                    <a:pt x="216" y="549"/>
                    <a:pt x="216" y="430"/>
                  </a:cubicBezTo>
                  <a:cubicBezTo>
                    <a:pt x="216" y="378"/>
                    <a:pt x="234" y="331"/>
                    <a:pt x="264" y="294"/>
                  </a:cubicBezTo>
                  <a:cubicBezTo>
                    <a:pt x="106" y="147"/>
                    <a:pt x="106" y="147"/>
                    <a:pt x="106" y="147"/>
                  </a:cubicBezTo>
                  <a:cubicBezTo>
                    <a:pt x="40" y="223"/>
                    <a:pt x="0" y="322"/>
                    <a:pt x="0" y="430"/>
                  </a:cubicBezTo>
                  <a:cubicBezTo>
                    <a:pt x="0" y="668"/>
                    <a:pt x="193" y="861"/>
                    <a:pt x="431" y="861"/>
                  </a:cubicBezTo>
                  <a:cubicBezTo>
                    <a:pt x="669" y="861"/>
                    <a:pt x="862" y="668"/>
                    <a:pt x="862" y="430"/>
                  </a:cubicBezTo>
                  <a:cubicBezTo>
                    <a:pt x="862" y="196"/>
                    <a:pt x="675" y="6"/>
                    <a:pt x="443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lt1"/>
                </a:solidFill>
              </a:endParaRPr>
            </a:p>
          </p:txBody>
        </p:sp>
        <p:pic>
          <p:nvPicPr>
            <p:cNvPr id="15" name="Graphic 14" descr="Bar graph with downward trend outline">
              <a:extLst>
                <a:ext uri="{FF2B5EF4-FFF2-40B4-BE49-F238E27FC236}">
                  <a16:creationId xmlns:a16="http://schemas.microsoft.com/office/drawing/2014/main" id="{F64AF0D5-4C1F-164B-8A77-085C0931C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22622" y="4324566"/>
              <a:ext cx="720000" cy="7200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BFB012-3513-2A4D-8211-3BBEA02132DF}"/>
              </a:ext>
            </a:extLst>
          </p:cNvPr>
          <p:cNvGrpSpPr/>
          <p:nvPr/>
        </p:nvGrpSpPr>
        <p:grpSpPr>
          <a:xfrm>
            <a:off x="3442700" y="1600191"/>
            <a:ext cx="5306601" cy="2707649"/>
            <a:chOff x="3442700" y="1600191"/>
            <a:chExt cx="5306601" cy="270764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03752A-975C-F04A-82C6-E20A760630DD}"/>
                </a:ext>
              </a:extLst>
            </p:cNvPr>
            <p:cNvSpPr txBox="1"/>
            <p:nvPr/>
          </p:nvSpPr>
          <p:spPr>
            <a:xfrm>
              <a:off x="3442700" y="1600191"/>
              <a:ext cx="53066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Identifies  the probability of man-made, natural, and technological threats to physical locations in the organization.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1039245-9E73-CF48-8295-9B999AF31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293" y="2195973"/>
              <a:ext cx="2422226" cy="2111867"/>
            </a:xfrm>
            <a:custGeom>
              <a:avLst/>
              <a:gdLst>
                <a:gd name="T0" fmla="*/ 739 w 861"/>
                <a:gd name="T1" fmla="*/ 731 h 750"/>
                <a:gd name="T2" fmla="*/ 739 w 861"/>
                <a:gd name="T3" fmla="*/ 730 h 750"/>
                <a:gd name="T4" fmla="*/ 861 w 861"/>
                <a:gd name="T5" fmla="*/ 431 h 750"/>
                <a:gd name="T6" fmla="*/ 430 w 861"/>
                <a:gd name="T7" fmla="*/ 0 h 750"/>
                <a:gd name="T8" fmla="*/ 0 w 861"/>
                <a:gd name="T9" fmla="*/ 431 h 750"/>
                <a:gd name="T10" fmla="*/ 120 w 861"/>
                <a:gd name="T11" fmla="*/ 729 h 750"/>
                <a:gd name="T12" fmla="*/ 120 w 861"/>
                <a:gd name="T13" fmla="*/ 730 h 750"/>
                <a:gd name="T14" fmla="*/ 132 w 861"/>
                <a:gd name="T15" fmla="*/ 742 h 750"/>
                <a:gd name="T16" fmla="*/ 284 w 861"/>
                <a:gd name="T17" fmla="*/ 589 h 750"/>
                <a:gd name="T18" fmla="*/ 278 w 861"/>
                <a:gd name="T19" fmla="*/ 583 h 750"/>
                <a:gd name="T20" fmla="*/ 277 w 861"/>
                <a:gd name="T21" fmla="*/ 582 h 750"/>
                <a:gd name="T22" fmla="*/ 215 w 861"/>
                <a:gd name="T23" fmla="*/ 431 h 750"/>
                <a:gd name="T24" fmla="*/ 430 w 861"/>
                <a:gd name="T25" fmla="*/ 215 h 750"/>
                <a:gd name="T26" fmla="*/ 645 w 861"/>
                <a:gd name="T27" fmla="*/ 431 h 750"/>
                <a:gd name="T28" fmla="*/ 584 w 861"/>
                <a:gd name="T29" fmla="*/ 581 h 750"/>
                <a:gd name="T30" fmla="*/ 584 w 861"/>
                <a:gd name="T31" fmla="*/ 581 h 750"/>
                <a:gd name="T32" fmla="*/ 584 w 861"/>
                <a:gd name="T33" fmla="*/ 581 h 750"/>
                <a:gd name="T34" fmla="*/ 563 w 861"/>
                <a:gd name="T35" fmla="*/ 603 h 750"/>
                <a:gd name="T36" fmla="*/ 721 w 861"/>
                <a:gd name="T37" fmla="*/ 750 h 750"/>
                <a:gd name="T38" fmla="*/ 739 w 861"/>
                <a:gd name="T39" fmla="*/ 731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1" h="750">
                  <a:moveTo>
                    <a:pt x="739" y="731"/>
                  </a:moveTo>
                  <a:cubicBezTo>
                    <a:pt x="739" y="730"/>
                    <a:pt x="739" y="730"/>
                    <a:pt x="739" y="730"/>
                  </a:cubicBezTo>
                  <a:cubicBezTo>
                    <a:pt x="814" y="653"/>
                    <a:pt x="861" y="547"/>
                    <a:pt x="861" y="431"/>
                  </a:cubicBezTo>
                  <a:cubicBezTo>
                    <a:pt x="861" y="193"/>
                    <a:pt x="668" y="0"/>
                    <a:pt x="430" y="0"/>
                  </a:cubicBezTo>
                  <a:cubicBezTo>
                    <a:pt x="192" y="0"/>
                    <a:pt x="0" y="193"/>
                    <a:pt x="0" y="431"/>
                  </a:cubicBezTo>
                  <a:cubicBezTo>
                    <a:pt x="0" y="547"/>
                    <a:pt x="45" y="652"/>
                    <a:pt x="120" y="729"/>
                  </a:cubicBezTo>
                  <a:cubicBezTo>
                    <a:pt x="120" y="730"/>
                    <a:pt x="120" y="730"/>
                    <a:pt x="120" y="730"/>
                  </a:cubicBezTo>
                  <a:cubicBezTo>
                    <a:pt x="124" y="734"/>
                    <a:pt x="128" y="738"/>
                    <a:pt x="132" y="742"/>
                  </a:cubicBezTo>
                  <a:cubicBezTo>
                    <a:pt x="284" y="589"/>
                    <a:pt x="284" y="589"/>
                    <a:pt x="284" y="589"/>
                  </a:cubicBezTo>
                  <a:cubicBezTo>
                    <a:pt x="282" y="587"/>
                    <a:pt x="280" y="585"/>
                    <a:pt x="278" y="583"/>
                  </a:cubicBezTo>
                  <a:cubicBezTo>
                    <a:pt x="277" y="582"/>
                    <a:pt x="277" y="582"/>
                    <a:pt x="277" y="582"/>
                  </a:cubicBezTo>
                  <a:cubicBezTo>
                    <a:pt x="239" y="543"/>
                    <a:pt x="215" y="490"/>
                    <a:pt x="215" y="431"/>
                  </a:cubicBezTo>
                  <a:cubicBezTo>
                    <a:pt x="215" y="312"/>
                    <a:pt x="311" y="215"/>
                    <a:pt x="430" y="215"/>
                  </a:cubicBezTo>
                  <a:cubicBezTo>
                    <a:pt x="549" y="215"/>
                    <a:pt x="645" y="312"/>
                    <a:pt x="645" y="431"/>
                  </a:cubicBezTo>
                  <a:cubicBezTo>
                    <a:pt x="645" y="489"/>
                    <a:pt x="622" y="542"/>
                    <a:pt x="584" y="581"/>
                  </a:cubicBezTo>
                  <a:cubicBezTo>
                    <a:pt x="584" y="581"/>
                    <a:pt x="584" y="581"/>
                    <a:pt x="584" y="581"/>
                  </a:cubicBezTo>
                  <a:cubicBezTo>
                    <a:pt x="584" y="581"/>
                    <a:pt x="584" y="581"/>
                    <a:pt x="584" y="581"/>
                  </a:cubicBezTo>
                  <a:cubicBezTo>
                    <a:pt x="577" y="588"/>
                    <a:pt x="570" y="596"/>
                    <a:pt x="563" y="603"/>
                  </a:cubicBezTo>
                  <a:cubicBezTo>
                    <a:pt x="721" y="750"/>
                    <a:pt x="721" y="750"/>
                    <a:pt x="721" y="750"/>
                  </a:cubicBezTo>
                  <a:cubicBezTo>
                    <a:pt x="727" y="743"/>
                    <a:pt x="733" y="737"/>
                    <a:pt x="739" y="73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7" name="Graphic 16" descr="Folder Search outline">
              <a:extLst>
                <a:ext uri="{FF2B5EF4-FFF2-40B4-BE49-F238E27FC236}">
                  <a16:creationId xmlns:a16="http://schemas.microsoft.com/office/drawing/2014/main" id="{B30A965B-B73B-F94F-A17A-0A5C638F1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35406" y="3055150"/>
              <a:ext cx="720000" cy="7200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5ED8009-02B2-C641-A15A-F1C5A9AB3426}"/>
              </a:ext>
            </a:extLst>
          </p:cNvPr>
          <p:cNvGrpSpPr/>
          <p:nvPr/>
        </p:nvGrpSpPr>
        <p:grpSpPr>
          <a:xfrm>
            <a:off x="263525" y="3481895"/>
            <a:ext cx="5755183" cy="2424605"/>
            <a:chOff x="263525" y="3481895"/>
            <a:chExt cx="5755183" cy="242460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8C6B34-FCD3-F14D-9362-CBAEEF3D3DE1}"/>
                </a:ext>
              </a:extLst>
            </p:cNvPr>
            <p:cNvSpPr txBox="1"/>
            <p:nvPr/>
          </p:nvSpPr>
          <p:spPr>
            <a:xfrm>
              <a:off x="263525" y="4684566"/>
              <a:ext cx="31791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Identifies status of the controls (e.g., backup power, data backups, security) in place to mitigate effects of the identified threats. 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A5424ED-FCB2-514B-BF01-E862E931A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482" y="3481895"/>
              <a:ext cx="2422226" cy="2424605"/>
            </a:xfrm>
            <a:custGeom>
              <a:avLst/>
              <a:gdLst>
                <a:gd name="T0" fmla="*/ 646 w 861"/>
                <a:gd name="T1" fmla="*/ 430 h 861"/>
                <a:gd name="T2" fmla="*/ 430 w 861"/>
                <a:gd name="T3" fmla="*/ 645 h 861"/>
                <a:gd name="T4" fmla="*/ 215 w 861"/>
                <a:gd name="T5" fmla="*/ 430 h 861"/>
                <a:gd name="T6" fmla="*/ 430 w 861"/>
                <a:gd name="T7" fmla="*/ 215 h 861"/>
                <a:gd name="T8" fmla="*/ 488 w 861"/>
                <a:gd name="T9" fmla="*/ 223 h 861"/>
                <a:gd name="T10" fmla="*/ 418 w 861"/>
                <a:gd name="T11" fmla="*/ 0 h 861"/>
                <a:gd name="T12" fmla="*/ 0 w 861"/>
                <a:gd name="T13" fmla="*/ 430 h 861"/>
                <a:gd name="T14" fmla="*/ 430 w 861"/>
                <a:gd name="T15" fmla="*/ 861 h 861"/>
                <a:gd name="T16" fmla="*/ 861 w 861"/>
                <a:gd name="T17" fmla="*/ 430 h 861"/>
                <a:gd name="T18" fmla="*/ 742 w 861"/>
                <a:gd name="T19" fmla="*/ 133 h 861"/>
                <a:gd name="T20" fmla="*/ 590 w 861"/>
                <a:gd name="T21" fmla="*/ 286 h 861"/>
                <a:gd name="T22" fmla="*/ 646 w 861"/>
                <a:gd name="T23" fmla="*/ 430 h 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61" h="861">
                  <a:moveTo>
                    <a:pt x="646" y="430"/>
                  </a:moveTo>
                  <a:cubicBezTo>
                    <a:pt x="646" y="549"/>
                    <a:pt x="549" y="645"/>
                    <a:pt x="430" y="645"/>
                  </a:cubicBezTo>
                  <a:cubicBezTo>
                    <a:pt x="311" y="645"/>
                    <a:pt x="215" y="549"/>
                    <a:pt x="215" y="430"/>
                  </a:cubicBezTo>
                  <a:cubicBezTo>
                    <a:pt x="215" y="311"/>
                    <a:pt x="311" y="215"/>
                    <a:pt x="430" y="215"/>
                  </a:cubicBezTo>
                  <a:cubicBezTo>
                    <a:pt x="450" y="215"/>
                    <a:pt x="470" y="218"/>
                    <a:pt x="488" y="223"/>
                  </a:cubicBezTo>
                  <a:cubicBezTo>
                    <a:pt x="447" y="156"/>
                    <a:pt x="422" y="80"/>
                    <a:pt x="418" y="0"/>
                  </a:cubicBezTo>
                  <a:cubicBezTo>
                    <a:pt x="186" y="6"/>
                    <a:pt x="0" y="196"/>
                    <a:pt x="0" y="430"/>
                  </a:cubicBezTo>
                  <a:cubicBezTo>
                    <a:pt x="0" y="668"/>
                    <a:pt x="192" y="861"/>
                    <a:pt x="430" y="861"/>
                  </a:cubicBezTo>
                  <a:cubicBezTo>
                    <a:pt x="668" y="861"/>
                    <a:pt x="861" y="668"/>
                    <a:pt x="861" y="430"/>
                  </a:cubicBezTo>
                  <a:cubicBezTo>
                    <a:pt x="861" y="315"/>
                    <a:pt x="816" y="211"/>
                    <a:pt x="742" y="133"/>
                  </a:cubicBezTo>
                  <a:cubicBezTo>
                    <a:pt x="590" y="286"/>
                    <a:pt x="590" y="286"/>
                    <a:pt x="590" y="286"/>
                  </a:cubicBezTo>
                  <a:cubicBezTo>
                    <a:pt x="625" y="325"/>
                    <a:pt x="646" y="375"/>
                    <a:pt x="646" y="43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lt1"/>
                </a:solidFill>
              </a:endParaRPr>
            </a:p>
          </p:txBody>
        </p:sp>
        <p:pic>
          <p:nvPicPr>
            <p:cNvPr id="19" name="Graphic 18" descr="Clipboard Mixed outline">
              <a:extLst>
                <a:ext uri="{FF2B5EF4-FFF2-40B4-BE49-F238E27FC236}">
                  <a16:creationId xmlns:a16="http://schemas.microsoft.com/office/drawing/2014/main" id="{8CD31E47-FF70-A941-8FF1-4B760DAA7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47595" y="4310970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835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6785A0-03FE-9042-971B-C652EEBC077F}"/>
              </a:ext>
            </a:extLst>
          </p:cNvPr>
          <p:cNvSpPr/>
          <p:nvPr/>
        </p:nvSpPr>
        <p:spPr>
          <a:xfrm>
            <a:off x="4074696" y="878305"/>
            <a:ext cx="7853780" cy="51013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B8F76B5-17B8-F941-90AA-C5FCCBB45C7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3485" t="-85" r="15801" b="85"/>
          <a:stretch/>
        </p:blipFill>
        <p:spPr>
          <a:xfrm>
            <a:off x="3930316" y="1074822"/>
            <a:ext cx="7780421" cy="4700337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7BEEBC5-BF93-E24C-9BD4-366CCFB903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8897" r="6359"/>
          <a:stretch/>
        </p:blipFill>
        <p:spPr>
          <a:xfrm>
            <a:off x="263526" y="878305"/>
            <a:ext cx="4966201" cy="5101390"/>
          </a:xfrm>
        </p:spPr>
      </p:pic>
      <p:sp>
        <p:nvSpPr>
          <p:cNvPr id="4" name="Chevron 3">
            <a:extLst>
              <a:ext uri="{FF2B5EF4-FFF2-40B4-BE49-F238E27FC236}">
                <a16:creationId xmlns:a16="http://schemas.microsoft.com/office/drawing/2014/main" id="{52341466-DB2B-9540-AB65-3BB267BC25B4}"/>
              </a:ext>
            </a:extLst>
          </p:cNvPr>
          <p:cNvSpPr/>
          <p:nvPr/>
        </p:nvSpPr>
        <p:spPr>
          <a:xfrm>
            <a:off x="263525" y="878305"/>
            <a:ext cx="4966201" cy="5101390"/>
          </a:xfrm>
          <a:prstGeom prst="chevron">
            <a:avLst>
              <a:gd name="adj" fmla="val 20968"/>
            </a:avLst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0884D7-63DA-0A4A-90FE-B69EB579C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042" y="3111331"/>
            <a:ext cx="3208421" cy="635338"/>
          </a:xfrm>
        </p:spPr>
        <p:txBody>
          <a:bodyPr>
            <a:normAutofit fontScale="90000"/>
          </a:bodyPr>
          <a:lstStyle/>
          <a:p>
            <a:r>
              <a:rPr lang="en-US" dirty="0"/>
              <a:t>Identify The Top Threats/Risks To The District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97DA3687-993C-2440-8C63-679111FC5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Raleway" panose="020B0503030101060003" pitchFamily="34" charset="77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44FA8410-EC74-E144-9BC4-2C659CF8E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6659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67F78F9-2983-EC49-812A-3025CB6CA8F9}"/>
              </a:ext>
            </a:extLst>
          </p:cNvPr>
          <p:cNvSpPr/>
          <p:nvPr/>
        </p:nvSpPr>
        <p:spPr>
          <a:xfrm>
            <a:off x="6153335" y="3654808"/>
            <a:ext cx="3919941" cy="2055713"/>
          </a:xfrm>
          <a:prstGeom prst="roundRect">
            <a:avLst>
              <a:gd name="adj" fmla="val 6522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</a:gradFill>
          <a:ln>
            <a:noFill/>
          </a:ln>
          <a:effectLst>
            <a:outerShdw blurRad="381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196B884-AECA-0041-B60B-99200A24C5E6}"/>
              </a:ext>
            </a:extLst>
          </p:cNvPr>
          <p:cNvSpPr/>
          <p:nvPr/>
        </p:nvSpPr>
        <p:spPr>
          <a:xfrm>
            <a:off x="2118725" y="1468320"/>
            <a:ext cx="3919941" cy="2055713"/>
          </a:xfrm>
          <a:prstGeom prst="roundRect">
            <a:avLst>
              <a:gd name="adj" fmla="val 6522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</a:gradFill>
          <a:ln>
            <a:noFill/>
          </a:ln>
          <a:effectLst>
            <a:outerShdw blurRad="381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3ECEDB3-EF0B-DD4C-B162-AA0CBE64E6C5}"/>
              </a:ext>
            </a:extLst>
          </p:cNvPr>
          <p:cNvSpPr/>
          <p:nvPr/>
        </p:nvSpPr>
        <p:spPr>
          <a:xfrm>
            <a:off x="6153335" y="1468320"/>
            <a:ext cx="3919941" cy="2055713"/>
          </a:xfrm>
          <a:prstGeom prst="roundRect">
            <a:avLst>
              <a:gd name="adj" fmla="val 6522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</a:gradFill>
          <a:ln>
            <a:noFill/>
          </a:ln>
          <a:effectLst>
            <a:outerShdw blurRad="381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F32DA3F-5364-C14F-9976-2EC84D6A5120}"/>
              </a:ext>
            </a:extLst>
          </p:cNvPr>
          <p:cNvSpPr/>
          <p:nvPr/>
        </p:nvSpPr>
        <p:spPr>
          <a:xfrm>
            <a:off x="2118725" y="3654808"/>
            <a:ext cx="3919941" cy="2055713"/>
          </a:xfrm>
          <a:prstGeom prst="roundRect">
            <a:avLst>
              <a:gd name="adj" fmla="val 6522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</a:gradFill>
          <a:ln>
            <a:noFill/>
          </a:ln>
          <a:effectLst>
            <a:outerShdw blurRad="381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87FB1A-EA8A-D348-BB5E-D54A80E19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Functional Requirements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217732-3935-6043-819D-D0A5A0D22153}"/>
              </a:ext>
            </a:extLst>
          </p:cNvPr>
          <p:cNvSpPr txBox="1"/>
          <p:nvPr/>
        </p:nvSpPr>
        <p:spPr>
          <a:xfrm>
            <a:off x="2454442" y="2117557"/>
            <a:ext cx="21531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Nuclear Plant Fallout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7A78EE-AB5C-5043-82CA-113E02F4D058}"/>
              </a:ext>
            </a:extLst>
          </p:cNvPr>
          <p:cNvSpPr txBox="1"/>
          <p:nvPr/>
        </p:nvSpPr>
        <p:spPr>
          <a:xfrm>
            <a:off x="3334208" y="2736924"/>
            <a:ext cx="206909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Workplace Violence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008D9A-2757-E346-AC42-73022C1A5E8D}"/>
              </a:ext>
            </a:extLst>
          </p:cNvPr>
          <p:cNvSpPr txBox="1"/>
          <p:nvPr/>
        </p:nvSpPr>
        <p:spPr>
          <a:xfrm>
            <a:off x="3602359" y="4521081"/>
            <a:ext cx="15327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Bomb Threat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0F8A30-5A07-B24D-B3A6-CBDB2674EE50}"/>
              </a:ext>
            </a:extLst>
          </p:cNvPr>
          <p:cNvSpPr txBox="1"/>
          <p:nvPr/>
        </p:nvSpPr>
        <p:spPr>
          <a:xfrm>
            <a:off x="6723501" y="1794392"/>
            <a:ext cx="126829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Pandemic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ADC1B-896D-CA49-A4C1-F1A4D061BCD5}"/>
              </a:ext>
            </a:extLst>
          </p:cNvPr>
          <p:cNvSpPr txBox="1"/>
          <p:nvPr/>
        </p:nvSpPr>
        <p:spPr>
          <a:xfrm>
            <a:off x="6389970" y="2516867"/>
            <a:ext cx="17283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Civil Disruption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F63C6B-1622-B743-B015-28242FDDCEC4}"/>
              </a:ext>
            </a:extLst>
          </p:cNvPr>
          <p:cNvSpPr txBox="1"/>
          <p:nvPr/>
        </p:nvSpPr>
        <p:spPr>
          <a:xfrm>
            <a:off x="8113305" y="2156031"/>
            <a:ext cx="16498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Cyber Incident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C69332-A88D-E44B-837A-F6DD40859845}"/>
              </a:ext>
            </a:extLst>
          </p:cNvPr>
          <p:cNvSpPr txBox="1"/>
          <p:nvPr/>
        </p:nvSpPr>
        <p:spPr>
          <a:xfrm>
            <a:off x="7357649" y="3035559"/>
            <a:ext cx="19046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Loss of Personnel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15B81D-6998-D249-9789-424E56725C69}"/>
              </a:ext>
            </a:extLst>
          </p:cNvPr>
          <p:cNvSpPr txBox="1"/>
          <p:nvPr/>
        </p:nvSpPr>
        <p:spPr>
          <a:xfrm>
            <a:off x="7344980" y="4116239"/>
            <a:ext cx="23672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Severe Winter Weather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65A45E-3442-3243-8C49-BA233C6B8764}"/>
              </a:ext>
            </a:extLst>
          </p:cNvPr>
          <p:cNvSpPr txBox="1"/>
          <p:nvPr/>
        </p:nvSpPr>
        <p:spPr>
          <a:xfrm>
            <a:off x="6601994" y="4913380"/>
            <a:ext cx="15113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HVAC Failure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B97E40-5565-DE45-B893-C5D92CF52F71}"/>
              </a:ext>
            </a:extLst>
          </p:cNvPr>
          <p:cNvSpPr txBox="1"/>
          <p:nvPr/>
        </p:nvSpPr>
        <p:spPr>
          <a:xfrm>
            <a:off x="5434601" y="1048819"/>
            <a:ext cx="13227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1"/>
                </a:solidFill>
              </a:rPr>
              <a:t>Threat Matrix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D9A275-1018-6A4B-B5ED-DFA166B05BDB}"/>
              </a:ext>
            </a:extLst>
          </p:cNvPr>
          <p:cNvSpPr txBox="1"/>
          <p:nvPr/>
        </p:nvSpPr>
        <p:spPr>
          <a:xfrm>
            <a:off x="5572569" y="5958746"/>
            <a:ext cx="10615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Probability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DBE6412-7DAB-4541-A91A-C3C49459B2D3}"/>
              </a:ext>
            </a:extLst>
          </p:cNvPr>
          <p:cNvGrpSpPr/>
          <p:nvPr/>
        </p:nvGrpSpPr>
        <p:grpSpPr>
          <a:xfrm>
            <a:off x="10459451" y="5739549"/>
            <a:ext cx="834190" cy="323165"/>
            <a:chOff x="10218821" y="5608157"/>
            <a:chExt cx="834190" cy="323165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0D76BFCB-7938-3D4F-872C-78F0FCC9A718}"/>
                </a:ext>
              </a:extLst>
            </p:cNvPr>
            <p:cNvSpPr/>
            <p:nvPr/>
          </p:nvSpPr>
          <p:spPr>
            <a:xfrm>
              <a:off x="10218821" y="5608157"/>
              <a:ext cx="834190" cy="323165"/>
            </a:xfrm>
            <a:prstGeom prst="roundRect">
              <a:avLst/>
            </a:prstGeom>
            <a:gradFill>
              <a:gsLst>
                <a:gs pos="0">
                  <a:schemeClr val="accent1"/>
                </a:gs>
                <a:gs pos="99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7759B55-75CE-7444-B448-241023F67622}"/>
                </a:ext>
              </a:extLst>
            </p:cNvPr>
            <p:cNvSpPr txBox="1"/>
            <p:nvPr/>
          </p:nvSpPr>
          <p:spPr>
            <a:xfrm>
              <a:off x="10356032" y="5608157"/>
              <a:ext cx="55976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</a:rPr>
                <a:t>High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B5CF2B6-D04B-D643-9B6B-5B7173041291}"/>
              </a:ext>
            </a:extLst>
          </p:cNvPr>
          <p:cNvGrpSpPr/>
          <p:nvPr/>
        </p:nvGrpSpPr>
        <p:grpSpPr>
          <a:xfrm>
            <a:off x="931452" y="3600359"/>
            <a:ext cx="834190" cy="323165"/>
            <a:chOff x="461636" y="4933781"/>
            <a:chExt cx="834190" cy="323165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48A5D3FC-5B22-9643-A1EB-1C2094B34B40}"/>
                </a:ext>
              </a:extLst>
            </p:cNvPr>
            <p:cNvSpPr/>
            <p:nvPr/>
          </p:nvSpPr>
          <p:spPr>
            <a:xfrm>
              <a:off x="461636" y="4933781"/>
              <a:ext cx="834190" cy="323165"/>
            </a:xfrm>
            <a:prstGeom prst="roundRect">
              <a:avLst/>
            </a:prstGeom>
            <a:gradFill>
              <a:gsLst>
                <a:gs pos="0">
                  <a:schemeClr val="accent1"/>
                </a:gs>
                <a:gs pos="99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DC6DEA6-A872-5F4D-92ED-63D353ECF3BE}"/>
                </a:ext>
              </a:extLst>
            </p:cNvPr>
            <p:cNvSpPr txBox="1"/>
            <p:nvPr/>
          </p:nvSpPr>
          <p:spPr>
            <a:xfrm>
              <a:off x="502667" y="4933781"/>
              <a:ext cx="7521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</a:rPr>
                <a:t>Impact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E3DD224-9B32-D649-ABC1-642F343A2153}"/>
              </a:ext>
            </a:extLst>
          </p:cNvPr>
          <p:cNvGrpSpPr/>
          <p:nvPr/>
        </p:nvGrpSpPr>
        <p:grpSpPr>
          <a:xfrm>
            <a:off x="931452" y="5739549"/>
            <a:ext cx="834190" cy="323165"/>
            <a:chOff x="461636" y="5662334"/>
            <a:chExt cx="834190" cy="323165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51011385-F425-FF4F-B942-957D08F8DB9C}"/>
                </a:ext>
              </a:extLst>
            </p:cNvPr>
            <p:cNvSpPr/>
            <p:nvPr/>
          </p:nvSpPr>
          <p:spPr>
            <a:xfrm>
              <a:off x="461636" y="5662334"/>
              <a:ext cx="834190" cy="323165"/>
            </a:xfrm>
            <a:prstGeom prst="roundRect">
              <a:avLst/>
            </a:prstGeom>
            <a:gradFill>
              <a:gsLst>
                <a:gs pos="0">
                  <a:schemeClr val="accent1"/>
                </a:gs>
                <a:gs pos="99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E9D9AF-9281-1E4D-B040-61728564324D}"/>
                </a:ext>
              </a:extLst>
            </p:cNvPr>
            <p:cNvSpPr txBox="1"/>
            <p:nvPr/>
          </p:nvSpPr>
          <p:spPr>
            <a:xfrm>
              <a:off x="611671" y="5662334"/>
              <a:ext cx="53412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</a:rPr>
                <a:t>Low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D2A4AED-35CF-C041-8F07-77FC7F2774A1}"/>
              </a:ext>
            </a:extLst>
          </p:cNvPr>
          <p:cNvGrpSpPr/>
          <p:nvPr/>
        </p:nvGrpSpPr>
        <p:grpSpPr>
          <a:xfrm>
            <a:off x="931452" y="1461169"/>
            <a:ext cx="834190" cy="323165"/>
            <a:chOff x="10218821" y="5608157"/>
            <a:chExt cx="834190" cy="323165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379311A5-B201-9E4F-A074-E431679428D4}"/>
                </a:ext>
              </a:extLst>
            </p:cNvPr>
            <p:cNvSpPr/>
            <p:nvPr/>
          </p:nvSpPr>
          <p:spPr>
            <a:xfrm>
              <a:off x="10218821" y="5608157"/>
              <a:ext cx="834190" cy="323165"/>
            </a:xfrm>
            <a:prstGeom prst="roundRect">
              <a:avLst/>
            </a:prstGeom>
            <a:gradFill>
              <a:gsLst>
                <a:gs pos="0">
                  <a:schemeClr val="accent1"/>
                </a:gs>
                <a:gs pos="99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2D7CCAD-1E3B-EF44-AE43-4E959F99826A}"/>
                </a:ext>
              </a:extLst>
            </p:cNvPr>
            <p:cNvSpPr txBox="1"/>
            <p:nvPr/>
          </p:nvSpPr>
          <p:spPr>
            <a:xfrm>
              <a:off x="10356032" y="5608157"/>
              <a:ext cx="55976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</a:rPr>
                <a:t>High</a:t>
              </a: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830DB3D-4276-934B-AD1F-D9BC3D8F6313}"/>
              </a:ext>
            </a:extLst>
          </p:cNvPr>
          <p:cNvCxnSpPr/>
          <p:nvPr/>
        </p:nvCxnSpPr>
        <p:spPr>
          <a:xfrm>
            <a:off x="1941094" y="5886252"/>
            <a:ext cx="8280000" cy="0"/>
          </a:xfrm>
          <a:prstGeom prst="line">
            <a:avLst/>
          </a:prstGeom>
          <a:ln w="508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DEFC16F-94FC-7746-A554-CF3AD5D8122D}"/>
              </a:ext>
            </a:extLst>
          </p:cNvPr>
          <p:cNvCxnSpPr>
            <a:cxnSpLocks/>
          </p:cNvCxnSpPr>
          <p:nvPr/>
        </p:nvCxnSpPr>
        <p:spPr>
          <a:xfrm flipV="1">
            <a:off x="1941094" y="1242485"/>
            <a:ext cx="0" cy="4666629"/>
          </a:xfrm>
          <a:prstGeom prst="line">
            <a:avLst/>
          </a:prstGeom>
          <a:ln w="508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E87D881-EA1F-FA47-BC43-3844180BB3F9}"/>
              </a:ext>
            </a:extLst>
          </p:cNvPr>
          <p:cNvCxnSpPr/>
          <p:nvPr/>
        </p:nvCxnSpPr>
        <p:spPr>
          <a:xfrm>
            <a:off x="2118725" y="3600359"/>
            <a:ext cx="7992000" cy="0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4A73B69-763B-104E-B12A-293801DBAC39}"/>
              </a:ext>
            </a:extLst>
          </p:cNvPr>
          <p:cNvCxnSpPr>
            <a:cxnSpLocks/>
          </p:cNvCxnSpPr>
          <p:nvPr/>
        </p:nvCxnSpPr>
        <p:spPr>
          <a:xfrm flipV="1">
            <a:off x="6102834" y="1490939"/>
            <a:ext cx="0" cy="4140000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ooter Placeholder 3">
            <a:extLst>
              <a:ext uri="{FF2B5EF4-FFF2-40B4-BE49-F238E27FC236}">
                <a16:creationId xmlns:a16="http://schemas.microsoft.com/office/drawing/2014/main" id="{A205E6E4-A285-6F47-ADF6-33CA63786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Raleway" panose="020B0503030101060003" pitchFamily="34" charset="77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58" name="Slide Number Placeholder 4">
            <a:extLst>
              <a:ext uri="{FF2B5EF4-FFF2-40B4-BE49-F238E27FC236}">
                <a16:creationId xmlns:a16="http://schemas.microsoft.com/office/drawing/2014/main" id="{B653ED0C-7AD2-984F-A361-9646ECBFA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701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4" grpId="0" animBg="1"/>
      <p:bldP spid="25" grpId="0" animBg="1"/>
      <p:bldP spid="2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33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AE2EEE40-8677-1C48-95E3-AA2E48A6DC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702" r="10702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55C754-F76B-0A46-9112-609E0E88B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Design, Develop &amp; Implement Plans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42A019-3940-C545-8F81-B457C2106038}"/>
              </a:ext>
            </a:extLst>
          </p:cNvPr>
          <p:cNvSpPr/>
          <p:nvPr/>
        </p:nvSpPr>
        <p:spPr>
          <a:xfrm>
            <a:off x="978569" y="1251472"/>
            <a:ext cx="5919537" cy="502098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CFBE8E-3A6D-D344-82F5-3CC3F40A2239}"/>
              </a:ext>
            </a:extLst>
          </p:cNvPr>
          <p:cNvGrpSpPr/>
          <p:nvPr/>
        </p:nvGrpSpPr>
        <p:grpSpPr>
          <a:xfrm>
            <a:off x="5472123" y="3829622"/>
            <a:ext cx="5741309" cy="2169695"/>
            <a:chOff x="5472123" y="3829622"/>
            <a:chExt cx="5741309" cy="2169695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6D8982E-DD39-F746-8E44-ABE930F36402}"/>
                </a:ext>
              </a:extLst>
            </p:cNvPr>
            <p:cNvSpPr/>
            <p:nvPr/>
          </p:nvSpPr>
          <p:spPr>
            <a:xfrm>
              <a:off x="6336632" y="3829622"/>
              <a:ext cx="4876800" cy="2169695"/>
            </a:xfrm>
            <a:custGeom>
              <a:avLst/>
              <a:gdLst>
                <a:gd name="connsiteX0" fmla="*/ 0 w 4876800"/>
                <a:gd name="connsiteY0" fmla="*/ 0 h 2169695"/>
                <a:gd name="connsiteX1" fmla="*/ 4876800 w 4876800"/>
                <a:gd name="connsiteY1" fmla="*/ 0 h 2169695"/>
                <a:gd name="connsiteX2" fmla="*/ 4876800 w 4876800"/>
                <a:gd name="connsiteY2" fmla="*/ 2169695 h 2169695"/>
                <a:gd name="connsiteX3" fmla="*/ 0 w 4876800"/>
                <a:gd name="connsiteY3" fmla="*/ 2169695 h 2169695"/>
                <a:gd name="connsiteX4" fmla="*/ 0 w 4876800"/>
                <a:gd name="connsiteY4" fmla="*/ 1734235 h 2169695"/>
                <a:gd name="connsiteX5" fmla="*/ 434266 w 4876800"/>
                <a:gd name="connsiteY5" fmla="*/ 1734235 h 2169695"/>
                <a:gd name="connsiteX6" fmla="*/ 434266 w 4876800"/>
                <a:gd name="connsiteY6" fmla="*/ 435460 h 2169695"/>
                <a:gd name="connsiteX7" fmla="*/ 0 w 4876800"/>
                <a:gd name="connsiteY7" fmla="*/ 435460 h 216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76800" h="2169695">
                  <a:moveTo>
                    <a:pt x="0" y="0"/>
                  </a:moveTo>
                  <a:lnTo>
                    <a:pt x="4876800" y="0"/>
                  </a:lnTo>
                  <a:lnTo>
                    <a:pt x="4876800" y="2169695"/>
                  </a:lnTo>
                  <a:lnTo>
                    <a:pt x="0" y="2169695"/>
                  </a:lnTo>
                  <a:lnTo>
                    <a:pt x="0" y="1734235"/>
                  </a:lnTo>
                  <a:lnTo>
                    <a:pt x="434266" y="1734235"/>
                  </a:lnTo>
                  <a:lnTo>
                    <a:pt x="434266" y="435460"/>
                  </a:lnTo>
                  <a:lnTo>
                    <a:pt x="0" y="4354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444135-4872-194C-999B-81F6625D7FE5}"/>
                </a:ext>
              </a:extLst>
            </p:cNvPr>
            <p:cNvSpPr txBox="1"/>
            <p:nvPr/>
          </p:nvSpPr>
          <p:spPr>
            <a:xfrm>
              <a:off x="7170822" y="4053778"/>
              <a:ext cx="33201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chemeClr val="accent1"/>
                  </a:solidFill>
                </a:rPr>
                <a:t> Define Applicable Recovery Scenarios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34F921-5E41-9A4D-BB9D-1CD0F87F11F9}"/>
                </a:ext>
              </a:extLst>
            </p:cNvPr>
            <p:cNvSpPr txBox="1"/>
            <p:nvPr/>
          </p:nvSpPr>
          <p:spPr>
            <a:xfrm>
              <a:off x="7170822" y="4427825"/>
              <a:ext cx="2343911" cy="1441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285750" indent="-285750">
                <a:lnSpc>
                  <a:spcPct val="200000"/>
                </a:lnSpc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dirty="0"/>
                <a:t>Loss of Primary Site</a:t>
              </a:r>
            </a:p>
            <a:p>
              <a:pPr>
                <a:lnSpc>
                  <a:spcPct val="150000"/>
                </a:lnSpc>
              </a:pPr>
              <a:r>
                <a:rPr lang="en-US" dirty="0"/>
                <a:t>Loss of Technology</a:t>
              </a:r>
            </a:p>
            <a:p>
              <a:pPr>
                <a:lnSpc>
                  <a:spcPct val="150000"/>
                </a:lnSpc>
              </a:pPr>
              <a:r>
                <a:rPr lang="en-US" dirty="0"/>
                <a:t>Loss of Resources</a:t>
              </a:r>
            </a:p>
            <a:p>
              <a:pPr>
                <a:lnSpc>
                  <a:spcPct val="150000"/>
                </a:lnSpc>
              </a:pPr>
              <a:r>
                <a:rPr lang="en-US" dirty="0"/>
                <a:t>Loss of Other Channels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51F5D4A-F45A-3D4F-A1E9-B83EA0BDD571}"/>
                </a:ext>
              </a:extLst>
            </p:cNvPr>
            <p:cNvSpPr/>
            <p:nvPr/>
          </p:nvSpPr>
          <p:spPr>
            <a:xfrm>
              <a:off x="5472123" y="4265082"/>
              <a:ext cx="1298775" cy="1298775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240F68-21E5-3440-917F-BE6ECB0ED54E}"/>
                </a:ext>
              </a:extLst>
            </p:cNvPr>
            <p:cNvSpPr/>
            <p:nvPr/>
          </p:nvSpPr>
          <p:spPr>
            <a:xfrm>
              <a:off x="5621271" y="4414231"/>
              <a:ext cx="1000477" cy="1000477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Graphic 21" descr="Network diagram outline">
              <a:extLst>
                <a:ext uri="{FF2B5EF4-FFF2-40B4-BE49-F238E27FC236}">
                  <a16:creationId xmlns:a16="http://schemas.microsoft.com/office/drawing/2014/main" id="{F29C5576-D828-0541-84DD-E109D12D3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61620" y="4554469"/>
              <a:ext cx="720000" cy="7200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252B483-86B7-9749-A63F-67E46F4392ED}"/>
              </a:ext>
            </a:extLst>
          </p:cNvPr>
          <p:cNvGrpSpPr/>
          <p:nvPr/>
        </p:nvGrpSpPr>
        <p:grpSpPr>
          <a:xfrm>
            <a:off x="5472123" y="1524615"/>
            <a:ext cx="5741309" cy="2169695"/>
            <a:chOff x="5472123" y="1524615"/>
            <a:chExt cx="5741309" cy="2169695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4490F29-92A7-734D-9901-2F718B852A2C}"/>
                </a:ext>
              </a:extLst>
            </p:cNvPr>
            <p:cNvSpPr/>
            <p:nvPr/>
          </p:nvSpPr>
          <p:spPr>
            <a:xfrm>
              <a:off x="6336632" y="1524615"/>
              <a:ext cx="4876800" cy="2169695"/>
            </a:xfrm>
            <a:custGeom>
              <a:avLst/>
              <a:gdLst>
                <a:gd name="connsiteX0" fmla="*/ 0 w 4876800"/>
                <a:gd name="connsiteY0" fmla="*/ 0 h 2169695"/>
                <a:gd name="connsiteX1" fmla="*/ 4876800 w 4876800"/>
                <a:gd name="connsiteY1" fmla="*/ 0 h 2169695"/>
                <a:gd name="connsiteX2" fmla="*/ 4876800 w 4876800"/>
                <a:gd name="connsiteY2" fmla="*/ 2169695 h 2169695"/>
                <a:gd name="connsiteX3" fmla="*/ 0 w 4876800"/>
                <a:gd name="connsiteY3" fmla="*/ 2169695 h 2169695"/>
                <a:gd name="connsiteX4" fmla="*/ 0 w 4876800"/>
                <a:gd name="connsiteY4" fmla="*/ 1734235 h 2169695"/>
                <a:gd name="connsiteX5" fmla="*/ 434266 w 4876800"/>
                <a:gd name="connsiteY5" fmla="*/ 1734235 h 2169695"/>
                <a:gd name="connsiteX6" fmla="*/ 434266 w 4876800"/>
                <a:gd name="connsiteY6" fmla="*/ 435460 h 2169695"/>
                <a:gd name="connsiteX7" fmla="*/ 0 w 4876800"/>
                <a:gd name="connsiteY7" fmla="*/ 435460 h 216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76800" h="2169695">
                  <a:moveTo>
                    <a:pt x="0" y="0"/>
                  </a:moveTo>
                  <a:lnTo>
                    <a:pt x="4876800" y="0"/>
                  </a:lnTo>
                  <a:lnTo>
                    <a:pt x="4876800" y="2169695"/>
                  </a:lnTo>
                  <a:lnTo>
                    <a:pt x="0" y="2169695"/>
                  </a:lnTo>
                  <a:lnTo>
                    <a:pt x="0" y="1734235"/>
                  </a:lnTo>
                  <a:lnTo>
                    <a:pt x="434266" y="1734235"/>
                  </a:lnTo>
                  <a:lnTo>
                    <a:pt x="434266" y="435460"/>
                  </a:lnTo>
                  <a:lnTo>
                    <a:pt x="0" y="4354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43F172A-146C-BB45-AB32-58E9EE8C907D}"/>
                </a:ext>
              </a:extLst>
            </p:cNvPr>
            <p:cNvSpPr/>
            <p:nvPr/>
          </p:nvSpPr>
          <p:spPr>
            <a:xfrm>
              <a:off x="5472123" y="1960075"/>
              <a:ext cx="1298775" cy="1298775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DF589B9-3C7A-9648-800A-F7F573DCD7F4}"/>
                </a:ext>
              </a:extLst>
            </p:cNvPr>
            <p:cNvSpPr/>
            <p:nvPr/>
          </p:nvSpPr>
          <p:spPr>
            <a:xfrm>
              <a:off x="5621271" y="2109224"/>
              <a:ext cx="1000477" cy="1000477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871546-8A04-B64D-829C-45CFD91365F2}"/>
                </a:ext>
              </a:extLst>
            </p:cNvPr>
            <p:cNvSpPr txBox="1"/>
            <p:nvPr/>
          </p:nvSpPr>
          <p:spPr>
            <a:xfrm>
              <a:off x="7170822" y="2037833"/>
              <a:ext cx="187583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chemeClr val="accent1"/>
                  </a:solidFill>
                </a:rPr>
                <a:t> Define Assumptions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4EE6A1-AF0B-9F46-A2F7-870657B61861}"/>
                </a:ext>
              </a:extLst>
            </p:cNvPr>
            <p:cNvSpPr txBox="1"/>
            <p:nvPr/>
          </p:nvSpPr>
          <p:spPr>
            <a:xfrm>
              <a:off x="7170822" y="2406803"/>
              <a:ext cx="2549096" cy="749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Global Level Assumptions</a:t>
              </a:r>
            </a:p>
            <a:p>
              <a:pPr marL="285750" indent="-285750">
                <a:lnSpc>
                  <a:spcPct val="150000"/>
                </a:lnSpc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Plan Level Assumptions</a:t>
              </a:r>
            </a:p>
          </p:txBody>
        </p:sp>
        <p:pic>
          <p:nvPicPr>
            <p:cNvPr id="24" name="Graphic 23" descr="Presentation with checklist outline">
              <a:extLst>
                <a:ext uri="{FF2B5EF4-FFF2-40B4-BE49-F238E27FC236}">
                  <a16:creationId xmlns:a16="http://schemas.microsoft.com/office/drawing/2014/main" id="{19D0F508-5B72-924D-831B-97C480B88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61620" y="2253425"/>
              <a:ext cx="720000" cy="720000"/>
            </a:xfrm>
            <a:prstGeom prst="rect">
              <a:avLst/>
            </a:prstGeom>
          </p:spPr>
        </p:pic>
      </p:grpSp>
      <p:sp>
        <p:nvSpPr>
          <p:cNvPr id="30" name="Footer Placeholder 3">
            <a:extLst>
              <a:ext uri="{FF2B5EF4-FFF2-40B4-BE49-F238E27FC236}">
                <a16:creationId xmlns:a16="http://schemas.microsoft.com/office/drawing/2014/main" id="{C5DCE540-10FF-6E40-A3DB-011F6DC97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Raleway" panose="020B0503030101060003" pitchFamily="34" charset="77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FBC8E05E-F583-1F48-8C4C-69E4AA76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406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3836C-3703-DB4A-96F8-21BA21CF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Design, Develop &amp; Implement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1CBF54-2867-3B46-9A50-73C6B8357823}"/>
              </a:ext>
            </a:extLst>
          </p:cNvPr>
          <p:cNvSpPr txBox="1"/>
          <p:nvPr/>
        </p:nvSpPr>
        <p:spPr>
          <a:xfrm>
            <a:off x="4581002" y="1164294"/>
            <a:ext cx="30299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1"/>
                </a:solidFill>
              </a:rPr>
              <a:t>Define Plan Development Strategy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F804E3-8D95-7843-9BAB-BDFD2FB09960}"/>
              </a:ext>
            </a:extLst>
          </p:cNvPr>
          <p:cNvGrpSpPr/>
          <p:nvPr/>
        </p:nvGrpSpPr>
        <p:grpSpPr>
          <a:xfrm>
            <a:off x="6028406" y="1640910"/>
            <a:ext cx="5678905" cy="4500000"/>
            <a:chOff x="6028406" y="1640910"/>
            <a:chExt cx="5678905" cy="4500000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35EC21E-9898-5940-962A-4C088199ADAE}"/>
                </a:ext>
              </a:extLst>
            </p:cNvPr>
            <p:cNvSpPr/>
            <p:nvPr/>
          </p:nvSpPr>
          <p:spPr>
            <a:xfrm>
              <a:off x="6028406" y="1640910"/>
              <a:ext cx="5678905" cy="4500000"/>
            </a:xfrm>
            <a:custGeom>
              <a:avLst/>
              <a:gdLst>
                <a:gd name="connsiteX0" fmla="*/ 0 w 5678905"/>
                <a:gd name="connsiteY0" fmla="*/ 3913039 h 4500000"/>
                <a:gd name="connsiteX1" fmla="*/ 586961 w 5678905"/>
                <a:gd name="connsiteY1" fmla="*/ 4500000 h 4500000"/>
                <a:gd name="connsiteX2" fmla="*/ 0 w 5678905"/>
                <a:gd name="connsiteY2" fmla="*/ 4500000 h 4500000"/>
                <a:gd name="connsiteX3" fmla="*/ 0 w 5678905"/>
                <a:gd name="connsiteY3" fmla="*/ 1229696 h 4500000"/>
                <a:gd name="connsiteX4" fmla="*/ 35008 w 5678905"/>
                <a:gd name="connsiteY4" fmla="*/ 1304297 h 4500000"/>
                <a:gd name="connsiteX5" fmla="*/ 43534 w 5678905"/>
                <a:gd name="connsiteY5" fmla="*/ 1549248 h 4500000"/>
                <a:gd name="connsiteX6" fmla="*/ 0 w 5678905"/>
                <a:gd name="connsiteY6" fmla="*/ 1667090 h 4500000"/>
                <a:gd name="connsiteX7" fmla="*/ 1961 w 5678905"/>
                <a:gd name="connsiteY7" fmla="*/ 0 h 4500000"/>
                <a:gd name="connsiteX8" fmla="*/ 5678905 w 5678905"/>
                <a:gd name="connsiteY8" fmla="*/ 0 h 4500000"/>
                <a:gd name="connsiteX9" fmla="*/ 5678905 w 5678905"/>
                <a:gd name="connsiteY9" fmla="*/ 4500000 h 4500000"/>
                <a:gd name="connsiteX10" fmla="*/ 586961 w 5678905"/>
                <a:gd name="connsiteY10" fmla="*/ 4500000 h 4500000"/>
                <a:gd name="connsiteX11" fmla="*/ 1273211 w 5678905"/>
                <a:gd name="connsiteY11" fmla="*/ 3813750 h 4500000"/>
                <a:gd name="connsiteX12" fmla="*/ 952586 w 5678905"/>
                <a:gd name="connsiteY12" fmla="*/ 3414375 h 4500000"/>
                <a:gd name="connsiteX13" fmla="*/ 710711 w 5678905"/>
                <a:gd name="connsiteY13" fmla="*/ 2671875 h 4500000"/>
                <a:gd name="connsiteX14" fmla="*/ 750086 w 5678905"/>
                <a:gd name="connsiteY14" fmla="*/ 2632500 h 4500000"/>
                <a:gd name="connsiteX15" fmla="*/ 1503836 w 5678905"/>
                <a:gd name="connsiteY15" fmla="*/ 2863125 h 4500000"/>
                <a:gd name="connsiteX16" fmla="*/ 1903211 w 5678905"/>
                <a:gd name="connsiteY16" fmla="*/ 3183750 h 4500000"/>
                <a:gd name="connsiteX17" fmla="*/ 2544461 w 5678905"/>
                <a:gd name="connsiteY17" fmla="*/ 2542500 h 4500000"/>
                <a:gd name="connsiteX18" fmla="*/ 1588211 w 5678905"/>
                <a:gd name="connsiteY18" fmla="*/ 1586250 h 4500000"/>
                <a:gd name="connsiteX19" fmla="*/ 1908836 w 5678905"/>
                <a:gd name="connsiteY19" fmla="*/ 1186875 h 4500000"/>
                <a:gd name="connsiteX20" fmla="*/ 2139461 w 5678905"/>
                <a:gd name="connsiteY20" fmla="*/ 433125 h 4500000"/>
                <a:gd name="connsiteX21" fmla="*/ 2100086 w 5678905"/>
                <a:gd name="connsiteY21" fmla="*/ 393750 h 4500000"/>
                <a:gd name="connsiteX22" fmla="*/ 1357586 w 5678905"/>
                <a:gd name="connsiteY22" fmla="*/ 635625 h 4500000"/>
                <a:gd name="connsiteX23" fmla="*/ 958211 w 5678905"/>
                <a:gd name="connsiteY23" fmla="*/ 956250 h 4500000"/>
                <a:gd name="connsiteX24" fmla="*/ 0 w 5678905"/>
                <a:gd name="connsiteY24" fmla="*/ 0 h 4500000"/>
                <a:gd name="connsiteX25" fmla="*/ 1961 w 5678905"/>
                <a:gd name="connsiteY25" fmla="*/ 0 h 4500000"/>
                <a:gd name="connsiteX26" fmla="*/ 0 w 5678905"/>
                <a:gd name="connsiteY26" fmla="*/ 1944 h 45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78905" h="4500000">
                  <a:moveTo>
                    <a:pt x="0" y="3913039"/>
                  </a:moveTo>
                  <a:lnTo>
                    <a:pt x="586961" y="4500000"/>
                  </a:lnTo>
                  <a:lnTo>
                    <a:pt x="0" y="4500000"/>
                  </a:lnTo>
                  <a:close/>
                  <a:moveTo>
                    <a:pt x="0" y="1229696"/>
                  </a:moveTo>
                  <a:lnTo>
                    <a:pt x="35008" y="1304297"/>
                  </a:lnTo>
                  <a:cubicBezTo>
                    <a:pt x="58563" y="1380586"/>
                    <a:pt x="62254" y="1465840"/>
                    <a:pt x="43534" y="1549248"/>
                  </a:cubicBezTo>
                  <a:lnTo>
                    <a:pt x="0" y="1667090"/>
                  </a:lnTo>
                  <a:close/>
                  <a:moveTo>
                    <a:pt x="1961" y="0"/>
                  </a:moveTo>
                  <a:lnTo>
                    <a:pt x="5678905" y="0"/>
                  </a:lnTo>
                  <a:lnTo>
                    <a:pt x="5678905" y="4500000"/>
                  </a:lnTo>
                  <a:lnTo>
                    <a:pt x="586961" y="4500000"/>
                  </a:lnTo>
                  <a:lnTo>
                    <a:pt x="1273211" y="3813750"/>
                  </a:lnTo>
                  <a:cubicBezTo>
                    <a:pt x="1425086" y="3661875"/>
                    <a:pt x="1171961" y="3408750"/>
                    <a:pt x="952586" y="3414375"/>
                  </a:cubicBezTo>
                  <a:cubicBezTo>
                    <a:pt x="581336" y="3425625"/>
                    <a:pt x="446336" y="2947500"/>
                    <a:pt x="710711" y="2671875"/>
                  </a:cubicBezTo>
                  <a:lnTo>
                    <a:pt x="750086" y="2632500"/>
                  </a:lnTo>
                  <a:cubicBezTo>
                    <a:pt x="1025711" y="2368125"/>
                    <a:pt x="1515086" y="2491875"/>
                    <a:pt x="1503836" y="2863125"/>
                  </a:cubicBezTo>
                  <a:cubicBezTo>
                    <a:pt x="1498211" y="3076875"/>
                    <a:pt x="1751336" y="3335625"/>
                    <a:pt x="1903211" y="3183750"/>
                  </a:cubicBezTo>
                  <a:lnTo>
                    <a:pt x="2544461" y="2542500"/>
                  </a:lnTo>
                  <a:lnTo>
                    <a:pt x="1588211" y="1586250"/>
                  </a:lnTo>
                  <a:cubicBezTo>
                    <a:pt x="1436336" y="1434375"/>
                    <a:pt x="1695086" y="1181250"/>
                    <a:pt x="1908836" y="1186875"/>
                  </a:cubicBezTo>
                  <a:cubicBezTo>
                    <a:pt x="2280086" y="1198125"/>
                    <a:pt x="2403836" y="708750"/>
                    <a:pt x="2139461" y="433125"/>
                  </a:cubicBezTo>
                  <a:lnTo>
                    <a:pt x="2100086" y="393750"/>
                  </a:lnTo>
                  <a:cubicBezTo>
                    <a:pt x="1824461" y="129375"/>
                    <a:pt x="1346336" y="264375"/>
                    <a:pt x="1357586" y="635625"/>
                  </a:cubicBezTo>
                  <a:cubicBezTo>
                    <a:pt x="1363211" y="849375"/>
                    <a:pt x="1110086" y="1108125"/>
                    <a:pt x="958211" y="956250"/>
                  </a:cubicBezTo>
                  <a:close/>
                  <a:moveTo>
                    <a:pt x="0" y="0"/>
                  </a:moveTo>
                  <a:lnTo>
                    <a:pt x="1961" y="0"/>
                  </a:lnTo>
                  <a:lnTo>
                    <a:pt x="0" y="194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  <a:effectLst>
              <a:innerShdw blurRad="114300">
                <a:prstClr val="black">
                  <a:alpha val="1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5B5BDB-373F-C240-A87D-71CD9E4558EA}"/>
                </a:ext>
              </a:extLst>
            </p:cNvPr>
            <p:cNvSpPr txBox="1"/>
            <p:nvPr/>
          </p:nvSpPr>
          <p:spPr>
            <a:xfrm>
              <a:off x="8972942" y="3108457"/>
              <a:ext cx="23342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IT Disaster Recovery Plans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3B2DD4-D664-E24A-8618-24F262702552}"/>
                </a:ext>
              </a:extLst>
            </p:cNvPr>
            <p:cNvSpPr txBox="1"/>
            <p:nvPr/>
          </p:nvSpPr>
          <p:spPr>
            <a:xfrm>
              <a:off x="9050333" y="3638790"/>
              <a:ext cx="2179511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285750" indent="-285750">
                <a:lnSpc>
                  <a:spcPct val="200000"/>
                </a:lnSpc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dirty="0"/>
                <a:t>By Function (e.g., network, LAN/WAN)</a:t>
              </a:r>
            </a:p>
            <a:p>
              <a:pPr>
                <a:lnSpc>
                  <a:spcPct val="100000"/>
                </a:lnSpc>
              </a:pPr>
              <a:endParaRPr lang="en-US" dirty="0"/>
            </a:p>
            <a:p>
              <a:pPr>
                <a:lnSpc>
                  <a:spcPct val="100000"/>
                </a:lnSpc>
              </a:pPr>
              <a:r>
                <a:rPr lang="en-US" dirty="0"/>
                <a:t>By Application </a:t>
              </a:r>
            </a:p>
            <a:p>
              <a:pPr>
                <a:lnSpc>
                  <a:spcPct val="100000"/>
                </a:lnSpc>
              </a:pPr>
              <a:endParaRPr lang="en-US" dirty="0"/>
            </a:p>
            <a:p>
              <a:pPr>
                <a:lnSpc>
                  <a:spcPct val="100000"/>
                </a:lnSpc>
              </a:pPr>
              <a:r>
                <a:rPr lang="en-US" dirty="0"/>
                <a:t>Protect Common Elements</a:t>
              </a:r>
            </a:p>
          </p:txBody>
        </p:sp>
        <p:pic>
          <p:nvPicPr>
            <p:cNvPr id="23" name="Graphic 22" descr="Ui Ux outline">
              <a:extLst>
                <a:ext uri="{FF2B5EF4-FFF2-40B4-BE49-F238E27FC236}">
                  <a16:creationId xmlns:a16="http://schemas.microsoft.com/office/drawing/2014/main" id="{97E5077A-8575-544F-A7E0-72686CB62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70089" y="2443554"/>
              <a:ext cx="540000" cy="5400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7A5663E-F6B3-C04E-AADC-58B817437D07}"/>
              </a:ext>
            </a:extLst>
          </p:cNvPr>
          <p:cNvGrpSpPr/>
          <p:nvPr/>
        </p:nvGrpSpPr>
        <p:grpSpPr>
          <a:xfrm>
            <a:off x="484689" y="1640910"/>
            <a:ext cx="5543717" cy="4500000"/>
            <a:chOff x="484689" y="1640910"/>
            <a:chExt cx="5543717" cy="4500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B4DD7CD-C5EF-0948-9368-46E79A5FE23A}"/>
                </a:ext>
              </a:extLst>
            </p:cNvPr>
            <p:cNvSpPr/>
            <p:nvPr/>
          </p:nvSpPr>
          <p:spPr>
            <a:xfrm>
              <a:off x="484689" y="1640910"/>
              <a:ext cx="5543717" cy="4500000"/>
            </a:xfrm>
            <a:custGeom>
              <a:avLst/>
              <a:gdLst>
                <a:gd name="connsiteX0" fmla="*/ 0 w 5543717"/>
                <a:gd name="connsiteY0" fmla="*/ 0 h 4500000"/>
                <a:gd name="connsiteX1" fmla="*/ 5543717 w 5543717"/>
                <a:gd name="connsiteY1" fmla="*/ 0 h 4500000"/>
                <a:gd name="connsiteX2" fmla="*/ 5543717 w 5543717"/>
                <a:gd name="connsiteY2" fmla="*/ 1944 h 4500000"/>
                <a:gd name="connsiteX3" fmla="*/ 4898803 w 5543717"/>
                <a:gd name="connsiteY3" fmla="*/ 641250 h 4500000"/>
                <a:gd name="connsiteX4" fmla="*/ 5219428 w 5543717"/>
                <a:gd name="connsiteY4" fmla="*/ 1040625 h 4500000"/>
                <a:gd name="connsiteX5" fmla="*/ 5528814 w 5543717"/>
                <a:gd name="connsiteY5" fmla="*/ 1197938 h 4500000"/>
                <a:gd name="connsiteX6" fmla="*/ 5543717 w 5543717"/>
                <a:gd name="connsiteY6" fmla="*/ 1229696 h 4500000"/>
                <a:gd name="connsiteX7" fmla="*/ 5543717 w 5543717"/>
                <a:gd name="connsiteY7" fmla="*/ 1667089 h 4500000"/>
                <a:gd name="connsiteX8" fmla="*/ 5542042 w 5543717"/>
                <a:gd name="connsiteY8" fmla="*/ 1671625 h 4500000"/>
                <a:gd name="connsiteX9" fmla="*/ 5461303 w 5543717"/>
                <a:gd name="connsiteY9" fmla="*/ 1783125 h 4500000"/>
                <a:gd name="connsiteX10" fmla="*/ 5421928 w 5543717"/>
                <a:gd name="connsiteY10" fmla="*/ 1822500 h 4500000"/>
                <a:gd name="connsiteX11" fmla="*/ 4668178 w 5543717"/>
                <a:gd name="connsiteY11" fmla="*/ 1591875 h 4500000"/>
                <a:gd name="connsiteX12" fmla="*/ 4268803 w 5543717"/>
                <a:gd name="connsiteY12" fmla="*/ 1271250 h 4500000"/>
                <a:gd name="connsiteX13" fmla="*/ 3588178 w 5543717"/>
                <a:gd name="connsiteY13" fmla="*/ 1957500 h 4500000"/>
                <a:gd name="connsiteX14" fmla="*/ 4544428 w 5543717"/>
                <a:gd name="connsiteY14" fmla="*/ 2913750 h 4500000"/>
                <a:gd name="connsiteX15" fmla="*/ 4223803 w 5543717"/>
                <a:gd name="connsiteY15" fmla="*/ 3313125 h 4500000"/>
                <a:gd name="connsiteX16" fmla="*/ 3993178 w 5543717"/>
                <a:gd name="connsiteY16" fmla="*/ 4066875 h 4500000"/>
                <a:gd name="connsiteX17" fmla="*/ 4032553 w 5543717"/>
                <a:gd name="connsiteY17" fmla="*/ 4106250 h 4500000"/>
                <a:gd name="connsiteX18" fmla="*/ 4775053 w 5543717"/>
                <a:gd name="connsiteY18" fmla="*/ 3864375 h 4500000"/>
                <a:gd name="connsiteX19" fmla="*/ 5174428 w 5543717"/>
                <a:gd name="connsiteY19" fmla="*/ 3543750 h 4500000"/>
                <a:gd name="connsiteX20" fmla="*/ 5543717 w 5543717"/>
                <a:gd name="connsiteY20" fmla="*/ 3913039 h 4500000"/>
                <a:gd name="connsiteX21" fmla="*/ 5543717 w 5543717"/>
                <a:gd name="connsiteY21" fmla="*/ 4500000 h 4500000"/>
                <a:gd name="connsiteX22" fmla="*/ 0 w 5543717"/>
                <a:gd name="connsiteY22" fmla="*/ 4500000 h 45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43717" h="4500000">
                  <a:moveTo>
                    <a:pt x="0" y="0"/>
                  </a:moveTo>
                  <a:lnTo>
                    <a:pt x="5543717" y="0"/>
                  </a:lnTo>
                  <a:lnTo>
                    <a:pt x="5543717" y="1944"/>
                  </a:lnTo>
                  <a:lnTo>
                    <a:pt x="4898803" y="641250"/>
                  </a:lnTo>
                  <a:cubicBezTo>
                    <a:pt x="4746928" y="793125"/>
                    <a:pt x="5005678" y="1046250"/>
                    <a:pt x="5219428" y="1040625"/>
                  </a:cubicBezTo>
                  <a:cubicBezTo>
                    <a:pt x="5358647" y="1036406"/>
                    <a:pt x="5464643" y="1101006"/>
                    <a:pt x="5528814" y="1197938"/>
                  </a:cubicBezTo>
                  <a:lnTo>
                    <a:pt x="5543717" y="1229696"/>
                  </a:lnTo>
                  <a:lnTo>
                    <a:pt x="5543717" y="1667089"/>
                  </a:lnTo>
                  <a:lnTo>
                    <a:pt x="5542042" y="1671625"/>
                  </a:lnTo>
                  <a:cubicBezTo>
                    <a:pt x="5521157" y="1711055"/>
                    <a:pt x="5494350" y="1748672"/>
                    <a:pt x="5461303" y="1783125"/>
                  </a:cubicBezTo>
                  <a:lnTo>
                    <a:pt x="5421928" y="1822500"/>
                  </a:lnTo>
                  <a:cubicBezTo>
                    <a:pt x="5146303" y="2086875"/>
                    <a:pt x="4656928" y="1963125"/>
                    <a:pt x="4668178" y="1591875"/>
                  </a:cubicBezTo>
                  <a:cubicBezTo>
                    <a:pt x="4673803" y="1378125"/>
                    <a:pt x="4420678" y="1119375"/>
                    <a:pt x="4268803" y="1271250"/>
                  </a:cubicBezTo>
                  <a:lnTo>
                    <a:pt x="3588178" y="1957500"/>
                  </a:lnTo>
                  <a:lnTo>
                    <a:pt x="4544428" y="2913750"/>
                  </a:lnTo>
                  <a:cubicBezTo>
                    <a:pt x="4696303" y="3065625"/>
                    <a:pt x="4437553" y="3318750"/>
                    <a:pt x="4223803" y="3313125"/>
                  </a:cubicBezTo>
                  <a:cubicBezTo>
                    <a:pt x="3852553" y="3301875"/>
                    <a:pt x="3728803" y="3791250"/>
                    <a:pt x="3993178" y="4066875"/>
                  </a:cubicBezTo>
                  <a:lnTo>
                    <a:pt x="4032553" y="4106250"/>
                  </a:lnTo>
                  <a:cubicBezTo>
                    <a:pt x="4308178" y="4370625"/>
                    <a:pt x="4786303" y="4235625"/>
                    <a:pt x="4775053" y="3864375"/>
                  </a:cubicBezTo>
                  <a:cubicBezTo>
                    <a:pt x="4769428" y="3650625"/>
                    <a:pt x="5022553" y="3391875"/>
                    <a:pt x="5174428" y="3543750"/>
                  </a:cubicBezTo>
                  <a:lnTo>
                    <a:pt x="5543717" y="3913039"/>
                  </a:lnTo>
                  <a:lnTo>
                    <a:pt x="5543717" y="4500000"/>
                  </a:lnTo>
                  <a:lnTo>
                    <a:pt x="0" y="45000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  <a:effectLst>
              <a:innerShdw blurRad="114300">
                <a:prstClr val="black">
                  <a:alpha val="1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416501-D5BE-424A-BBDC-267F49D16EA4}"/>
                </a:ext>
              </a:extLst>
            </p:cNvPr>
            <p:cNvSpPr txBox="1"/>
            <p:nvPr/>
          </p:nvSpPr>
          <p:spPr>
            <a:xfrm>
              <a:off x="1014999" y="3108457"/>
              <a:ext cx="218200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Business Recovery Plans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ECD41B-89E8-CD4E-AE5A-F26F3BE24B8F}"/>
                </a:ext>
              </a:extLst>
            </p:cNvPr>
            <p:cNvSpPr txBox="1"/>
            <p:nvPr/>
          </p:nvSpPr>
          <p:spPr>
            <a:xfrm>
              <a:off x="728062" y="3638790"/>
              <a:ext cx="2755883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By Business Unit</a:t>
              </a:r>
            </a:p>
            <a:p>
              <a:pPr marL="285750" indent="-285750">
                <a:buClr>
                  <a:schemeClr val="accent1"/>
                </a:buClr>
                <a:buFont typeface="Wingdings" pitchFamily="2" charset="2"/>
                <a:buChar char="§"/>
              </a:pPr>
              <a:endPara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285750" indent="-285750"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Focus on Most Critical Areas</a:t>
              </a:r>
            </a:p>
          </p:txBody>
        </p:sp>
        <p:pic>
          <p:nvPicPr>
            <p:cNvPr id="25" name="Graphic 24" descr="Briefcase outline">
              <a:extLst>
                <a:ext uri="{FF2B5EF4-FFF2-40B4-BE49-F238E27FC236}">
                  <a16:creationId xmlns:a16="http://schemas.microsoft.com/office/drawing/2014/main" id="{E31B8A01-B286-D848-B875-5211C6208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36003" y="2443554"/>
              <a:ext cx="540000" cy="540000"/>
            </a:xfrm>
            <a:prstGeom prst="rect">
              <a:avLst/>
            </a:prstGeom>
          </p:spPr>
        </p:pic>
      </p:grp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C905D4FE-94EE-5B42-881F-324423F433D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/>
          <a:srcRect b="33266"/>
          <a:stretch/>
        </p:blipFill>
        <p:spPr>
          <a:xfrm>
            <a:off x="4072867" y="1640910"/>
            <a:ext cx="4500000" cy="4500000"/>
          </a:xfrm>
        </p:spPr>
      </p:pic>
      <p:sp>
        <p:nvSpPr>
          <p:cNvPr id="18" name="Graphic 9" descr="Puzzle with solid fill">
            <a:extLst>
              <a:ext uri="{FF2B5EF4-FFF2-40B4-BE49-F238E27FC236}">
                <a16:creationId xmlns:a16="http://schemas.microsoft.com/office/drawing/2014/main" id="{2D7091E8-891E-804E-AFB9-B1036D9C2750}"/>
              </a:ext>
            </a:extLst>
          </p:cNvPr>
          <p:cNvSpPr/>
          <p:nvPr/>
        </p:nvSpPr>
        <p:spPr>
          <a:xfrm>
            <a:off x="4072867" y="1640910"/>
            <a:ext cx="4500000" cy="4500000"/>
          </a:xfrm>
          <a:custGeom>
            <a:avLst/>
            <a:gdLst>
              <a:gd name="connsiteX0" fmla="*/ 2908125 w 4500000"/>
              <a:gd name="connsiteY0" fmla="*/ 3414375 h 4500000"/>
              <a:gd name="connsiteX1" fmla="*/ 2666250 w 4500000"/>
              <a:gd name="connsiteY1" fmla="*/ 2671875 h 4500000"/>
              <a:gd name="connsiteX2" fmla="*/ 2705625 w 4500000"/>
              <a:gd name="connsiteY2" fmla="*/ 2632500 h 4500000"/>
              <a:gd name="connsiteX3" fmla="*/ 3459375 w 4500000"/>
              <a:gd name="connsiteY3" fmla="*/ 2863125 h 4500000"/>
              <a:gd name="connsiteX4" fmla="*/ 3858750 w 4500000"/>
              <a:gd name="connsiteY4" fmla="*/ 3183750 h 4500000"/>
              <a:gd name="connsiteX5" fmla="*/ 4500000 w 4500000"/>
              <a:gd name="connsiteY5" fmla="*/ 2542500 h 4500000"/>
              <a:gd name="connsiteX6" fmla="*/ 3543750 w 4500000"/>
              <a:gd name="connsiteY6" fmla="*/ 1586250 h 4500000"/>
              <a:gd name="connsiteX7" fmla="*/ 3864375 w 4500000"/>
              <a:gd name="connsiteY7" fmla="*/ 1186875 h 4500000"/>
              <a:gd name="connsiteX8" fmla="*/ 4095000 w 4500000"/>
              <a:gd name="connsiteY8" fmla="*/ 433125 h 4500000"/>
              <a:gd name="connsiteX9" fmla="*/ 4055625 w 4500000"/>
              <a:gd name="connsiteY9" fmla="*/ 393750 h 4500000"/>
              <a:gd name="connsiteX10" fmla="*/ 3313125 w 4500000"/>
              <a:gd name="connsiteY10" fmla="*/ 635625 h 4500000"/>
              <a:gd name="connsiteX11" fmla="*/ 2913750 w 4500000"/>
              <a:gd name="connsiteY11" fmla="*/ 956250 h 4500000"/>
              <a:gd name="connsiteX12" fmla="*/ 1957500 w 4500000"/>
              <a:gd name="connsiteY12" fmla="*/ 0 h 4500000"/>
              <a:gd name="connsiteX13" fmla="*/ 1310625 w 4500000"/>
              <a:gd name="connsiteY13" fmla="*/ 641250 h 4500000"/>
              <a:gd name="connsiteX14" fmla="*/ 1631250 w 4500000"/>
              <a:gd name="connsiteY14" fmla="*/ 1040625 h 4500000"/>
              <a:gd name="connsiteX15" fmla="*/ 1873125 w 4500000"/>
              <a:gd name="connsiteY15" fmla="*/ 1783125 h 4500000"/>
              <a:gd name="connsiteX16" fmla="*/ 1833750 w 4500000"/>
              <a:gd name="connsiteY16" fmla="*/ 1822500 h 4500000"/>
              <a:gd name="connsiteX17" fmla="*/ 1080000 w 4500000"/>
              <a:gd name="connsiteY17" fmla="*/ 1591875 h 4500000"/>
              <a:gd name="connsiteX18" fmla="*/ 680625 w 4500000"/>
              <a:gd name="connsiteY18" fmla="*/ 1271250 h 4500000"/>
              <a:gd name="connsiteX19" fmla="*/ 0 w 4500000"/>
              <a:gd name="connsiteY19" fmla="*/ 1957500 h 4500000"/>
              <a:gd name="connsiteX20" fmla="*/ 956250 w 4500000"/>
              <a:gd name="connsiteY20" fmla="*/ 2913750 h 4500000"/>
              <a:gd name="connsiteX21" fmla="*/ 635625 w 4500000"/>
              <a:gd name="connsiteY21" fmla="*/ 3313125 h 4500000"/>
              <a:gd name="connsiteX22" fmla="*/ 405000 w 4500000"/>
              <a:gd name="connsiteY22" fmla="*/ 4066875 h 4500000"/>
              <a:gd name="connsiteX23" fmla="*/ 444375 w 4500000"/>
              <a:gd name="connsiteY23" fmla="*/ 4106250 h 4500000"/>
              <a:gd name="connsiteX24" fmla="*/ 1186875 w 4500000"/>
              <a:gd name="connsiteY24" fmla="*/ 3864375 h 4500000"/>
              <a:gd name="connsiteX25" fmla="*/ 1586250 w 4500000"/>
              <a:gd name="connsiteY25" fmla="*/ 3543750 h 4500000"/>
              <a:gd name="connsiteX26" fmla="*/ 2542500 w 4500000"/>
              <a:gd name="connsiteY26" fmla="*/ 4500000 h 4500000"/>
              <a:gd name="connsiteX27" fmla="*/ 3228750 w 4500000"/>
              <a:gd name="connsiteY27" fmla="*/ 3813750 h 4500000"/>
              <a:gd name="connsiteX28" fmla="*/ 2908125 w 4500000"/>
              <a:gd name="connsiteY28" fmla="*/ 3414375 h 45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500000" h="4500000">
                <a:moveTo>
                  <a:pt x="2908125" y="3414375"/>
                </a:moveTo>
                <a:cubicBezTo>
                  <a:pt x="2536875" y="3425625"/>
                  <a:pt x="2401875" y="2947500"/>
                  <a:pt x="2666250" y="2671875"/>
                </a:cubicBezTo>
                <a:lnTo>
                  <a:pt x="2705625" y="2632500"/>
                </a:lnTo>
                <a:cubicBezTo>
                  <a:pt x="2981250" y="2368125"/>
                  <a:pt x="3470625" y="2491875"/>
                  <a:pt x="3459375" y="2863125"/>
                </a:cubicBezTo>
                <a:cubicBezTo>
                  <a:pt x="3453750" y="3076875"/>
                  <a:pt x="3706875" y="3335625"/>
                  <a:pt x="3858750" y="3183750"/>
                </a:cubicBezTo>
                <a:lnTo>
                  <a:pt x="4500000" y="2542500"/>
                </a:lnTo>
                <a:lnTo>
                  <a:pt x="3543750" y="1586250"/>
                </a:lnTo>
                <a:cubicBezTo>
                  <a:pt x="3391875" y="1434375"/>
                  <a:pt x="3650625" y="1181250"/>
                  <a:pt x="3864375" y="1186875"/>
                </a:cubicBezTo>
                <a:cubicBezTo>
                  <a:pt x="4235625" y="1198125"/>
                  <a:pt x="4359375" y="708750"/>
                  <a:pt x="4095000" y="433125"/>
                </a:cubicBezTo>
                <a:lnTo>
                  <a:pt x="4055625" y="393750"/>
                </a:lnTo>
                <a:cubicBezTo>
                  <a:pt x="3780000" y="129375"/>
                  <a:pt x="3301875" y="264375"/>
                  <a:pt x="3313125" y="635625"/>
                </a:cubicBezTo>
                <a:cubicBezTo>
                  <a:pt x="3318750" y="849375"/>
                  <a:pt x="3065625" y="1108125"/>
                  <a:pt x="2913750" y="956250"/>
                </a:cubicBezTo>
                <a:lnTo>
                  <a:pt x="1957500" y="0"/>
                </a:lnTo>
                <a:lnTo>
                  <a:pt x="1310625" y="641250"/>
                </a:lnTo>
                <a:cubicBezTo>
                  <a:pt x="1158750" y="793125"/>
                  <a:pt x="1417500" y="1046250"/>
                  <a:pt x="1631250" y="1040625"/>
                </a:cubicBezTo>
                <a:cubicBezTo>
                  <a:pt x="2002500" y="1029375"/>
                  <a:pt x="2137500" y="1507500"/>
                  <a:pt x="1873125" y="1783125"/>
                </a:cubicBezTo>
                <a:lnTo>
                  <a:pt x="1833750" y="1822500"/>
                </a:lnTo>
                <a:cubicBezTo>
                  <a:pt x="1558125" y="2086875"/>
                  <a:pt x="1068750" y="1963125"/>
                  <a:pt x="1080000" y="1591875"/>
                </a:cubicBezTo>
                <a:cubicBezTo>
                  <a:pt x="1085625" y="1378125"/>
                  <a:pt x="832500" y="1119375"/>
                  <a:pt x="680625" y="1271250"/>
                </a:cubicBezTo>
                <a:lnTo>
                  <a:pt x="0" y="1957500"/>
                </a:lnTo>
                <a:lnTo>
                  <a:pt x="956250" y="2913750"/>
                </a:lnTo>
                <a:cubicBezTo>
                  <a:pt x="1108125" y="3065625"/>
                  <a:pt x="849375" y="3318750"/>
                  <a:pt x="635625" y="3313125"/>
                </a:cubicBezTo>
                <a:cubicBezTo>
                  <a:pt x="264375" y="3301875"/>
                  <a:pt x="140625" y="3791250"/>
                  <a:pt x="405000" y="4066875"/>
                </a:cubicBezTo>
                <a:lnTo>
                  <a:pt x="444375" y="4106250"/>
                </a:lnTo>
                <a:cubicBezTo>
                  <a:pt x="720000" y="4370625"/>
                  <a:pt x="1198125" y="4235625"/>
                  <a:pt x="1186875" y="3864375"/>
                </a:cubicBezTo>
                <a:cubicBezTo>
                  <a:pt x="1181250" y="3650625"/>
                  <a:pt x="1434375" y="3391875"/>
                  <a:pt x="1586250" y="3543750"/>
                </a:cubicBezTo>
                <a:lnTo>
                  <a:pt x="2542500" y="4500000"/>
                </a:lnTo>
                <a:lnTo>
                  <a:pt x="3228750" y="3813750"/>
                </a:lnTo>
                <a:cubicBezTo>
                  <a:pt x="3380625" y="3661875"/>
                  <a:pt x="3127500" y="3408750"/>
                  <a:pt x="2908125" y="3414375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561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ooter Placeholder 3">
            <a:extLst>
              <a:ext uri="{FF2B5EF4-FFF2-40B4-BE49-F238E27FC236}">
                <a16:creationId xmlns:a16="http://schemas.microsoft.com/office/drawing/2014/main" id="{4823CDE8-F2BA-4D4C-A772-D77A0A045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Raleway" panose="020B0503030101060003" pitchFamily="34" charset="77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729D4F19-EB2B-AD42-AB86-66DF7A818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8825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Placeholder 55">
            <a:extLst>
              <a:ext uri="{FF2B5EF4-FFF2-40B4-BE49-F238E27FC236}">
                <a16:creationId xmlns:a16="http://schemas.microsoft.com/office/drawing/2014/main" id="{C63F6C0F-0C53-E441-BF8D-3AEA55B805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35751" b="15591"/>
          <a:stretch/>
        </p:blipFill>
        <p:spPr>
          <a:xfrm>
            <a:off x="0" y="1236913"/>
            <a:ext cx="12192000" cy="2948733"/>
          </a:xfr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DD186135-2E65-2341-BA1A-555E5BA8E5F9}"/>
              </a:ext>
            </a:extLst>
          </p:cNvPr>
          <p:cNvSpPr/>
          <p:nvPr/>
        </p:nvSpPr>
        <p:spPr>
          <a:xfrm>
            <a:off x="0" y="1236912"/>
            <a:ext cx="12192000" cy="2948733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B2A4E0-B11F-144A-915C-BD57056D9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Design, Develop &amp; Implement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A6B740-76C4-D046-92CB-0B318B45A026}"/>
              </a:ext>
            </a:extLst>
          </p:cNvPr>
          <p:cNvSpPr txBox="1"/>
          <p:nvPr/>
        </p:nvSpPr>
        <p:spPr>
          <a:xfrm>
            <a:off x="5190594" y="2100380"/>
            <a:ext cx="18309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Recovery Strategies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CAF70A7-7F7E-F743-933A-E590712BE184}"/>
              </a:ext>
            </a:extLst>
          </p:cNvPr>
          <p:cNvGrpSpPr/>
          <p:nvPr/>
        </p:nvGrpSpPr>
        <p:grpSpPr>
          <a:xfrm>
            <a:off x="9575007" y="3105645"/>
            <a:ext cx="2162288" cy="2709851"/>
            <a:chOff x="9362974" y="2455341"/>
            <a:chExt cx="2162288" cy="270985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9A6B986-7C13-9646-A8FF-4D0DEA08F00A}"/>
                </a:ext>
              </a:extLst>
            </p:cNvPr>
            <p:cNvGrpSpPr/>
            <p:nvPr/>
          </p:nvGrpSpPr>
          <p:grpSpPr>
            <a:xfrm>
              <a:off x="9362974" y="2455341"/>
              <a:ext cx="2162288" cy="2709851"/>
              <a:chOff x="774549" y="2572449"/>
              <a:chExt cx="2162288" cy="2709851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F5C9B62-BE8D-9F40-869D-4E7A3858A36A}"/>
                  </a:ext>
                </a:extLst>
              </p:cNvPr>
              <p:cNvSpPr/>
              <p:nvPr/>
            </p:nvSpPr>
            <p:spPr>
              <a:xfrm>
                <a:off x="1315693" y="2572449"/>
                <a:ext cx="1080000" cy="1080000"/>
              </a:xfrm>
              <a:prstGeom prst="rect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D0E9857B-477E-B043-A9D4-98FCBAE227AE}"/>
                  </a:ext>
                </a:extLst>
              </p:cNvPr>
              <p:cNvSpPr/>
              <p:nvPr/>
            </p:nvSpPr>
            <p:spPr>
              <a:xfrm>
                <a:off x="774549" y="3076982"/>
                <a:ext cx="2162288" cy="2205318"/>
              </a:xfrm>
              <a:custGeom>
                <a:avLst/>
                <a:gdLst>
                  <a:gd name="connsiteX0" fmla="*/ 0 w 2162288"/>
                  <a:gd name="connsiteY0" fmla="*/ 0 h 2205318"/>
                  <a:gd name="connsiteX1" fmla="*/ 541144 w 2162288"/>
                  <a:gd name="connsiteY1" fmla="*/ 0 h 2205318"/>
                  <a:gd name="connsiteX2" fmla="*/ 541144 w 2162288"/>
                  <a:gd name="connsiteY2" fmla="*/ 575467 h 2205318"/>
                  <a:gd name="connsiteX3" fmla="*/ 1621144 w 2162288"/>
                  <a:gd name="connsiteY3" fmla="*/ 575467 h 2205318"/>
                  <a:gd name="connsiteX4" fmla="*/ 1621144 w 2162288"/>
                  <a:gd name="connsiteY4" fmla="*/ 0 h 2205318"/>
                  <a:gd name="connsiteX5" fmla="*/ 2162288 w 2162288"/>
                  <a:gd name="connsiteY5" fmla="*/ 0 h 2205318"/>
                  <a:gd name="connsiteX6" fmla="*/ 2162288 w 2162288"/>
                  <a:gd name="connsiteY6" fmla="*/ 2205318 h 2205318"/>
                  <a:gd name="connsiteX7" fmla="*/ 0 w 2162288"/>
                  <a:gd name="connsiteY7" fmla="*/ 2205318 h 220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62288" h="2205318">
                    <a:moveTo>
                      <a:pt x="0" y="0"/>
                    </a:moveTo>
                    <a:lnTo>
                      <a:pt x="541144" y="0"/>
                    </a:lnTo>
                    <a:lnTo>
                      <a:pt x="541144" y="575467"/>
                    </a:lnTo>
                    <a:lnTo>
                      <a:pt x="1621144" y="575467"/>
                    </a:lnTo>
                    <a:lnTo>
                      <a:pt x="1621144" y="0"/>
                    </a:lnTo>
                    <a:lnTo>
                      <a:pt x="2162288" y="0"/>
                    </a:lnTo>
                    <a:lnTo>
                      <a:pt x="2162288" y="2205318"/>
                    </a:lnTo>
                    <a:lnTo>
                      <a:pt x="0" y="220531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3810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AACBDA8-78A7-A845-9BB9-7D09D8BBF4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95693" y="2752449"/>
                <a:ext cx="720000" cy="720000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3810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340CD2-6FD2-5545-B73A-8D33334F2EEC}"/>
                </a:ext>
              </a:extLst>
            </p:cNvPr>
            <p:cNvSpPr txBox="1"/>
            <p:nvPr/>
          </p:nvSpPr>
          <p:spPr>
            <a:xfrm>
              <a:off x="9513582" y="3623856"/>
              <a:ext cx="18610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Recovery strategy document must be approved by Management.</a:t>
              </a:r>
            </a:p>
          </p:txBody>
        </p:sp>
        <p:pic>
          <p:nvPicPr>
            <p:cNvPr id="37" name="Graphic 36" descr="Signature outline">
              <a:extLst>
                <a:ext uri="{FF2B5EF4-FFF2-40B4-BE49-F238E27FC236}">
                  <a16:creationId xmlns:a16="http://schemas.microsoft.com/office/drawing/2014/main" id="{511791FA-BBEB-9148-90F3-0E688FD5A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74118" y="2721469"/>
              <a:ext cx="540000" cy="54000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A4E02C7-EB47-0B48-8418-DF65DABD5C1B}"/>
              </a:ext>
            </a:extLst>
          </p:cNvPr>
          <p:cNvGrpSpPr/>
          <p:nvPr/>
        </p:nvGrpSpPr>
        <p:grpSpPr>
          <a:xfrm>
            <a:off x="7295457" y="3105645"/>
            <a:ext cx="2162288" cy="2709851"/>
            <a:chOff x="7260208" y="2455341"/>
            <a:chExt cx="2162288" cy="27098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F3CDF65-DFA3-2640-9856-472FBF178AE1}"/>
                </a:ext>
              </a:extLst>
            </p:cNvPr>
            <p:cNvGrpSpPr/>
            <p:nvPr/>
          </p:nvGrpSpPr>
          <p:grpSpPr>
            <a:xfrm>
              <a:off x="7260208" y="2455341"/>
              <a:ext cx="2162288" cy="2709851"/>
              <a:chOff x="774549" y="2572449"/>
              <a:chExt cx="2162288" cy="2709851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EE9031E-701D-4C45-8DE2-DE09118C0BA4}"/>
                  </a:ext>
                </a:extLst>
              </p:cNvPr>
              <p:cNvSpPr/>
              <p:nvPr/>
            </p:nvSpPr>
            <p:spPr>
              <a:xfrm>
                <a:off x="1315693" y="2572449"/>
                <a:ext cx="1080000" cy="1080000"/>
              </a:xfrm>
              <a:prstGeom prst="rect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8B0E00DC-26B6-1C47-B168-67A2CCBEFFDC}"/>
                  </a:ext>
                </a:extLst>
              </p:cNvPr>
              <p:cNvSpPr/>
              <p:nvPr/>
            </p:nvSpPr>
            <p:spPr>
              <a:xfrm>
                <a:off x="774549" y="3076982"/>
                <a:ext cx="2162288" cy="2205318"/>
              </a:xfrm>
              <a:custGeom>
                <a:avLst/>
                <a:gdLst>
                  <a:gd name="connsiteX0" fmla="*/ 0 w 2162288"/>
                  <a:gd name="connsiteY0" fmla="*/ 0 h 2205318"/>
                  <a:gd name="connsiteX1" fmla="*/ 541144 w 2162288"/>
                  <a:gd name="connsiteY1" fmla="*/ 0 h 2205318"/>
                  <a:gd name="connsiteX2" fmla="*/ 541144 w 2162288"/>
                  <a:gd name="connsiteY2" fmla="*/ 575467 h 2205318"/>
                  <a:gd name="connsiteX3" fmla="*/ 1621144 w 2162288"/>
                  <a:gd name="connsiteY3" fmla="*/ 575467 h 2205318"/>
                  <a:gd name="connsiteX4" fmla="*/ 1621144 w 2162288"/>
                  <a:gd name="connsiteY4" fmla="*/ 0 h 2205318"/>
                  <a:gd name="connsiteX5" fmla="*/ 2162288 w 2162288"/>
                  <a:gd name="connsiteY5" fmla="*/ 0 h 2205318"/>
                  <a:gd name="connsiteX6" fmla="*/ 2162288 w 2162288"/>
                  <a:gd name="connsiteY6" fmla="*/ 2205318 h 2205318"/>
                  <a:gd name="connsiteX7" fmla="*/ 0 w 2162288"/>
                  <a:gd name="connsiteY7" fmla="*/ 2205318 h 220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62288" h="2205318">
                    <a:moveTo>
                      <a:pt x="0" y="0"/>
                    </a:moveTo>
                    <a:lnTo>
                      <a:pt x="541144" y="0"/>
                    </a:lnTo>
                    <a:lnTo>
                      <a:pt x="541144" y="575467"/>
                    </a:lnTo>
                    <a:lnTo>
                      <a:pt x="1621144" y="575467"/>
                    </a:lnTo>
                    <a:lnTo>
                      <a:pt x="1621144" y="0"/>
                    </a:lnTo>
                    <a:lnTo>
                      <a:pt x="2162288" y="0"/>
                    </a:lnTo>
                    <a:lnTo>
                      <a:pt x="2162288" y="2205318"/>
                    </a:lnTo>
                    <a:lnTo>
                      <a:pt x="0" y="220531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3810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D8007B-49F3-EE4E-B0A6-6705CC0621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95693" y="2752449"/>
                <a:ext cx="720000" cy="720000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3810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D33F3D-DBB5-6E4B-ACFC-E631FCCC34BE}"/>
                </a:ext>
              </a:extLst>
            </p:cNvPr>
            <p:cNvSpPr txBox="1"/>
            <p:nvPr/>
          </p:nvSpPr>
          <p:spPr>
            <a:xfrm>
              <a:off x="7297860" y="3623856"/>
              <a:ext cx="208698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Recovery strategies may require funding for alternate work sites, backup computer systems, additional supplies, phones, etc.</a:t>
              </a:r>
            </a:p>
          </p:txBody>
        </p:sp>
        <p:pic>
          <p:nvPicPr>
            <p:cNvPr id="39" name="Graphic 38" descr="Wallet outline">
              <a:extLst>
                <a:ext uri="{FF2B5EF4-FFF2-40B4-BE49-F238E27FC236}">
                  <a16:creationId xmlns:a16="http://schemas.microsoft.com/office/drawing/2014/main" id="{8EEF7625-5F8F-8641-BC52-DD662612D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71352" y="2721469"/>
              <a:ext cx="540000" cy="54000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989FED-4E80-2945-9275-3EC1C1410BAA}"/>
              </a:ext>
            </a:extLst>
          </p:cNvPr>
          <p:cNvGrpSpPr/>
          <p:nvPr/>
        </p:nvGrpSpPr>
        <p:grpSpPr>
          <a:xfrm>
            <a:off x="5015907" y="3105645"/>
            <a:ext cx="2162288" cy="2709851"/>
            <a:chOff x="4906246" y="2455341"/>
            <a:chExt cx="2162288" cy="270985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658A346-D2BC-BD41-A3AC-6128A84DB489}"/>
                </a:ext>
              </a:extLst>
            </p:cNvPr>
            <p:cNvGrpSpPr/>
            <p:nvPr/>
          </p:nvGrpSpPr>
          <p:grpSpPr>
            <a:xfrm>
              <a:off x="4906246" y="2455341"/>
              <a:ext cx="2162288" cy="2709851"/>
              <a:chOff x="774549" y="2572449"/>
              <a:chExt cx="2162288" cy="270985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0C6FE6B-6B10-A244-8B9F-4BFBA14F6D6A}"/>
                  </a:ext>
                </a:extLst>
              </p:cNvPr>
              <p:cNvSpPr/>
              <p:nvPr/>
            </p:nvSpPr>
            <p:spPr>
              <a:xfrm>
                <a:off x="1315693" y="2572449"/>
                <a:ext cx="1080000" cy="1080000"/>
              </a:xfrm>
              <a:prstGeom prst="rect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4F96F50C-D781-0E4C-A18A-D61B45FCD501}"/>
                  </a:ext>
                </a:extLst>
              </p:cNvPr>
              <p:cNvSpPr/>
              <p:nvPr/>
            </p:nvSpPr>
            <p:spPr>
              <a:xfrm>
                <a:off x="774549" y="3076982"/>
                <a:ext cx="2162288" cy="2205318"/>
              </a:xfrm>
              <a:custGeom>
                <a:avLst/>
                <a:gdLst>
                  <a:gd name="connsiteX0" fmla="*/ 0 w 2162288"/>
                  <a:gd name="connsiteY0" fmla="*/ 0 h 2205318"/>
                  <a:gd name="connsiteX1" fmla="*/ 541144 w 2162288"/>
                  <a:gd name="connsiteY1" fmla="*/ 0 h 2205318"/>
                  <a:gd name="connsiteX2" fmla="*/ 541144 w 2162288"/>
                  <a:gd name="connsiteY2" fmla="*/ 575467 h 2205318"/>
                  <a:gd name="connsiteX3" fmla="*/ 1621144 w 2162288"/>
                  <a:gd name="connsiteY3" fmla="*/ 575467 h 2205318"/>
                  <a:gd name="connsiteX4" fmla="*/ 1621144 w 2162288"/>
                  <a:gd name="connsiteY4" fmla="*/ 0 h 2205318"/>
                  <a:gd name="connsiteX5" fmla="*/ 2162288 w 2162288"/>
                  <a:gd name="connsiteY5" fmla="*/ 0 h 2205318"/>
                  <a:gd name="connsiteX6" fmla="*/ 2162288 w 2162288"/>
                  <a:gd name="connsiteY6" fmla="*/ 2205318 h 2205318"/>
                  <a:gd name="connsiteX7" fmla="*/ 0 w 2162288"/>
                  <a:gd name="connsiteY7" fmla="*/ 2205318 h 220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62288" h="2205318">
                    <a:moveTo>
                      <a:pt x="0" y="0"/>
                    </a:moveTo>
                    <a:lnTo>
                      <a:pt x="541144" y="0"/>
                    </a:lnTo>
                    <a:lnTo>
                      <a:pt x="541144" y="575467"/>
                    </a:lnTo>
                    <a:lnTo>
                      <a:pt x="1621144" y="575467"/>
                    </a:lnTo>
                    <a:lnTo>
                      <a:pt x="1621144" y="0"/>
                    </a:lnTo>
                    <a:lnTo>
                      <a:pt x="2162288" y="0"/>
                    </a:lnTo>
                    <a:lnTo>
                      <a:pt x="2162288" y="2205318"/>
                    </a:lnTo>
                    <a:lnTo>
                      <a:pt x="0" y="220531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3810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E7DCD12-85AB-004B-96E2-B3B2D317FD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95693" y="2752449"/>
                <a:ext cx="720000" cy="720000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3810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3519EE-EC31-1449-913B-CB29FAC83A78}"/>
                </a:ext>
              </a:extLst>
            </p:cNvPr>
            <p:cNvSpPr txBox="1"/>
            <p:nvPr/>
          </p:nvSpPr>
          <p:spPr>
            <a:xfrm>
              <a:off x="5119605" y="3623856"/>
              <a:ext cx="173557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Plans must be integrated for each strategy.</a:t>
              </a:r>
            </a:p>
          </p:txBody>
        </p:sp>
        <p:pic>
          <p:nvPicPr>
            <p:cNvPr id="41" name="Graphic 40" descr="Puzzle pieces outline">
              <a:extLst>
                <a:ext uri="{FF2B5EF4-FFF2-40B4-BE49-F238E27FC236}">
                  <a16:creationId xmlns:a16="http://schemas.microsoft.com/office/drawing/2014/main" id="{3DF417E2-D5B5-C64B-8979-D8AE7BA26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17390" y="2721469"/>
              <a:ext cx="540000" cy="540000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B925823-FE31-574F-94CD-71416E1A90AD}"/>
              </a:ext>
            </a:extLst>
          </p:cNvPr>
          <p:cNvGrpSpPr/>
          <p:nvPr/>
        </p:nvGrpSpPr>
        <p:grpSpPr>
          <a:xfrm>
            <a:off x="456807" y="3105645"/>
            <a:ext cx="2162288" cy="2709851"/>
            <a:chOff x="430303" y="2455341"/>
            <a:chExt cx="2162288" cy="270985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147F2D5-B909-074F-805E-1EE81F0069CB}"/>
                </a:ext>
              </a:extLst>
            </p:cNvPr>
            <p:cNvGrpSpPr/>
            <p:nvPr/>
          </p:nvGrpSpPr>
          <p:grpSpPr>
            <a:xfrm>
              <a:off x="430303" y="2455341"/>
              <a:ext cx="2162288" cy="2709851"/>
              <a:chOff x="774549" y="2572449"/>
              <a:chExt cx="2162288" cy="2709851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FCA74C-AEC3-6542-BA46-329F698138BB}"/>
                  </a:ext>
                </a:extLst>
              </p:cNvPr>
              <p:cNvSpPr/>
              <p:nvPr/>
            </p:nvSpPr>
            <p:spPr>
              <a:xfrm>
                <a:off x="1315693" y="2572449"/>
                <a:ext cx="1080000" cy="1080000"/>
              </a:xfrm>
              <a:prstGeom prst="rect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26A19111-49F0-A24C-B593-390F57CE9D65}"/>
                  </a:ext>
                </a:extLst>
              </p:cNvPr>
              <p:cNvSpPr/>
              <p:nvPr/>
            </p:nvSpPr>
            <p:spPr>
              <a:xfrm>
                <a:off x="774549" y="3076982"/>
                <a:ext cx="2162288" cy="2205318"/>
              </a:xfrm>
              <a:custGeom>
                <a:avLst/>
                <a:gdLst>
                  <a:gd name="connsiteX0" fmla="*/ 0 w 2162288"/>
                  <a:gd name="connsiteY0" fmla="*/ 0 h 2205318"/>
                  <a:gd name="connsiteX1" fmla="*/ 541144 w 2162288"/>
                  <a:gd name="connsiteY1" fmla="*/ 0 h 2205318"/>
                  <a:gd name="connsiteX2" fmla="*/ 541144 w 2162288"/>
                  <a:gd name="connsiteY2" fmla="*/ 575467 h 2205318"/>
                  <a:gd name="connsiteX3" fmla="*/ 1621144 w 2162288"/>
                  <a:gd name="connsiteY3" fmla="*/ 575467 h 2205318"/>
                  <a:gd name="connsiteX4" fmla="*/ 1621144 w 2162288"/>
                  <a:gd name="connsiteY4" fmla="*/ 0 h 2205318"/>
                  <a:gd name="connsiteX5" fmla="*/ 2162288 w 2162288"/>
                  <a:gd name="connsiteY5" fmla="*/ 0 h 2205318"/>
                  <a:gd name="connsiteX6" fmla="*/ 2162288 w 2162288"/>
                  <a:gd name="connsiteY6" fmla="*/ 2205318 h 2205318"/>
                  <a:gd name="connsiteX7" fmla="*/ 0 w 2162288"/>
                  <a:gd name="connsiteY7" fmla="*/ 2205318 h 220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62288" h="2205318">
                    <a:moveTo>
                      <a:pt x="0" y="0"/>
                    </a:moveTo>
                    <a:lnTo>
                      <a:pt x="541144" y="0"/>
                    </a:lnTo>
                    <a:lnTo>
                      <a:pt x="541144" y="575467"/>
                    </a:lnTo>
                    <a:lnTo>
                      <a:pt x="1621144" y="575467"/>
                    </a:lnTo>
                    <a:lnTo>
                      <a:pt x="1621144" y="0"/>
                    </a:lnTo>
                    <a:lnTo>
                      <a:pt x="2162288" y="0"/>
                    </a:lnTo>
                    <a:lnTo>
                      <a:pt x="2162288" y="2205318"/>
                    </a:lnTo>
                    <a:lnTo>
                      <a:pt x="0" y="220531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3810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86980BE-46C9-A147-95F4-F6E78A0BB7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95693" y="2752449"/>
                <a:ext cx="720000" cy="720000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3810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A5FCB0-3333-6741-AAA5-FCEFCA74954F}"/>
                </a:ext>
              </a:extLst>
            </p:cNvPr>
            <p:cNvSpPr txBox="1"/>
            <p:nvPr/>
          </p:nvSpPr>
          <p:spPr>
            <a:xfrm>
              <a:off x="629321" y="3623856"/>
              <a:ext cx="176425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Define strategy for each plan scenario.</a:t>
              </a:r>
            </a:p>
          </p:txBody>
        </p:sp>
        <p:pic>
          <p:nvPicPr>
            <p:cNvPr id="45" name="Graphic 44" descr="Document outline">
              <a:extLst>
                <a:ext uri="{FF2B5EF4-FFF2-40B4-BE49-F238E27FC236}">
                  <a16:creationId xmlns:a16="http://schemas.microsoft.com/office/drawing/2014/main" id="{E81BE333-7A55-D74F-934D-A0A90E8FE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41447" y="2721469"/>
              <a:ext cx="540000" cy="54000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73DFE86-10B0-8847-A604-F5BFA80D8563}"/>
              </a:ext>
            </a:extLst>
          </p:cNvPr>
          <p:cNvGrpSpPr/>
          <p:nvPr/>
        </p:nvGrpSpPr>
        <p:grpSpPr>
          <a:xfrm>
            <a:off x="2736357" y="3105645"/>
            <a:ext cx="2162288" cy="2709851"/>
            <a:chOff x="2731265" y="2455341"/>
            <a:chExt cx="2162288" cy="270985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73FF08C-CCC1-7145-8DC9-10C2DF51C1A3}"/>
                </a:ext>
              </a:extLst>
            </p:cNvPr>
            <p:cNvGrpSpPr/>
            <p:nvPr/>
          </p:nvGrpSpPr>
          <p:grpSpPr>
            <a:xfrm>
              <a:off x="2731265" y="2455341"/>
              <a:ext cx="2162288" cy="2709851"/>
              <a:chOff x="774549" y="2572449"/>
              <a:chExt cx="2162288" cy="270985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7109734-6C94-A94E-99DF-E9F93101E560}"/>
                  </a:ext>
                </a:extLst>
              </p:cNvPr>
              <p:cNvSpPr/>
              <p:nvPr/>
            </p:nvSpPr>
            <p:spPr>
              <a:xfrm>
                <a:off x="1315693" y="2572449"/>
                <a:ext cx="1080000" cy="1080000"/>
              </a:xfrm>
              <a:prstGeom prst="rect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72C5CF0B-F089-F84F-8996-D9B34243863E}"/>
                  </a:ext>
                </a:extLst>
              </p:cNvPr>
              <p:cNvSpPr/>
              <p:nvPr/>
            </p:nvSpPr>
            <p:spPr>
              <a:xfrm>
                <a:off x="774549" y="3076982"/>
                <a:ext cx="2162288" cy="2205318"/>
              </a:xfrm>
              <a:custGeom>
                <a:avLst/>
                <a:gdLst>
                  <a:gd name="connsiteX0" fmla="*/ 0 w 2162288"/>
                  <a:gd name="connsiteY0" fmla="*/ 0 h 2205318"/>
                  <a:gd name="connsiteX1" fmla="*/ 541144 w 2162288"/>
                  <a:gd name="connsiteY1" fmla="*/ 0 h 2205318"/>
                  <a:gd name="connsiteX2" fmla="*/ 541144 w 2162288"/>
                  <a:gd name="connsiteY2" fmla="*/ 575467 h 2205318"/>
                  <a:gd name="connsiteX3" fmla="*/ 1621144 w 2162288"/>
                  <a:gd name="connsiteY3" fmla="*/ 575467 h 2205318"/>
                  <a:gd name="connsiteX4" fmla="*/ 1621144 w 2162288"/>
                  <a:gd name="connsiteY4" fmla="*/ 0 h 2205318"/>
                  <a:gd name="connsiteX5" fmla="*/ 2162288 w 2162288"/>
                  <a:gd name="connsiteY5" fmla="*/ 0 h 2205318"/>
                  <a:gd name="connsiteX6" fmla="*/ 2162288 w 2162288"/>
                  <a:gd name="connsiteY6" fmla="*/ 2205318 h 2205318"/>
                  <a:gd name="connsiteX7" fmla="*/ 0 w 2162288"/>
                  <a:gd name="connsiteY7" fmla="*/ 2205318 h 220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62288" h="2205318">
                    <a:moveTo>
                      <a:pt x="0" y="0"/>
                    </a:moveTo>
                    <a:lnTo>
                      <a:pt x="541144" y="0"/>
                    </a:lnTo>
                    <a:lnTo>
                      <a:pt x="541144" y="575467"/>
                    </a:lnTo>
                    <a:lnTo>
                      <a:pt x="1621144" y="575467"/>
                    </a:lnTo>
                    <a:lnTo>
                      <a:pt x="1621144" y="0"/>
                    </a:lnTo>
                    <a:lnTo>
                      <a:pt x="2162288" y="0"/>
                    </a:lnTo>
                    <a:lnTo>
                      <a:pt x="2162288" y="2205318"/>
                    </a:lnTo>
                    <a:lnTo>
                      <a:pt x="0" y="220531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3810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B0B3367-B8B8-7044-A3F2-9CF3A6A587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95693" y="2752449"/>
                <a:ext cx="720000" cy="720000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3810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F11D35-587E-4E4B-9096-8B1F64908633}"/>
                </a:ext>
              </a:extLst>
            </p:cNvPr>
            <p:cNvSpPr txBox="1"/>
            <p:nvPr/>
          </p:nvSpPr>
          <p:spPr>
            <a:xfrm>
              <a:off x="2795811" y="3623856"/>
              <a:ext cx="203319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Business Recovery and IT Disaster Recovery. </a:t>
              </a:r>
            </a:p>
          </p:txBody>
        </p:sp>
        <p:pic>
          <p:nvPicPr>
            <p:cNvPr id="47" name="Graphic 46" descr="Circular flowchart outline">
              <a:extLst>
                <a:ext uri="{FF2B5EF4-FFF2-40B4-BE49-F238E27FC236}">
                  <a16:creationId xmlns:a16="http://schemas.microsoft.com/office/drawing/2014/main" id="{A82A77F4-DE36-2F4F-B7C1-4308EE9CF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542409" y="2721469"/>
              <a:ext cx="540000" cy="540000"/>
            </a:xfrm>
            <a:prstGeom prst="rect">
              <a:avLst/>
            </a:prstGeom>
          </p:spPr>
        </p:pic>
      </p:grpSp>
      <p:sp>
        <p:nvSpPr>
          <p:cNvPr id="57" name="Footer Placeholder 3">
            <a:extLst>
              <a:ext uri="{FF2B5EF4-FFF2-40B4-BE49-F238E27FC236}">
                <a16:creationId xmlns:a16="http://schemas.microsoft.com/office/drawing/2014/main" id="{AF793747-C0FB-D64D-8304-EB7F82D7A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Raleway" panose="020B0503030101060003" pitchFamily="34" charset="77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58" name="Slide Number Placeholder 4">
            <a:extLst>
              <a:ext uri="{FF2B5EF4-FFF2-40B4-BE49-F238E27FC236}">
                <a16:creationId xmlns:a16="http://schemas.microsoft.com/office/drawing/2014/main" id="{969CBA88-8F44-2A46-BCD7-ACF51598E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525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31B4DE91-B7A4-F040-8D57-6709060E10A2}"/>
              </a:ext>
            </a:extLst>
          </p:cNvPr>
          <p:cNvSpPr/>
          <p:nvPr/>
        </p:nvSpPr>
        <p:spPr>
          <a:xfrm>
            <a:off x="339630" y="1619319"/>
            <a:ext cx="5793566" cy="3644982"/>
          </a:xfrm>
          <a:custGeom>
            <a:avLst/>
            <a:gdLst>
              <a:gd name="connsiteX0" fmla="*/ 5793566 w 5793566"/>
              <a:gd name="connsiteY0" fmla="*/ 3644284 h 3644982"/>
              <a:gd name="connsiteX1" fmla="*/ 5793566 w 5793566"/>
              <a:gd name="connsiteY1" fmla="*/ 3644982 h 3644982"/>
              <a:gd name="connsiteX2" fmla="*/ 5779745 w 5793566"/>
              <a:gd name="connsiteY2" fmla="*/ 3644982 h 3644982"/>
              <a:gd name="connsiteX3" fmla="*/ 5762238 w 5793566"/>
              <a:gd name="connsiteY3" fmla="*/ 0 h 3644982"/>
              <a:gd name="connsiteX4" fmla="*/ 5793566 w 5793566"/>
              <a:gd name="connsiteY4" fmla="*/ 0 h 3644982"/>
              <a:gd name="connsiteX5" fmla="*/ 5793566 w 5793566"/>
              <a:gd name="connsiteY5" fmla="*/ 1582 h 3644982"/>
              <a:gd name="connsiteX6" fmla="*/ 0 w 5793566"/>
              <a:gd name="connsiteY6" fmla="*/ 0 h 3644982"/>
              <a:gd name="connsiteX7" fmla="*/ 5762238 w 5793566"/>
              <a:gd name="connsiteY7" fmla="*/ 0 h 3644982"/>
              <a:gd name="connsiteX8" fmla="*/ 3939305 w 5793566"/>
              <a:gd name="connsiteY8" fmla="*/ 1822933 h 3644982"/>
              <a:gd name="connsiteX9" fmla="*/ 5575854 w 5793566"/>
              <a:gd name="connsiteY9" fmla="*/ 3636455 h 3644982"/>
              <a:gd name="connsiteX10" fmla="*/ 5744731 w 5793566"/>
              <a:gd name="connsiteY10" fmla="*/ 3644982 h 3644982"/>
              <a:gd name="connsiteX11" fmla="*/ 0 w 5793566"/>
              <a:gd name="connsiteY11" fmla="*/ 3644982 h 3644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93566" h="3644982">
                <a:moveTo>
                  <a:pt x="5793566" y="3644284"/>
                </a:moveTo>
                <a:lnTo>
                  <a:pt x="5793566" y="3644982"/>
                </a:lnTo>
                <a:lnTo>
                  <a:pt x="5779745" y="3644982"/>
                </a:lnTo>
                <a:close/>
                <a:moveTo>
                  <a:pt x="5762238" y="0"/>
                </a:moveTo>
                <a:lnTo>
                  <a:pt x="5793566" y="0"/>
                </a:lnTo>
                <a:lnTo>
                  <a:pt x="5793566" y="1582"/>
                </a:lnTo>
                <a:close/>
                <a:moveTo>
                  <a:pt x="0" y="0"/>
                </a:moveTo>
                <a:lnTo>
                  <a:pt x="5762238" y="0"/>
                </a:lnTo>
                <a:cubicBezTo>
                  <a:pt x="4755460" y="0"/>
                  <a:pt x="3939305" y="816155"/>
                  <a:pt x="3939305" y="1822933"/>
                </a:cubicBezTo>
                <a:cubicBezTo>
                  <a:pt x="3939305" y="2766788"/>
                  <a:pt x="4656629" y="3543102"/>
                  <a:pt x="5575854" y="3636455"/>
                </a:cubicBezTo>
                <a:lnTo>
                  <a:pt x="5744731" y="3644982"/>
                </a:lnTo>
                <a:lnTo>
                  <a:pt x="0" y="36449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E73DED-D99A-0947-8B77-A47F6DDF1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583496"/>
            <a:ext cx="11664950" cy="68703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Design, Develop &amp; Implement</a:t>
            </a:r>
          </a:p>
        </p:txBody>
      </p: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192D48F2-68AA-B140-A5C2-D2FFE82F3F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6667" b="16667"/>
          <a:stretch/>
        </p:blipFill>
        <p:spPr/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A10EB4D8-EE8A-6041-A3D1-488C3084D7BC}"/>
              </a:ext>
            </a:extLst>
          </p:cNvPr>
          <p:cNvSpPr>
            <a:spLocks noChangeAspect="1"/>
          </p:cNvSpPr>
          <p:nvPr/>
        </p:nvSpPr>
        <p:spPr>
          <a:xfrm>
            <a:off x="4278935" y="1619319"/>
            <a:ext cx="3645866" cy="3645866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DFE8DC18-4C2F-1F43-A7E5-093082E7941E}"/>
              </a:ext>
            </a:extLst>
          </p:cNvPr>
          <p:cNvSpPr/>
          <p:nvPr/>
        </p:nvSpPr>
        <p:spPr>
          <a:xfrm>
            <a:off x="6134909" y="1619319"/>
            <a:ext cx="5793566" cy="3644982"/>
          </a:xfrm>
          <a:custGeom>
            <a:avLst/>
            <a:gdLst>
              <a:gd name="connsiteX0" fmla="*/ 0 w 5793566"/>
              <a:gd name="connsiteY0" fmla="*/ 0 h 3644982"/>
              <a:gd name="connsiteX1" fmla="*/ 5793566 w 5793566"/>
              <a:gd name="connsiteY1" fmla="*/ 0 h 3644982"/>
              <a:gd name="connsiteX2" fmla="*/ 5793566 w 5793566"/>
              <a:gd name="connsiteY2" fmla="*/ 3644982 h 3644982"/>
              <a:gd name="connsiteX3" fmla="*/ 0 w 5793566"/>
              <a:gd name="connsiteY3" fmla="*/ 3644982 h 3644982"/>
              <a:gd name="connsiteX4" fmla="*/ 0 w 5793566"/>
              <a:gd name="connsiteY4" fmla="*/ 3644198 h 3644982"/>
              <a:gd name="connsiteX5" fmla="*/ 153344 w 5793566"/>
              <a:gd name="connsiteY5" fmla="*/ 3636455 h 3644982"/>
              <a:gd name="connsiteX6" fmla="*/ 1789892 w 5793566"/>
              <a:gd name="connsiteY6" fmla="*/ 1822933 h 3644982"/>
              <a:gd name="connsiteX7" fmla="*/ 153344 w 5793566"/>
              <a:gd name="connsiteY7" fmla="*/ 9412 h 3644982"/>
              <a:gd name="connsiteX8" fmla="*/ 0 w 5793566"/>
              <a:gd name="connsiteY8" fmla="*/ 1669 h 3644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3566" h="3644982">
                <a:moveTo>
                  <a:pt x="0" y="0"/>
                </a:moveTo>
                <a:lnTo>
                  <a:pt x="5793566" y="0"/>
                </a:lnTo>
                <a:lnTo>
                  <a:pt x="5793566" y="3644982"/>
                </a:lnTo>
                <a:lnTo>
                  <a:pt x="0" y="3644982"/>
                </a:lnTo>
                <a:lnTo>
                  <a:pt x="0" y="3644198"/>
                </a:lnTo>
                <a:lnTo>
                  <a:pt x="153344" y="3636455"/>
                </a:lnTo>
                <a:cubicBezTo>
                  <a:pt x="1072569" y="3543102"/>
                  <a:pt x="1789892" y="2766788"/>
                  <a:pt x="1789892" y="1822933"/>
                </a:cubicBezTo>
                <a:cubicBezTo>
                  <a:pt x="1789892" y="879079"/>
                  <a:pt x="1072569" y="102764"/>
                  <a:pt x="153344" y="9412"/>
                </a:cubicBezTo>
                <a:lnTo>
                  <a:pt x="0" y="16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E414CC7-963D-6449-A802-352DADE7C4B4}"/>
              </a:ext>
            </a:extLst>
          </p:cNvPr>
          <p:cNvSpPr>
            <a:spLocks noChangeAspect="1"/>
          </p:cNvSpPr>
          <p:nvPr/>
        </p:nvSpPr>
        <p:spPr>
          <a:xfrm>
            <a:off x="6148161" y="1621137"/>
            <a:ext cx="1787400" cy="3643164"/>
          </a:xfrm>
          <a:custGeom>
            <a:avLst/>
            <a:gdLst>
              <a:gd name="connsiteX0" fmla="*/ 0 w 1787400"/>
              <a:gd name="connsiteY0" fmla="*/ 0 h 3643164"/>
              <a:gd name="connsiteX1" fmla="*/ 150432 w 1787400"/>
              <a:gd name="connsiteY1" fmla="*/ 7596 h 3643164"/>
              <a:gd name="connsiteX2" fmla="*/ 1787400 w 1787400"/>
              <a:gd name="connsiteY2" fmla="*/ 1821582 h 3643164"/>
              <a:gd name="connsiteX3" fmla="*/ 150432 w 1787400"/>
              <a:gd name="connsiteY3" fmla="*/ 3635568 h 3643164"/>
              <a:gd name="connsiteX4" fmla="*/ 0 w 1787400"/>
              <a:gd name="connsiteY4" fmla="*/ 3643164 h 3643164"/>
              <a:gd name="connsiteX5" fmla="*/ 0 w 1787400"/>
              <a:gd name="connsiteY5" fmla="*/ 3181990 h 3643164"/>
              <a:gd name="connsiteX6" fmla="*/ 103280 w 1787400"/>
              <a:gd name="connsiteY6" fmla="*/ 3176775 h 3643164"/>
              <a:gd name="connsiteX7" fmla="*/ 1326226 w 1787400"/>
              <a:gd name="connsiteY7" fmla="*/ 1821582 h 3643164"/>
              <a:gd name="connsiteX8" fmla="*/ 103280 w 1787400"/>
              <a:gd name="connsiteY8" fmla="*/ 466389 h 3643164"/>
              <a:gd name="connsiteX9" fmla="*/ 0 w 1787400"/>
              <a:gd name="connsiteY9" fmla="*/ 461174 h 3643164"/>
              <a:gd name="connsiteX10" fmla="*/ 0 w 1787400"/>
              <a:gd name="connsiteY10" fmla="*/ 0 h 364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7400" h="3643164">
                <a:moveTo>
                  <a:pt x="0" y="0"/>
                </a:moveTo>
                <a:lnTo>
                  <a:pt x="150432" y="7596"/>
                </a:lnTo>
                <a:cubicBezTo>
                  <a:pt x="1069893" y="100972"/>
                  <a:pt x="1787400" y="877486"/>
                  <a:pt x="1787400" y="1821582"/>
                </a:cubicBezTo>
                <a:cubicBezTo>
                  <a:pt x="1787400" y="2765678"/>
                  <a:pt x="1069893" y="3542192"/>
                  <a:pt x="150432" y="3635568"/>
                </a:cubicBezTo>
                <a:lnTo>
                  <a:pt x="0" y="3643164"/>
                </a:lnTo>
                <a:lnTo>
                  <a:pt x="0" y="3181990"/>
                </a:lnTo>
                <a:lnTo>
                  <a:pt x="103280" y="3176775"/>
                </a:lnTo>
                <a:cubicBezTo>
                  <a:pt x="790191" y="3107016"/>
                  <a:pt x="1326226" y="2526898"/>
                  <a:pt x="1326226" y="1821582"/>
                </a:cubicBezTo>
                <a:cubicBezTo>
                  <a:pt x="1326226" y="1116266"/>
                  <a:pt x="790191" y="536149"/>
                  <a:pt x="103280" y="466389"/>
                </a:cubicBezTo>
                <a:lnTo>
                  <a:pt x="0" y="4611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  <a:effectLst>
            <a:outerShdw blurRad="3810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CCA9D7-EDFD-824D-A927-FECCE7E01E73}"/>
              </a:ext>
            </a:extLst>
          </p:cNvPr>
          <p:cNvSpPr txBox="1"/>
          <p:nvPr/>
        </p:nvSpPr>
        <p:spPr>
          <a:xfrm>
            <a:off x="5596105" y="3286458"/>
            <a:ext cx="10246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Recovery </a:t>
            </a:r>
          </a:p>
          <a:p>
            <a:pPr algn="ctr"/>
            <a:r>
              <a:rPr lang="en-US" sz="1500" b="1" dirty="0">
                <a:solidFill>
                  <a:schemeClr val="bg1"/>
                </a:solidFill>
              </a:rPr>
              <a:t>Strategies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D5A7A4-09C2-D24E-A860-59EFFF762679}"/>
              </a:ext>
            </a:extLst>
          </p:cNvPr>
          <p:cNvSpPr txBox="1"/>
          <p:nvPr/>
        </p:nvSpPr>
        <p:spPr>
          <a:xfrm>
            <a:off x="586267" y="2461006"/>
            <a:ext cx="354593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 from home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Internal – Use internal company sites or technology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External – Use 3rd party vendors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Hybrid – Combination of internal and external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673CF8-C312-2340-8A3E-C2214B16D93D}"/>
              </a:ext>
            </a:extLst>
          </p:cNvPr>
          <p:cNvSpPr txBox="1"/>
          <p:nvPr/>
        </p:nvSpPr>
        <p:spPr>
          <a:xfrm>
            <a:off x="8194687" y="2825144"/>
            <a:ext cx="3474662" cy="144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Cost of recovery strategy increases significantly with shorter Recovery Time Objectives (RTO) and Recovery Point Objectives (RPO)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21FA988-9EF6-4044-9CF7-CA3214E9B6EE}"/>
              </a:ext>
            </a:extLst>
          </p:cNvPr>
          <p:cNvSpPr>
            <a:spLocks noChangeAspect="1"/>
          </p:cNvSpPr>
          <p:nvPr/>
        </p:nvSpPr>
        <p:spPr>
          <a:xfrm>
            <a:off x="4275509" y="1621137"/>
            <a:ext cx="1787400" cy="3643164"/>
          </a:xfrm>
          <a:custGeom>
            <a:avLst/>
            <a:gdLst>
              <a:gd name="connsiteX0" fmla="*/ 1787400 w 1787400"/>
              <a:gd name="connsiteY0" fmla="*/ 0 h 3643164"/>
              <a:gd name="connsiteX1" fmla="*/ 1787400 w 1787400"/>
              <a:gd name="connsiteY1" fmla="*/ 461174 h 3643164"/>
              <a:gd name="connsiteX2" fmla="*/ 1684120 w 1787400"/>
              <a:gd name="connsiteY2" fmla="*/ 466389 h 3643164"/>
              <a:gd name="connsiteX3" fmla="*/ 461174 w 1787400"/>
              <a:gd name="connsiteY3" fmla="*/ 1821582 h 3643164"/>
              <a:gd name="connsiteX4" fmla="*/ 1684120 w 1787400"/>
              <a:gd name="connsiteY4" fmla="*/ 3176775 h 3643164"/>
              <a:gd name="connsiteX5" fmla="*/ 1787400 w 1787400"/>
              <a:gd name="connsiteY5" fmla="*/ 3181990 h 3643164"/>
              <a:gd name="connsiteX6" fmla="*/ 1787400 w 1787400"/>
              <a:gd name="connsiteY6" fmla="*/ 3643164 h 3643164"/>
              <a:gd name="connsiteX7" fmla="*/ 1636968 w 1787400"/>
              <a:gd name="connsiteY7" fmla="*/ 3635568 h 3643164"/>
              <a:gd name="connsiteX8" fmla="*/ 0 w 1787400"/>
              <a:gd name="connsiteY8" fmla="*/ 1821582 h 3643164"/>
              <a:gd name="connsiteX9" fmla="*/ 1636968 w 1787400"/>
              <a:gd name="connsiteY9" fmla="*/ 7596 h 3643164"/>
              <a:gd name="connsiteX10" fmla="*/ 1787400 w 1787400"/>
              <a:gd name="connsiteY10" fmla="*/ 0 h 364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7400" h="3643164">
                <a:moveTo>
                  <a:pt x="1787400" y="0"/>
                </a:moveTo>
                <a:lnTo>
                  <a:pt x="1787400" y="461174"/>
                </a:lnTo>
                <a:lnTo>
                  <a:pt x="1684120" y="466389"/>
                </a:lnTo>
                <a:cubicBezTo>
                  <a:pt x="997210" y="536149"/>
                  <a:pt x="461174" y="1116266"/>
                  <a:pt x="461174" y="1821582"/>
                </a:cubicBezTo>
                <a:cubicBezTo>
                  <a:pt x="461174" y="2526898"/>
                  <a:pt x="997210" y="3107016"/>
                  <a:pt x="1684120" y="3176775"/>
                </a:cubicBezTo>
                <a:lnTo>
                  <a:pt x="1787400" y="3181990"/>
                </a:lnTo>
                <a:lnTo>
                  <a:pt x="1787400" y="3643164"/>
                </a:lnTo>
                <a:lnTo>
                  <a:pt x="1636968" y="3635568"/>
                </a:lnTo>
                <a:cubicBezTo>
                  <a:pt x="717508" y="3542192"/>
                  <a:pt x="0" y="2765678"/>
                  <a:pt x="0" y="1821582"/>
                </a:cubicBezTo>
                <a:cubicBezTo>
                  <a:pt x="0" y="877486"/>
                  <a:pt x="717508" y="100972"/>
                  <a:pt x="1636968" y="7596"/>
                </a:cubicBezTo>
                <a:lnTo>
                  <a:pt x="17874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  <a:effectLst>
            <a:outerShdw blurRad="3810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AC4BFC-3840-F74B-9BC3-B9A4E958926C}"/>
              </a:ext>
            </a:extLst>
          </p:cNvPr>
          <p:cNvSpPr/>
          <p:nvPr/>
        </p:nvSpPr>
        <p:spPr>
          <a:xfrm rot="16200000">
            <a:off x="4352913" y="3262715"/>
            <a:ext cx="699743" cy="323165"/>
          </a:xfrm>
          <a:prstGeom prst="rect">
            <a:avLst/>
          </a:prstGeom>
        </p:spPr>
        <p:txBody>
          <a:bodyPr wrap="none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" b="1" dirty="0">
                <a:solidFill>
                  <a:schemeClr val="accent1"/>
                </a:solidFill>
              </a:rPr>
              <a:t>Types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4CC560-3FD1-5A4B-8D59-0D62B9B4BE54}"/>
              </a:ext>
            </a:extLst>
          </p:cNvPr>
          <p:cNvSpPr/>
          <p:nvPr/>
        </p:nvSpPr>
        <p:spPr>
          <a:xfrm rot="5400000">
            <a:off x="7239772" y="3275967"/>
            <a:ext cx="548548" cy="323165"/>
          </a:xfrm>
          <a:prstGeom prst="rect">
            <a:avLst/>
          </a:prstGeom>
        </p:spPr>
        <p:txBody>
          <a:bodyPr wrap="none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" b="1" dirty="0">
                <a:solidFill>
                  <a:schemeClr val="accent1"/>
                </a:solidFill>
              </a:rPr>
              <a:t>Cost</a:t>
            </a:r>
          </a:p>
        </p:txBody>
      </p:sp>
      <p:pic>
        <p:nvPicPr>
          <p:cNvPr id="32" name="Graphic 31" descr="Circular flowchart outline">
            <a:extLst>
              <a:ext uri="{FF2B5EF4-FFF2-40B4-BE49-F238E27FC236}">
                <a16:creationId xmlns:a16="http://schemas.microsoft.com/office/drawing/2014/main" id="{959B17AD-E543-454A-91B9-1C58F3576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8424" y="2749300"/>
            <a:ext cx="540000" cy="540000"/>
          </a:xfrm>
          <a:prstGeom prst="rect">
            <a:avLst/>
          </a:prstGeom>
        </p:spPr>
      </p:pic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81E6C32D-A255-B349-A47F-5B49F33CC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Raleway" panose="020B0503030101060003" pitchFamily="34" charset="77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34" name="Slide Number Placeholder 4">
            <a:extLst>
              <a:ext uri="{FF2B5EF4-FFF2-40B4-BE49-F238E27FC236}">
                <a16:creationId xmlns:a16="http://schemas.microsoft.com/office/drawing/2014/main" id="{2D546799-9943-484A-AD60-5EA37F5F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762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/>
      <p:bldP spid="28" grpId="0" animBg="1"/>
      <p:bldP spid="27" grpId="0" animBg="1"/>
      <p:bldP spid="16" grpId="0" animBg="1"/>
      <p:bldP spid="5" grpId="0"/>
      <p:bldP spid="6" grpId="0"/>
      <p:bldP spid="7" grpId="0"/>
      <p:bldP spid="17" grpId="0" animBg="1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1FB09-7BA4-714A-8A05-FC87744BB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Design, Develop &amp; Implement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F520D1-BC29-E94B-BEB0-C994C6EAB20F}"/>
              </a:ext>
            </a:extLst>
          </p:cNvPr>
          <p:cNvSpPr txBox="1"/>
          <p:nvPr/>
        </p:nvSpPr>
        <p:spPr>
          <a:xfrm>
            <a:off x="4660703" y="1166191"/>
            <a:ext cx="28705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1"/>
                </a:solidFill>
              </a:rPr>
              <a:t>Alternate Work Site Agreements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5E00C0-ED11-244B-9632-74A27CE12EB5}"/>
              </a:ext>
            </a:extLst>
          </p:cNvPr>
          <p:cNvGrpSpPr/>
          <p:nvPr/>
        </p:nvGrpSpPr>
        <p:grpSpPr>
          <a:xfrm>
            <a:off x="4331882" y="3922089"/>
            <a:ext cx="1503130" cy="1295802"/>
            <a:chOff x="4331882" y="3922089"/>
            <a:chExt cx="1503130" cy="1295802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2C7AD940-EFA3-414B-8645-760E0CD0FD30}"/>
                </a:ext>
              </a:extLst>
            </p:cNvPr>
            <p:cNvSpPr/>
            <p:nvPr/>
          </p:nvSpPr>
          <p:spPr>
            <a:xfrm>
              <a:off x="4331882" y="3922089"/>
              <a:ext cx="1503130" cy="1295802"/>
            </a:xfrm>
            <a:prstGeom prst="hexagon">
              <a:avLst>
                <a:gd name="adj" fmla="val 28704"/>
                <a:gd name="vf" fmla="val 115470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73951868-5EE3-8B47-9543-375EBB6F8A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00206" y="3980990"/>
              <a:ext cx="1366481" cy="1178001"/>
            </a:xfrm>
            <a:prstGeom prst="hexagon">
              <a:avLst>
                <a:gd name="adj" fmla="val 28704"/>
                <a:gd name="vf" fmla="val 11547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D5D03B59-9EEA-4749-B187-DD51F4DC1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2319" y="4034536"/>
              <a:ext cx="1242256" cy="1070909"/>
            </a:xfrm>
            <a:prstGeom prst="hexagon">
              <a:avLst>
                <a:gd name="adj" fmla="val 28704"/>
                <a:gd name="vf" fmla="val 11547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0748CB-BE4E-674F-BCD7-260FBDA1B579}"/>
              </a:ext>
            </a:extLst>
          </p:cNvPr>
          <p:cNvGrpSpPr/>
          <p:nvPr/>
        </p:nvGrpSpPr>
        <p:grpSpPr>
          <a:xfrm>
            <a:off x="5518337" y="4458058"/>
            <a:ext cx="1503130" cy="1295802"/>
            <a:chOff x="5518337" y="4458058"/>
            <a:chExt cx="1503130" cy="1295802"/>
          </a:xfrm>
        </p:grpSpPr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8569ADA0-85C9-F74C-A983-E82D1F494F86}"/>
                </a:ext>
              </a:extLst>
            </p:cNvPr>
            <p:cNvSpPr/>
            <p:nvPr/>
          </p:nvSpPr>
          <p:spPr>
            <a:xfrm>
              <a:off x="5518337" y="4458058"/>
              <a:ext cx="1503130" cy="1295802"/>
            </a:xfrm>
            <a:prstGeom prst="hexagon">
              <a:avLst>
                <a:gd name="adj" fmla="val 28704"/>
                <a:gd name="vf" fmla="val 115470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9933B977-3C5E-7B40-9CCA-FF9F942CB7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86661" y="4516959"/>
              <a:ext cx="1366481" cy="1178001"/>
            </a:xfrm>
            <a:prstGeom prst="hexagon">
              <a:avLst>
                <a:gd name="adj" fmla="val 28704"/>
                <a:gd name="vf" fmla="val 11547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2FBA87E1-A7E8-2645-82AF-0ED6CC5468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48773" y="4570505"/>
              <a:ext cx="1242256" cy="1070909"/>
            </a:xfrm>
            <a:prstGeom prst="hexagon">
              <a:avLst>
                <a:gd name="adj" fmla="val 28704"/>
                <a:gd name="vf" fmla="val 11547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01CE86-CD3A-1145-B6A0-440ED22EDC96}"/>
              </a:ext>
            </a:extLst>
          </p:cNvPr>
          <p:cNvGrpSpPr/>
          <p:nvPr/>
        </p:nvGrpSpPr>
        <p:grpSpPr>
          <a:xfrm>
            <a:off x="6526739" y="3657239"/>
            <a:ext cx="1503130" cy="1295802"/>
            <a:chOff x="6526739" y="3657239"/>
            <a:chExt cx="1503130" cy="1295802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C98B9907-486D-0747-ACCA-5263FD2007EF}"/>
                </a:ext>
              </a:extLst>
            </p:cNvPr>
            <p:cNvSpPr/>
            <p:nvPr/>
          </p:nvSpPr>
          <p:spPr>
            <a:xfrm>
              <a:off x="6526739" y="3657239"/>
              <a:ext cx="1503130" cy="1295802"/>
            </a:xfrm>
            <a:prstGeom prst="hexagon">
              <a:avLst>
                <a:gd name="adj" fmla="val 28704"/>
                <a:gd name="vf" fmla="val 115470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F970E10F-2434-A846-B4CA-5EBCC6C3E7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5064" y="3716139"/>
              <a:ext cx="1366481" cy="1178001"/>
            </a:xfrm>
            <a:prstGeom prst="hexagon">
              <a:avLst>
                <a:gd name="adj" fmla="val 28704"/>
                <a:gd name="vf" fmla="val 11547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A1279633-8371-C24C-857F-FEAC1D0805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57177" y="3769686"/>
              <a:ext cx="1242256" cy="1070909"/>
            </a:xfrm>
            <a:prstGeom prst="hexagon">
              <a:avLst>
                <a:gd name="adj" fmla="val 28704"/>
                <a:gd name="vf" fmla="val 11547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D53C84-F4CC-AF41-97A5-501EA4A1E628}"/>
              </a:ext>
            </a:extLst>
          </p:cNvPr>
          <p:cNvGrpSpPr/>
          <p:nvPr/>
        </p:nvGrpSpPr>
        <p:grpSpPr>
          <a:xfrm>
            <a:off x="6337846" y="2361437"/>
            <a:ext cx="1503130" cy="1295802"/>
            <a:chOff x="6337846" y="2361437"/>
            <a:chExt cx="1503130" cy="1295802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388FE206-C224-774D-BA6E-7AF49A15305D}"/>
                </a:ext>
              </a:extLst>
            </p:cNvPr>
            <p:cNvSpPr/>
            <p:nvPr/>
          </p:nvSpPr>
          <p:spPr>
            <a:xfrm>
              <a:off x="6337846" y="2361437"/>
              <a:ext cx="1503130" cy="1295802"/>
            </a:xfrm>
            <a:prstGeom prst="hexagon">
              <a:avLst>
                <a:gd name="adj" fmla="val 28704"/>
                <a:gd name="vf" fmla="val 115470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2AD5C6AF-B767-4C4E-915E-21BF8DB1DD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6171" y="2420339"/>
              <a:ext cx="1366481" cy="1178001"/>
            </a:xfrm>
            <a:prstGeom prst="hexagon">
              <a:avLst>
                <a:gd name="adj" fmla="val 28704"/>
                <a:gd name="vf" fmla="val 11547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7B3B34F2-50A0-7F4A-B105-52B07989B6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8282" y="2473884"/>
              <a:ext cx="1242256" cy="1070909"/>
            </a:xfrm>
            <a:prstGeom prst="hexagon">
              <a:avLst>
                <a:gd name="adj" fmla="val 28704"/>
                <a:gd name="vf" fmla="val 11547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4EF575-4F4B-3842-A283-0791268289A7}"/>
              </a:ext>
            </a:extLst>
          </p:cNvPr>
          <p:cNvGrpSpPr/>
          <p:nvPr/>
        </p:nvGrpSpPr>
        <p:grpSpPr>
          <a:xfrm>
            <a:off x="4086929" y="2637766"/>
            <a:ext cx="1503130" cy="1295802"/>
            <a:chOff x="4086929" y="2637766"/>
            <a:chExt cx="1503130" cy="1295802"/>
          </a:xfrm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E4B0B7F1-53CE-DC48-8FC6-EAF54A4AE0CA}"/>
                </a:ext>
              </a:extLst>
            </p:cNvPr>
            <p:cNvSpPr/>
            <p:nvPr/>
          </p:nvSpPr>
          <p:spPr>
            <a:xfrm>
              <a:off x="4086929" y="2637766"/>
              <a:ext cx="1503130" cy="1295802"/>
            </a:xfrm>
            <a:prstGeom prst="hexagon">
              <a:avLst>
                <a:gd name="adj" fmla="val 28704"/>
                <a:gd name="vf" fmla="val 115470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FB4C6F09-E4DD-D448-B41C-C0B546A998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55253" y="2696666"/>
              <a:ext cx="1366481" cy="1178001"/>
            </a:xfrm>
            <a:prstGeom prst="hexagon">
              <a:avLst>
                <a:gd name="adj" fmla="val 28704"/>
                <a:gd name="vf" fmla="val 11547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3E88D4E0-9E52-694B-98E7-FBB6A76F74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7366" y="2750213"/>
              <a:ext cx="1242256" cy="1070909"/>
            </a:xfrm>
            <a:prstGeom prst="hexagon">
              <a:avLst>
                <a:gd name="adj" fmla="val 28704"/>
                <a:gd name="vf" fmla="val 11547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11012CE-813E-A042-9E96-3E2D823529E9}"/>
              </a:ext>
            </a:extLst>
          </p:cNvPr>
          <p:cNvGrpSpPr/>
          <p:nvPr/>
        </p:nvGrpSpPr>
        <p:grpSpPr>
          <a:xfrm>
            <a:off x="5136006" y="1866455"/>
            <a:ext cx="1503130" cy="1295802"/>
            <a:chOff x="5136006" y="1866455"/>
            <a:chExt cx="1503130" cy="1295802"/>
          </a:xfrm>
        </p:grpSpPr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9D169956-1C0F-4740-B90A-7ADE80821A6F}"/>
                </a:ext>
              </a:extLst>
            </p:cNvPr>
            <p:cNvSpPr/>
            <p:nvPr/>
          </p:nvSpPr>
          <p:spPr>
            <a:xfrm>
              <a:off x="5136006" y="1866455"/>
              <a:ext cx="1503130" cy="1295802"/>
            </a:xfrm>
            <a:prstGeom prst="hexagon">
              <a:avLst>
                <a:gd name="adj" fmla="val 28704"/>
                <a:gd name="vf" fmla="val 115470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E5B027B9-FF6D-A44F-A567-FDE11A794B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4329" y="1925356"/>
              <a:ext cx="1366481" cy="1178001"/>
            </a:xfrm>
            <a:prstGeom prst="hexagon">
              <a:avLst>
                <a:gd name="adj" fmla="val 28704"/>
                <a:gd name="vf" fmla="val 11547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9EC0ACD5-3902-DF4E-9901-7E1AE7B382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6442" y="1978901"/>
              <a:ext cx="1242256" cy="1070909"/>
            </a:xfrm>
            <a:prstGeom prst="hexagon">
              <a:avLst>
                <a:gd name="adj" fmla="val 28704"/>
                <a:gd name="vf" fmla="val 11547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3300553-6DC2-F344-BDD7-EA46E55CD441}"/>
              </a:ext>
            </a:extLst>
          </p:cNvPr>
          <p:cNvGrpSpPr/>
          <p:nvPr/>
        </p:nvGrpSpPr>
        <p:grpSpPr>
          <a:xfrm>
            <a:off x="6723708" y="2471585"/>
            <a:ext cx="4540334" cy="899647"/>
            <a:chOff x="6723708" y="2471585"/>
            <a:chExt cx="4540334" cy="89964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B318A3-1024-7941-B511-05A3F93B36EC}"/>
                </a:ext>
              </a:extLst>
            </p:cNvPr>
            <p:cNvSpPr txBox="1"/>
            <p:nvPr/>
          </p:nvSpPr>
          <p:spPr>
            <a:xfrm>
              <a:off x="7772649" y="2471585"/>
              <a:ext cx="34913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Identifies contacts at the alternate site.</a:t>
              </a:r>
            </a:p>
          </p:txBody>
        </p:sp>
        <p:pic>
          <p:nvPicPr>
            <p:cNvPr id="41" name="Graphic 40" descr="Address Book outline">
              <a:extLst>
                <a:ext uri="{FF2B5EF4-FFF2-40B4-BE49-F238E27FC236}">
                  <a16:creationId xmlns:a16="http://schemas.microsoft.com/office/drawing/2014/main" id="{CDEF73BD-8B66-D543-904B-D85C61BC8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23708" y="2651232"/>
              <a:ext cx="720000" cy="7200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797C9D7-D232-B946-894B-B5F0E5B1BF37}"/>
              </a:ext>
            </a:extLst>
          </p:cNvPr>
          <p:cNvGrpSpPr/>
          <p:nvPr/>
        </p:nvGrpSpPr>
        <p:grpSpPr>
          <a:xfrm>
            <a:off x="5910888" y="4749769"/>
            <a:ext cx="4147996" cy="1155908"/>
            <a:chOff x="5910888" y="4749769"/>
            <a:chExt cx="4147996" cy="115590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924E74-FB19-6945-9E80-185C62301533}"/>
                </a:ext>
              </a:extLst>
            </p:cNvPr>
            <p:cNvSpPr txBox="1"/>
            <p:nvPr/>
          </p:nvSpPr>
          <p:spPr>
            <a:xfrm>
              <a:off x="6891029" y="5582512"/>
              <a:ext cx="316785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Manages use of alternate work sites.</a:t>
              </a:r>
            </a:p>
          </p:txBody>
        </p:sp>
        <p:pic>
          <p:nvPicPr>
            <p:cNvPr id="43" name="Graphic 42" descr="Building outline">
              <a:extLst>
                <a:ext uri="{FF2B5EF4-FFF2-40B4-BE49-F238E27FC236}">
                  <a16:creationId xmlns:a16="http://schemas.microsoft.com/office/drawing/2014/main" id="{1289C60D-900C-504F-AE20-C48FDC8A1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10888" y="4749769"/>
              <a:ext cx="720000" cy="7200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9950247-957E-0349-A008-DA23BD803382}"/>
              </a:ext>
            </a:extLst>
          </p:cNvPr>
          <p:cNvGrpSpPr/>
          <p:nvPr/>
        </p:nvGrpSpPr>
        <p:grpSpPr>
          <a:xfrm>
            <a:off x="6931556" y="3918425"/>
            <a:ext cx="3789453" cy="770466"/>
            <a:chOff x="6931556" y="3918425"/>
            <a:chExt cx="3789453" cy="77046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014A6E-1660-B341-96D6-C15FB1D41C77}"/>
                </a:ext>
              </a:extLst>
            </p:cNvPr>
            <p:cNvSpPr txBox="1"/>
            <p:nvPr/>
          </p:nvSpPr>
          <p:spPr>
            <a:xfrm>
              <a:off x="8091982" y="4134893"/>
              <a:ext cx="26290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Can be used for internal and external recovery strategies.</a:t>
              </a:r>
            </a:p>
          </p:txBody>
        </p:sp>
        <p:pic>
          <p:nvPicPr>
            <p:cNvPr id="45" name="Graphic 44" descr="Blueprint outline">
              <a:extLst>
                <a:ext uri="{FF2B5EF4-FFF2-40B4-BE49-F238E27FC236}">
                  <a16:creationId xmlns:a16="http://schemas.microsoft.com/office/drawing/2014/main" id="{A27E9525-FA19-3249-987A-341CCC82A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31556" y="3918425"/>
              <a:ext cx="720000" cy="7200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4AB2F35-2DD9-1E44-9AF7-804AE29F01FE}"/>
              </a:ext>
            </a:extLst>
          </p:cNvPr>
          <p:cNvGrpSpPr/>
          <p:nvPr/>
        </p:nvGrpSpPr>
        <p:grpSpPr>
          <a:xfrm>
            <a:off x="1225546" y="4209990"/>
            <a:ext cx="4203842" cy="720000"/>
            <a:chOff x="1225546" y="4209990"/>
            <a:chExt cx="4203842" cy="7200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CD5045-664E-0441-89B0-88D28CD35A82}"/>
                </a:ext>
              </a:extLst>
            </p:cNvPr>
            <p:cNvSpPr txBox="1"/>
            <p:nvPr/>
          </p:nvSpPr>
          <p:spPr>
            <a:xfrm>
              <a:off x="1225546" y="4414147"/>
              <a:ext cx="303801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Identifies the resources to be used.</a:t>
              </a:r>
            </a:p>
          </p:txBody>
        </p:sp>
        <p:pic>
          <p:nvPicPr>
            <p:cNvPr id="47" name="Graphic 46" descr="Laptop outline">
              <a:extLst>
                <a:ext uri="{FF2B5EF4-FFF2-40B4-BE49-F238E27FC236}">
                  <a16:creationId xmlns:a16="http://schemas.microsoft.com/office/drawing/2014/main" id="{8498C001-D15D-EB42-B665-7C4E0708D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09388" y="4209990"/>
              <a:ext cx="720000" cy="720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DE8BA0-8BE5-FB49-B70F-7D4373402BA9}"/>
              </a:ext>
            </a:extLst>
          </p:cNvPr>
          <p:cNvGrpSpPr/>
          <p:nvPr/>
        </p:nvGrpSpPr>
        <p:grpSpPr>
          <a:xfrm>
            <a:off x="1608886" y="2927763"/>
            <a:ext cx="3602018" cy="720000"/>
            <a:chOff x="1608886" y="2927763"/>
            <a:chExt cx="3602018" cy="72000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4A61F0-EB58-C344-B290-7D704BA2AF5E}"/>
                </a:ext>
              </a:extLst>
            </p:cNvPr>
            <p:cNvSpPr txBox="1"/>
            <p:nvPr/>
          </p:nvSpPr>
          <p:spPr>
            <a:xfrm>
              <a:off x="1608886" y="3124083"/>
              <a:ext cx="239360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Identifies the recovery site.</a:t>
              </a:r>
            </a:p>
          </p:txBody>
        </p:sp>
        <p:pic>
          <p:nvPicPr>
            <p:cNvPr id="49" name="Graphic 48" descr="Magnifying glass outline">
              <a:extLst>
                <a:ext uri="{FF2B5EF4-FFF2-40B4-BE49-F238E27FC236}">
                  <a16:creationId xmlns:a16="http://schemas.microsoft.com/office/drawing/2014/main" id="{81FEB1C8-E6B4-3E45-B2FB-F73D8FA5F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490904" y="2927763"/>
              <a:ext cx="720000" cy="720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08CC9DF-DF26-2F4B-AA95-3582B80F161D}"/>
              </a:ext>
            </a:extLst>
          </p:cNvPr>
          <p:cNvGrpSpPr/>
          <p:nvPr/>
        </p:nvGrpSpPr>
        <p:grpSpPr>
          <a:xfrm>
            <a:off x="1869880" y="1832446"/>
            <a:ext cx="4366115" cy="1029816"/>
            <a:chOff x="1869880" y="1832446"/>
            <a:chExt cx="4366115" cy="10298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20D4C4-F221-A547-8FA1-4FBC1D5E144F}"/>
                </a:ext>
              </a:extLst>
            </p:cNvPr>
            <p:cNvSpPr txBox="1"/>
            <p:nvPr/>
          </p:nvSpPr>
          <p:spPr>
            <a:xfrm>
              <a:off x="1869880" y="1832446"/>
              <a:ext cx="333444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Contract between the recovering unit and the alternate work site group.</a:t>
              </a:r>
            </a:p>
          </p:txBody>
        </p:sp>
        <p:pic>
          <p:nvPicPr>
            <p:cNvPr id="51" name="Graphic 50" descr="Contract outline">
              <a:extLst>
                <a:ext uri="{FF2B5EF4-FFF2-40B4-BE49-F238E27FC236}">
                  <a16:creationId xmlns:a16="http://schemas.microsoft.com/office/drawing/2014/main" id="{DF6E36AA-DF2A-E847-8A78-3B8F327F8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515995" y="2142262"/>
              <a:ext cx="720000" cy="720000"/>
            </a:xfrm>
            <a:prstGeom prst="rect">
              <a:avLst/>
            </a:prstGeom>
          </p:spPr>
        </p:pic>
      </p:grpSp>
      <p:sp>
        <p:nvSpPr>
          <p:cNvPr id="52" name="Footer Placeholder 3">
            <a:extLst>
              <a:ext uri="{FF2B5EF4-FFF2-40B4-BE49-F238E27FC236}">
                <a16:creationId xmlns:a16="http://schemas.microsoft.com/office/drawing/2014/main" id="{9AEE7D47-7B3B-9B44-B655-0A8AD424D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Raleway" panose="020B0503030101060003" pitchFamily="34" charset="77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53" name="Slide Number Placeholder 4">
            <a:extLst>
              <a:ext uri="{FF2B5EF4-FFF2-40B4-BE49-F238E27FC236}">
                <a16:creationId xmlns:a16="http://schemas.microsoft.com/office/drawing/2014/main" id="{F0D21943-DE26-3741-946C-F685BE0A2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2125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412DC02-B7FA-DC42-A3F6-1675271A64BC}"/>
              </a:ext>
            </a:extLst>
          </p:cNvPr>
          <p:cNvSpPr/>
          <p:nvPr/>
        </p:nvSpPr>
        <p:spPr>
          <a:xfrm>
            <a:off x="263525" y="1222117"/>
            <a:ext cx="7648023" cy="46523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>
                <a:alpha val="1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4E23F-7C5B-734A-87E8-8C35BDD8F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Design, Develop &amp; Implement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F93025-BBC5-2347-9A8A-77E29B81F777}"/>
              </a:ext>
            </a:extLst>
          </p:cNvPr>
          <p:cNvSpPr txBox="1"/>
          <p:nvPr/>
        </p:nvSpPr>
        <p:spPr>
          <a:xfrm>
            <a:off x="1046922" y="1616766"/>
            <a:ext cx="16081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accent1"/>
                </a:solidFill>
              </a:rPr>
              <a:t>Plan Certification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F0216C-284F-9F47-9402-84D747041E6B}"/>
              </a:ext>
            </a:extLst>
          </p:cNvPr>
          <p:cNvSpPr txBox="1"/>
          <p:nvPr/>
        </p:nvSpPr>
        <p:spPr>
          <a:xfrm>
            <a:off x="1616762" y="2252870"/>
            <a:ext cx="3836307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Complete prior to exercising the plan</a:t>
            </a:r>
          </a:p>
          <a:p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Validates completeness of data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Validates recovery strategy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Identifies opportunities for improvement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7A405-DDD6-7248-A39A-97786DF82EAC}"/>
              </a:ext>
            </a:extLst>
          </p:cNvPr>
          <p:cNvSpPr txBox="1"/>
          <p:nvPr/>
        </p:nvSpPr>
        <p:spPr>
          <a:xfrm>
            <a:off x="1616762" y="4273969"/>
            <a:ext cx="289213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Revise the plan based on findings</a:t>
            </a:r>
          </a:p>
          <a:p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Set dates for resolution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Follow up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ACA5156-97B5-3F4B-8E20-5FA696F88C5D}"/>
              </a:ext>
            </a:extLst>
          </p:cNvPr>
          <p:cNvGrpSpPr/>
          <p:nvPr/>
        </p:nvGrpSpPr>
        <p:grpSpPr>
          <a:xfrm>
            <a:off x="1126434" y="4273969"/>
            <a:ext cx="360000" cy="360000"/>
            <a:chOff x="1046922" y="4273969"/>
            <a:chExt cx="360000" cy="36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70FFA31-9F30-C844-B631-F7F69C6937B5}"/>
                </a:ext>
              </a:extLst>
            </p:cNvPr>
            <p:cNvSpPr/>
            <p:nvPr/>
          </p:nvSpPr>
          <p:spPr>
            <a:xfrm>
              <a:off x="1046922" y="4273969"/>
              <a:ext cx="360000" cy="360000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4700F0-B9AE-BB4F-BFB2-A144120055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1922" y="4318969"/>
              <a:ext cx="270000" cy="27000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 descr="Folder Search outline">
              <a:extLst>
                <a:ext uri="{FF2B5EF4-FFF2-40B4-BE49-F238E27FC236}">
                  <a16:creationId xmlns:a16="http://schemas.microsoft.com/office/drawing/2014/main" id="{CECF90C9-6407-1C42-B52A-07643FF1F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922" y="4345969"/>
              <a:ext cx="216000" cy="2160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6C8B12-8350-C646-B403-53C7E991607E}"/>
              </a:ext>
            </a:extLst>
          </p:cNvPr>
          <p:cNvGrpSpPr/>
          <p:nvPr/>
        </p:nvGrpSpPr>
        <p:grpSpPr>
          <a:xfrm>
            <a:off x="1126434" y="2290846"/>
            <a:ext cx="360000" cy="360000"/>
            <a:chOff x="1046922" y="2290846"/>
            <a:chExt cx="360000" cy="360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3CBDF6-BB17-0A4A-A4E5-56C4E3B858DF}"/>
                </a:ext>
              </a:extLst>
            </p:cNvPr>
            <p:cNvSpPr/>
            <p:nvPr/>
          </p:nvSpPr>
          <p:spPr>
            <a:xfrm>
              <a:off x="1046922" y="2290846"/>
              <a:ext cx="360000" cy="360000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F408EE-612E-2040-AA37-C5B46DF2FD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1922" y="2335846"/>
              <a:ext cx="270000" cy="27000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Stopwatch 25% outline">
              <a:extLst>
                <a:ext uri="{FF2B5EF4-FFF2-40B4-BE49-F238E27FC236}">
                  <a16:creationId xmlns:a16="http://schemas.microsoft.com/office/drawing/2014/main" id="{C9AD7891-6F2E-A34E-8D54-445FF06F5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18922" y="2362846"/>
              <a:ext cx="216000" cy="216000"/>
            </a:xfrm>
            <a:prstGeom prst="rect">
              <a:avLst/>
            </a:prstGeom>
          </p:spPr>
        </p:pic>
      </p:grp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1AF41D4A-94E3-9642-A63D-0D73947FA8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11063" r="11063"/>
          <a:stretch>
            <a:fillRect/>
          </a:stretch>
        </p:blipFill>
        <p:spPr/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D3DEDE78-BF9E-E440-B361-34DD2C5DC307}"/>
              </a:ext>
            </a:extLst>
          </p:cNvPr>
          <p:cNvSpPr/>
          <p:nvPr/>
        </p:nvSpPr>
        <p:spPr>
          <a:xfrm flipH="1">
            <a:off x="6507357" y="1222117"/>
            <a:ext cx="5425980" cy="4652303"/>
          </a:xfrm>
          <a:prstGeom prst="homePlate">
            <a:avLst>
              <a:gd name="adj" fmla="val 22460"/>
            </a:avLst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E02B596D-78C8-0945-BEEB-03BE9B5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Raleway" panose="020B0503030101060003" pitchFamily="34" charset="77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B070CD5A-662D-6342-890E-5B5380370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9233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4" grpId="0"/>
      <p:bldP spid="5" grpId="0"/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5EF7E737-9239-EC42-8FC2-FAFE9EC7D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Company Background</a:t>
            </a: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FCBAACC3-3959-7648-AFA1-78E664771D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29667" b="29667"/>
          <a:stretch/>
        </p:blipFill>
        <p:spPr/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7E1FAF0-320D-1040-BB75-588B0A0435EF}"/>
              </a:ext>
            </a:extLst>
          </p:cNvPr>
          <p:cNvSpPr/>
          <p:nvPr/>
        </p:nvSpPr>
        <p:spPr>
          <a:xfrm>
            <a:off x="0" y="1343025"/>
            <a:ext cx="9498668" cy="2586038"/>
          </a:xfrm>
          <a:prstGeom prst="rect">
            <a:avLst/>
          </a:prstGeom>
          <a:solidFill>
            <a:srgbClr val="0C5C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24AB73-FDE6-D54A-9752-004169EB17AB}"/>
              </a:ext>
            </a:extLst>
          </p:cNvPr>
          <p:cNvSpPr/>
          <p:nvPr/>
        </p:nvSpPr>
        <p:spPr>
          <a:xfrm>
            <a:off x="2681310" y="4271400"/>
            <a:ext cx="2103988" cy="1029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2238" lvl="1" indent="-122238">
              <a:lnSpc>
                <a:spcPct val="130000"/>
              </a:lnSpc>
              <a:spcBef>
                <a:spcPts val="700"/>
              </a:spcBef>
              <a:spcAft>
                <a:spcPts val="700"/>
              </a:spcAft>
              <a:buClr>
                <a:srgbClr val="2493C3"/>
              </a:buClr>
              <a:buSzPct val="120000"/>
              <a:buFont typeface="Wingdings" charset="2"/>
              <a:buChar char="§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 simple mission: Ensure the continuous operations of our clients’ critical processes.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2E6949-00D6-F74B-98B7-17F91F4D0C97}"/>
              </a:ext>
            </a:extLst>
          </p:cNvPr>
          <p:cNvSpPr/>
          <p:nvPr/>
        </p:nvSpPr>
        <p:spPr>
          <a:xfrm>
            <a:off x="403127" y="4268350"/>
            <a:ext cx="2103988" cy="12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2238" lvl="1" indent="-122238">
              <a:lnSpc>
                <a:spcPct val="130000"/>
              </a:lnSpc>
              <a:spcBef>
                <a:spcPts val="700"/>
              </a:spcBef>
              <a:spcAft>
                <a:spcPts val="700"/>
              </a:spcAft>
              <a:buClr>
                <a:srgbClr val="2493C3"/>
              </a:buClr>
              <a:buSzPct val="120000"/>
              <a:buFont typeface="Wingdings" charset="2"/>
              <a:buChar char="§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 20-year proven track record of applying industry standards and best practices across a diverse pedigree of clients.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3F1204-3AAF-F547-BCB6-1E1F260508EE}"/>
              </a:ext>
            </a:extLst>
          </p:cNvPr>
          <p:cNvSpPr/>
          <p:nvPr/>
        </p:nvSpPr>
        <p:spPr>
          <a:xfrm>
            <a:off x="4959493" y="4271400"/>
            <a:ext cx="2103988" cy="1033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2238" lvl="1" indent="-122238">
              <a:lnSpc>
                <a:spcPct val="130000"/>
              </a:lnSpc>
              <a:spcBef>
                <a:spcPts val="700"/>
              </a:spcBef>
              <a:spcAft>
                <a:spcPts val="700"/>
              </a:spcAft>
              <a:buClr>
                <a:srgbClr val="2493C3"/>
              </a:buClr>
              <a:buSzPct val="120000"/>
              <a:buFont typeface="Wingdings" charset="2"/>
              <a:buChar char="§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We seek to partner with clients who have a commitment to BCM versus a check the box mentality.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AEAA9D-E023-5945-ADF8-EE22D1B1B3CC}"/>
              </a:ext>
            </a:extLst>
          </p:cNvPr>
          <p:cNvSpPr/>
          <p:nvPr/>
        </p:nvSpPr>
        <p:spPr>
          <a:xfrm>
            <a:off x="7237676" y="4271400"/>
            <a:ext cx="2103988" cy="1029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2238" lvl="1" indent="-122238">
              <a:lnSpc>
                <a:spcPct val="130000"/>
              </a:lnSpc>
              <a:spcBef>
                <a:spcPts val="700"/>
              </a:spcBef>
              <a:spcAft>
                <a:spcPts val="700"/>
              </a:spcAft>
              <a:buClr>
                <a:srgbClr val="2493C3"/>
              </a:buClr>
              <a:buSzPct val="120000"/>
              <a:buFont typeface="Wingdings" charset="2"/>
              <a:buChar char="§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SaaS Tools: BIA On-Demand, BCM One, Compliance Confidence, Residual Risk.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705D05-9D4C-BE43-9561-BD182E25EA4D}"/>
              </a:ext>
            </a:extLst>
          </p:cNvPr>
          <p:cNvSpPr/>
          <p:nvPr/>
        </p:nvSpPr>
        <p:spPr>
          <a:xfrm>
            <a:off x="512668" y="2888377"/>
            <a:ext cx="134461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20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Years in</a:t>
            </a:r>
            <a:b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  <a:cs typeface="Calibri" panose="020F050202020403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operation.</a:t>
            </a:r>
            <a:endParaRPr lang="en-US" sz="12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1DF9FF-61F4-D645-AEA1-44D9A07BA567}"/>
              </a:ext>
            </a:extLst>
          </p:cNvPr>
          <p:cNvSpPr/>
          <p:nvPr/>
        </p:nvSpPr>
        <p:spPr>
          <a:xfrm>
            <a:off x="2295767" y="2880088"/>
            <a:ext cx="134461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20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Average years industry  experience.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4DA2CA-2420-E44B-B16A-0381DCCD8F06}"/>
              </a:ext>
            </a:extLst>
          </p:cNvPr>
          <p:cNvSpPr/>
          <p:nvPr/>
        </p:nvSpPr>
        <p:spPr>
          <a:xfrm>
            <a:off x="4112992" y="2905010"/>
            <a:ext cx="134461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CAPABLE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Comprehensive suite of services.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9F6729-C1E0-524D-BD2B-235E8A3F191B}"/>
              </a:ext>
            </a:extLst>
          </p:cNvPr>
          <p:cNvSpPr/>
          <p:nvPr/>
        </p:nvSpPr>
        <p:spPr>
          <a:xfrm>
            <a:off x="5962937" y="2902665"/>
            <a:ext cx="134461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GLOBAL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Diverse, global client base.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9ECD47-3484-0445-9E2C-E9733E98125B}"/>
              </a:ext>
            </a:extLst>
          </p:cNvPr>
          <p:cNvSpPr/>
          <p:nvPr/>
        </p:nvSpPr>
        <p:spPr>
          <a:xfrm>
            <a:off x="7666633" y="2908500"/>
            <a:ext cx="134461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SAAS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Compliance and risk tools.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778173-9AC7-D24F-8815-9CD21D068D13}"/>
              </a:ext>
            </a:extLst>
          </p:cNvPr>
          <p:cNvSpPr/>
          <p:nvPr/>
        </p:nvSpPr>
        <p:spPr>
          <a:xfrm>
            <a:off x="4058584" y="1471488"/>
            <a:ext cx="1936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342900">
              <a:defRPr/>
            </a:pPr>
            <a:r>
              <a:rPr lang="en-US" b="1" spc="600" dirty="0">
                <a:solidFill>
                  <a:prstClr val="white"/>
                </a:solidFill>
                <a:latin typeface="Candara" panose="020E0502030303020204" pitchFamily="34" charset="0"/>
                <a:ea typeface="Avenir Book" charset="0"/>
                <a:cs typeface="Calibri" panose="020F0502020204030204" pitchFamily="34" charset="0"/>
              </a:rPr>
              <a:t>KEY FACTS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242FC61-4178-2847-912A-1A471CD4FA42}"/>
              </a:ext>
            </a:extLst>
          </p:cNvPr>
          <p:cNvSpPr/>
          <p:nvPr/>
        </p:nvSpPr>
        <p:spPr>
          <a:xfrm>
            <a:off x="9498668" y="3929652"/>
            <a:ext cx="2429807" cy="1703825"/>
          </a:xfrm>
          <a:prstGeom prst="rect">
            <a:avLst/>
          </a:prstGeom>
          <a:gradFill flip="none" rotWithShape="1">
            <a:gsLst>
              <a:gs pos="0">
                <a:srgbClr val="1C2C5C"/>
              </a:gs>
              <a:gs pos="99000">
                <a:srgbClr val="2493C3"/>
              </a:gs>
            </a:gsLst>
            <a:lin ang="16200000" scaled="1"/>
            <a:tileRect/>
          </a:gradFill>
          <a:ln>
            <a:noFill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1B1EE-1BEB-E044-B13C-BBC0EED16BC9}"/>
              </a:ext>
            </a:extLst>
          </p:cNvPr>
          <p:cNvSpPr txBox="1"/>
          <p:nvPr/>
        </p:nvSpPr>
        <p:spPr>
          <a:xfrm>
            <a:off x="9732454" y="4532757"/>
            <a:ext cx="1981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Michael A. Herrera, CBCP Chief Executive Officer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Phoenix, Arizona </a:t>
            </a: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www.mha-it.com</a:t>
            </a:r>
            <a:endParaRPr lang="en-US" sz="1200" dirty="0">
              <a:solidFill>
                <a:schemeClr val="bg1"/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www.bcmmetrics.com</a:t>
            </a:r>
            <a:r>
              <a:rPr lang="en-US" sz="1200" dirty="0">
                <a:solidFill>
                  <a:schemeClr val="bg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64A1A23-5421-294C-9A5D-FB60C04EB94C}"/>
              </a:ext>
            </a:extLst>
          </p:cNvPr>
          <p:cNvSpPr/>
          <p:nvPr/>
        </p:nvSpPr>
        <p:spPr>
          <a:xfrm>
            <a:off x="9510690" y="4075847"/>
            <a:ext cx="242030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342900">
              <a:defRPr/>
            </a:pPr>
            <a:r>
              <a:rPr lang="en-US" sz="1500" b="1" dirty="0">
                <a:solidFill>
                  <a:prstClr val="white"/>
                </a:solidFill>
                <a:latin typeface="Candara" panose="020E0502030303020204" pitchFamily="34" charset="0"/>
                <a:ea typeface="Avenir Book" charset="0"/>
                <a:cs typeface="Calibri" panose="020F0502020204030204" pitchFamily="34" charset="0"/>
              </a:rPr>
              <a:t>SENIOR LEADERSHIP</a:t>
            </a:r>
          </a:p>
        </p:txBody>
      </p:sp>
      <p:pic>
        <p:nvPicPr>
          <p:cNvPr id="45" name="Graphic 44" descr="Gears">
            <a:extLst>
              <a:ext uri="{FF2B5EF4-FFF2-40B4-BE49-F238E27FC236}">
                <a16:creationId xmlns:a16="http://schemas.microsoft.com/office/drawing/2014/main" id="{3B183803-AC71-464A-A0B6-DF9966F1F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1253" y="2354377"/>
            <a:ext cx="540000" cy="540000"/>
          </a:xfrm>
          <a:prstGeom prst="rect">
            <a:avLst/>
          </a:prstGeom>
        </p:spPr>
      </p:pic>
      <p:pic>
        <p:nvPicPr>
          <p:cNvPr id="47" name="Graphic 46" descr="Head with gears">
            <a:extLst>
              <a:ext uri="{FF2B5EF4-FFF2-40B4-BE49-F238E27FC236}">
                <a16:creationId xmlns:a16="http://schemas.microsoft.com/office/drawing/2014/main" id="{AED3EE01-A61E-1E48-9C8E-73A24057D1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74893" y="2322376"/>
            <a:ext cx="540000" cy="540000"/>
          </a:xfrm>
          <a:prstGeom prst="rect">
            <a:avLst/>
          </a:prstGeom>
        </p:spPr>
      </p:pic>
      <p:pic>
        <p:nvPicPr>
          <p:cNvPr id="49" name="Graphic 48" descr="Earth globe Americas">
            <a:extLst>
              <a:ext uri="{FF2B5EF4-FFF2-40B4-BE49-F238E27FC236}">
                <a16:creationId xmlns:a16="http://schemas.microsoft.com/office/drawing/2014/main" id="{8053C442-8893-A742-929F-583B7DEF67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65243" y="2319390"/>
            <a:ext cx="540000" cy="540000"/>
          </a:xfrm>
          <a:prstGeom prst="rect">
            <a:avLst/>
          </a:prstGeom>
        </p:spPr>
      </p:pic>
      <p:pic>
        <p:nvPicPr>
          <p:cNvPr id="51" name="Graphic 50" descr="Syncing cloud">
            <a:extLst>
              <a:ext uri="{FF2B5EF4-FFF2-40B4-BE49-F238E27FC236}">
                <a16:creationId xmlns:a16="http://schemas.microsoft.com/office/drawing/2014/main" id="{39132752-97DB-1445-8829-6A9CB39AD0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19670" y="2356981"/>
            <a:ext cx="540000" cy="540000"/>
          </a:xfrm>
          <a:prstGeom prst="rect">
            <a:avLst/>
          </a:prstGeom>
        </p:spPr>
      </p:pic>
      <p:pic>
        <p:nvPicPr>
          <p:cNvPr id="53" name="Graphic 52" descr="Group brainstorm">
            <a:extLst>
              <a:ext uri="{FF2B5EF4-FFF2-40B4-BE49-F238E27FC236}">
                <a16:creationId xmlns:a16="http://schemas.microsoft.com/office/drawing/2014/main" id="{E369E2B0-0FE0-B34D-9520-E0DF51B038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81310" y="2325241"/>
            <a:ext cx="540000" cy="540000"/>
          </a:xfrm>
          <a:prstGeom prst="rect">
            <a:avLst/>
          </a:prstGeom>
        </p:spPr>
      </p:pic>
      <p:sp>
        <p:nvSpPr>
          <p:cNvPr id="54" name="Footer Placeholder 3">
            <a:extLst>
              <a:ext uri="{FF2B5EF4-FFF2-40B4-BE49-F238E27FC236}">
                <a16:creationId xmlns:a16="http://schemas.microsoft.com/office/drawing/2014/main" id="{2C6B3991-BE80-EB47-A31E-53FF92EAA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Raleway" panose="020B0503030101060003" pitchFamily="34" charset="77"/>
              </a:defRPr>
            </a:lvl1pPr>
          </a:lstStyle>
          <a:p>
            <a:r>
              <a:rPr lang="es-ES_tradnl" dirty="0">
                <a:latin typeface="Candara" panose="020E0502030303020204" pitchFamily="34" charset="0"/>
              </a:rPr>
              <a:t>© 2020 MHA CONSULTING. ALL RIGHTS RESERVED.</a:t>
            </a:r>
          </a:p>
        </p:txBody>
      </p:sp>
      <p:sp>
        <p:nvSpPr>
          <p:cNvPr id="56" name="Slide Number Placeholder 4">
            <a:extLst>
              <a:ext uri="{FF2B5EF4-FFF2-40B4-BE49-F238E27FC236}">
                <a16:creationId xmlns:a16="http://schemas.microsoft.com/office/drawing/2014/main" id="{A1C2FCB4-FE08-764B-A0C9-94F0837276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Raleway" panose="020B0503030101060003" pitchFamily="34" charset="77"/>
              </a:defRPr>
            </a:lvl1pPr>
          </a:lstStyle>
          <a:p>
            <a:fld id="{9829A330-20E8-B84E-9232-13EA87987E80}" type="slidenum">
              <a:rPr lang="es-ES_tradnl" smtClean="0">
                <a:latin typeface="Candara" panose="020E0502030303020204" pitchFamily="34" charset="0"/>
              </a:rPr>
              <a:pPr/>
              <a:t>2</a:t>
            </a:fld>
            <a:endParaRPr lang="es-ES_tradnl">
              <a:latin typeface="Candara" panose="020E0502030303020204" pitchFamily="34" charset="0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8FAD2CA-417A-0743-9C0B-C8788BFAAF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15"/>
          <a:srcRect l="3069" r="30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9635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8" grpId="0" animBg="1"/>
      <p:bldP spid="4" grpId="0"/>
      <p:bldP spid="6" grpId="0"/>
      <p:bldP spid="7" grpId="0"/>
      <p:bldP spid="8" grpId="0"/>
      <p:bldP spid="11" grpId="0"/>
      <p:bldP spid="12" grpId="0"/>
      <p:bldP spid="13" grpId="0"/>
      <p:bldP spid="14" grpId="0"/>
      <p:bldP spid="15" grpId="0"/>
      <p:bldP spid="32" grpId="0"/>
      <p:bldP spid="33" grpId="0" animBg="1"/>
      <p:bldP spid="9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Placeholder 70">
            <a:extLst>
              <a:ext uri="{FF2B5EF4-FFF2-40B4-BE49-F238E27FC236}">
                <a16:creationId xmlns:a16="http://schemas.microsoft.com/office/drawing/2014/main" id="{98369A7D-86B7-4E4C-95FD-549D2972EE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589" r="16589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6E70E5-460A-C545-88DB-29859B104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Testing, Maintenance &amp; Execution</a:t>
            </a:r>
          </a:p>
        </p:txBody>
      </p:sp>
      <p:sp>
        <p:nvSpPr>
          <p:cNvPr id="19" name="Graphic 17" descr="Single gear with solid fill">
            <a:extLst>
              <a:ext uri="{FF2B5EF4-FFF2-40B4-BE49-F238E27FC236}">
                <a16:creationId xmlns:a16="http://schemas.microsoft.com/office/drawing/2014/main" id="{E405BEE9-87F3-6946-8966-A0B39E15E34A}"/>
              </a:ext>
            </a:extLst>
          </p:cNvPr>
          <p:cNvSpPr/>
          <p:nvPr/>
        </p:nvSpPr>
        <p:spPr>
          <a:xfrm>
            <a:off x="4321628" y="1724233"/>
            <a:ext cx="3575249" cy="3570000"/>
          </a:xfrm>
          <a:custGeom>
            <a:avLst/>
            <a:gdLst>
              <a:gd name="connsiteX0" fmla="*/ 1785000 w 3575249"/>
              <a:gd name="connsiteY0" fmla="*/ 2415000 h 3570000"/>
              <a:gd name="connsiteX1" fmla="*/ 1155000 w 3575249"/>
              <a:gd name="connsiteY1" fmla="*/ 1785000 h 3570000"/>
              <a:gd name="connsiteX2" fmla="*/ 1785000 w 3575249"/>
              <a:gd name="connsiteY2" fmla="*/ 1155000 h 3570000"/>
              <a:gd name="connsiteX3" fmla="*/ 2415000 w 3575249"/>
              <a:gd name="connsiteY3" fmla="*/ 1785000 h 3570000"/>
              <a:gd name="connsiteX4" fmla="*/ 1785000 w 3575249"/>
              <a:gd name="connsiteY4" fmla="*/ 2415000 h 3570000"/>
              <a:gd name="connsiteX5" fmla="*/ 3202500 w 3575249"/>
              <a:gd name="connsiteY5" fmla="*/ 1391250 h 3570000"/>
              <a:gd name="connsiteX6" fmla="*/ 3066000 w 3575249"/>
              <a:gd name="connsiteY6" fmla="*/ 1065750 h 3570000"/>
              <a:gd name="connsiteX7" fmla="*/ 3197250 w 3575249"/>
              <a:gd name="connsiteY7" fmla="*/ 672000 h 3570000"/>
              <a:gd name="connsiteX8" fmla="*/ 2898000 w 3575249"/>
              <a:gd name="connsiteY8" fmla="*/ 372750 h 3570000"/>
              <a:gd name="connsiteX9" fmla="*/ 2504250 w 3575249"/>
              <a:gd name="connsiteY9" fmla="*/ 504000 h 3570000"/>
              <a:gd name="connsiteX10" fmla="*/ 2173500 w 3575249"/>
              <a:gd name="connsiteY10" fmla="*/ 367500 h 3570000"/>
              <a:gd name="connsiteX11" fmla="*/ 1995000 w 3575249"/>
              <a:gd name="connsiteY11" fmla="*/ 0 h 3570000"/>
              <a:gd name="connsiteX12" fmla="*/ 1575000 w 3575249"/>
              <a:gd name="connsiteY12" fmla="*/ 0 h 3570000"/>
              <a:gd name="connsiteX13" fmla="*/ 1391250 w 3575249"/>
              <a:gd name="connsiteY13" fmla="*/ 367500 h 3570000"/>
              <a:gd name="connsiteX14" fmla="*/ 1065750 w 3575249"/>
              <a:gd name="connsiteY14" fmla="*/ 504000 h 3570000"/>
              <a:gd name="connsiteX15" fmla="*/ 672000 w 3575249"/>
              <a:gd name="connsiteY15" fmla="*/ 372750 h 3570000"/>
              <a:gd name="connsiteX16" fmla="*/ 372750 w 3575249"/>
              <a:gd name="connsiteY16" fmla="*/ 672000 h 3570000"/>
              <a:gd name="connsiteX17" fmla="*/ 504000 w 3575249"/>
              <a:gd name="connsiteY17" fmla="*/ 1065750 h 3570000"/>
              <a:gd name="connsiteX18" fmla="*/ 367500 w 3575249"/>
              <a:gd name="connsiteY18" fmla="*/ 1396500 h 3570000"/>
              <a:gd name="connsiteX19" fmla="*/ 0 w 3575249"/>
              <a:gd name="connsiteY19" fmla="*/ 1575000 h 3570000"/>
              <a:gd name="connsiteX20" fmla="*/ 0 w 3575249"/>
              <a:gd name="connsiteY20" fmla="*/ 1995000 h 3570000"/>
              <a:gd name="connsiteX21" fmla="*/ 367500 w 3575249"/>
              <a:gd name="connsiteY21" fmla="*/ 2178750 h 3570000"/>
              <a:gd name="connsiteX22" fmla="*/ 504000 w 3575249"/>
              <a:gd name="connsiteY22" fmla="*/ 2504250 h 3570000"/>
              <a:gd name="connsiteX23" fmla="*/ 372750 w 3575249"/>
              <a:gd name="connsiteY23" fmla="*/ 2898000 h 3570000"/>
              <a:gd name="connsiteX24" fmla="*/ 672000 w 3575249"/>
              <a:gd name="connsiteY24" fmla="*/ 3197250 h 3570000"/>
              <a:gd name="connsiteX25" fmla="*/ 1065750 w 3575249"/>
              <a:gd name="connsiteY25" fmla="*/ 3066000 h 3570000"/>
              <a:gd name="connsiteX26" fmla="*/ 1396500 w 3575249"/>
              <a:gd name="connsiteY26" fmla="*/ 3202500 h 3570000"/>
              <a:gd name="connsiteX27" fmla="*/ 1580250 w 3575249"/>
              <a:gd name="connsiteY27" fmla="*/ 3570000 h 3570000"/>
              <a:gd name="connsiteX28" fmla="*/ 2000250 w 3575249"/>
              <a:gd name="connsiteY28" fmla="*/ 3570000 h 3570000"/>
              <a:gd name="connsiteX29" fmla="*/ 2184000 w 3575249"/>
              <a:gd name="connsiteY29" fmla="*/ 3202500 h 3570000"/>
              <a:gd name="connsiteX30" fmla="*/ 2509500 w 3575249"/>
              <a:gd name="connsiteY30" fmla="*/ 3066000 h 3570000"/>
              <a:gd name="connsiteX31" fmla="*/ 2903250 w 3575249"/>
              <a:gd name="connsiteY31" fmla="*/ 3197250 h 3570000"/>
              <a:gd name="connsiteX32" fmla="*/ 3202500 w 3575249"/>
              <a:gd name="connsiteY32" fmla="*/ 2898000 h 3570000"/>
              <a:gd name="connsiteX33" fmla="*/ 3071250 w 3575249"/>
              <a:gd name="connsiteY33" fmla="*/ 2504250 h 3570000"/>
              <a:gd name="connsiteX34" fmla="*/ 3207750 w 3575249"/>
              <a:gd name="connsiteY34" fmla="*/ 2173500 h 3570000"/>
              <a:gd name="connsiteX35" fmla="*/ 3575250 w 3575249"/>
              <a:gd name="connsiteY35" fmla="*/ 1989750 h 3570000"/>
              <a:gd name="connsiteX36" fmla="*/ 3575250 w 3575249"/>
              <a:gd name="connsiteY36" fmla="*/ 1569750 h 3570000"/>
              <a:gd name="connsiteX37" fmla="*/ 3202500 w 3575249"/>
              <a:gd name="connsiteY37" fmla="*/ 1391250 h 35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575249" h="3570000">
                <a:moveTo>
                  <a:pt x="1785000" y="2415000"/>
                </a:moveTo>
                <a:cubicBezTo>
                  <a:pt x="1438500" y="2415000"/>
                  <a:pt x="1155000" y="2131500"/>
                  <a:pt x="1155000" y="1785000"/>
                </a:cubicBezTo>
                <a:cubicBezTo>
                  <a:pt x="1155000" y="1438500"/>
                  <a:pt x="1438500" y="1155000"/>
                  <a:pt x="1785000" y="1155000"/>
                </a:cubicBezTo>
                <a:cubicBezTo>
                  <a:pt x="2131500" y="1155000"/>
                  <a:pt x="2415000" y="1438500"/>
                  <a:pt x="2415000" y="1785000"/>
                </a:cubicBezTo>
                <a:cubicBezTo>
                  <a:pt x="2415000" y="2131500"/>
                  <a:pt x="2131500" y="2415000"/>
                  <a:pt x="1785000" y="2415000"/>
                </a:cubicBezTo>
                <a:close/>
                <a:moveTo>
                  <a:pt x="3202500" y="1391250"/>
                </a:moveTo>
                <a:cubicBezTo>
                  <a:pt x="3171000" y="1275750"/>
                  <a:pt x="3123750" y="1165500"/>
                  <a:pt x="3066000" y="1065750"/>
                </a:cubicBezTo>
                <a:lnTo>
                  <a:pt x="3197250" y="672000"/>
                </a:lnTo>
                <a:lnTo>
                  <a:pt x="2898000" y="372750"/>
                </a:lnTo>
                <a:lnTo>
                  <a:pt x="2504250" y="504000"/>
                </a:lnTo>
                <a:cubicBezTo>
                  <a:pt x="2399250" y="446250"/>
                  <a:pt x="2289000" y="399000"/>
                  <a:pt x="2173500" y="367500"/>
                </a:cubicBezTo>
                <a:lnTo>
                  <a:pt x="1995000" y="0"/>
                </a:lnTo>
                <a:lnTo>
                  <a:pt x="1575000" y="0"/>
                </a:lnTo>
                <a:lnTo>
                  <a:pt x="1391250" y="367500"/>
                </a:lnTo>
                <a:cubicBezTo>
                  <a:pt x="1275750" y="399000"/>
                  <a:pt x="1165500" y="446250"/>
                  <a:pt x="1065750" y="504000"/>
                </a:cubicBezTo>
                <a:lnTo>
                  <a:pt x="672000" y="372750"/>
                </a:lnTo>
                <a:lnTo>
                  <a:pt x="372750" y="672000"/>
                </a:lnTo>
                <a:lnTo>
                  <a:pt x="504000" y="1065750"/>
                </a:lnTo>
                <a:cubicBezTo>
                  <a:pt x="446250" y="1170750"/>
                  <a:pt x="399000" y="1281000"/>
                  <a:pt x="367500" y="1396500"/>
                </a:cubicBezTo>
                <a:lnTo>
                  <a:pt x="0" y="1575000"/>
                </a:lnTo>
                <a:lnTo>
                  <a:pt x="0" y="1995000"/>
                </a:lnTo>
                <a:lnTo>
                  <a:pt x="367500" y="2178750"/>
                </a:lnTo>
                <a:cubicBezTo>
                  <a:pt x="399000" y="2294250"/>
                  <a:pt x="446250" y="2404500"/>
                  <a:pt x="504000" y="2504250"/>
                </a:cubicBezTo>
                <a:lnTo>
                  <a:pt x="372750" y="2898000"/>
                </a:lnTo>
                <a:lnTo>
                  <a:pt x="672000" y="3197250"/>
                </a:lnTo>
                <a:lnTo>
                  <a:pt x="1065750" y="3066000"/>
                </a:lnTo>
                <a:cubicBezTo>
                  <a:pt x="1170750" y="3123750"/>
                  <a:pt x="1281000" y="3171000"/>
                  <a:pt x="1396500" y="3202500"/>
                </a:cubicBezTo>
                <a:lnTo>
                  <a:pt x="1580250" y="3570000"/>
                </a:lnTo>
                <a:lnTo>
                  <a:pt x="2000250" y="3570000"/>
                </a:lnTo>
                <a:lnTo>
                  <a:pt x="2184000" y="3202500"/>
                </a:lnTo>
                <a:cubicBezTo>
                  <a:pt x="2299500" y="3171000"/>
                  <a:pt x="2409750" y="3123750"/>
                  <a:pt x="2509500" y="3066000"/>
                </a:cubicBezTo>
                <a:lnTo>
                  <a:pt x="2903250" y="3197250"/>
                </a:lnTo>
                <a:lnTo>
                  <a:pt x="3202500" y="2898000"/>
                </a:lnTo>
                <a:lnTo>
                  <a:pt x="3071250" y="2504250"/>
                </a:lnTo>
                <a:cubicBezTo>
                  <a:pt x="3129000" y="2399250"/>
                  <a:pt x="3176250" y="2289000"/>
                  <a:pt x="3207750" y="2173500"/>
                </a:cubicBezTo>
                <a:lnTo>
                  <a:pt x="3575250" y="1989750"/>
                </a:lnTo>
                <a:lnTo>
                  <a:pt x="3575250" y="1569750"/>
                </a:lnTo>
                <a:lnTo>
                  <a:pt x="3202500" y="139125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 w="524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5C2DF-7C30-284B-A431-D558806FCA22}"/>
              </a:ext>
            </a:extLst>
          </p:cNvPr>
          <p:cNvSpPr txBox="1"/>
          <p:nvPr/>
        </p:nvSpPr>
        <p:spPr>
          <a:xfrm rot="21419360">
            <a:off x="5125488" y="3087758"/>
            <a:ext cx="1967526" cy="150017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500" b="1" spc="600" dirty="0">
                <a:solidFill>
                  <a:schemeClr val="bg1"/>
                </a:solidFill>
              </a:rPr>
              <a:t>Desktop Walkthrough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F20652-FB2E-834D-960A-6773B49C7470}"/>
              </a:ext>
            </a:extLst>
          </p:cNvPr>
          <p:cNvGrpSpPr/>
          <p:nvPr/>
        </p:nvGrpSpPr>
        <p:grpSpPr>
          <a:xfrm>
            <a:off x="850456" y="944292"/>
            <a:ext cx="10314209" cy="4906462"/>
            <a:chOff x="850456" y="944292"/>
            <a:chExt cx="10314209" cy="490646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0B3170B-DF8E-254D-BCE9-6F9054D729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1784" y="5098403"/>
              <a:ext cx="396000" cy="396000"/>
            </a:xfrm>
            <a:prstGeom prst="ellipse">
              <a:avLst/>
            </a:prstGeom>
            <a:solidFill>
              <a:schemeClr val="accent2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CAB6477-2026-1647-84F6-FCFBEA85D4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41940" y="3486638"/>
              <a:ext cx="396000" cy="396000"/>
            </a:xfrm>
            <a:prstGeom prst="ellipse">
              <a:avLst/>
            </a:prstGeom>
            <a:solidFill>
              <a:schemeClr val="accent2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5C7DCDB-7313-C04D-8195-0A5FDDD930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7580" y="1852043"/>
              <a:ext cx="396000" cy="396000"/>
            </a:xfrm>
            <a:prstGeom prst="ellipse">
              <a:avLst/>
            </a:prstGeom>
            <a:solidFill>
              <a:schemeClr val="accent2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D055403-A60B-CC4F-8B69-139065875EA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13628" y="4978493"/>
              <a:ext cx="396000" cy="396000"/>
            </a:xfrm>
            <a:prstGeom prst="ellipse">
              <a:avLst/>
            </a:prstGeom>
            <a:solidFill>
              <a:schemeClr val="accent2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B0E5DF9-A803-E944-ACF9-AC311FC7893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3684316" y="3984697"/>
              <a:ext cx="396000" cy="396000"/>
            </a:xfrm>
            <a:prstGeom prst="ellipse">
              <a:avLst/>
            </a:prstGeom>
            <a:solidFill>
              <a:schemeClr val="accent2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1D863B3-F6AF-2B4B-AD9D-83F928CF4E8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3628628" y="2899904"/>
              <a:ext cx="396000" cy="396000"/>
            </a:xfrm>
            <a:prstGeom prst="ellipse">
              <a:avLst/>
            </a:prstGeom>
            <a:solidFill>
              <a:schemeClr val="accent2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703746C-7198-384B-87EB-FCAE4A7D1C3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123628" y="1798043"/>
              <a:ext cx="396000" cy="396000"/>
            </a:xfrm>
            <a:prstGeom prst="ellipse">
              <a:avLst/>
            </a:prstGeom>
            <a:solidFill>
              <a:schemeClr val="accent2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6F684B-60C2-9E4D-8B6A-D0E0ECAF275D}"/>
                </a:ext>
              </a:extLst>
            </p:cNvPr>
            <p:cNvSpPr txBox="1"/>
            <p:nvPr/>
          </p:nvSpPr>
          <p:spPr>
            <a:xfrm>
              <a:off x="5627762" y="944292"/>
              <a:ext cx="94769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accent1"/>
                  </a:solidFill>
                </a:rPr>
                <a:t>Exercises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48A0EF-9A80-D14D-BD52-273AEB3DAD90}"/>
                </a:ext>
              </a:extLst>
            </p:cNvPr>
            <p:cNvSpPr txBox="1"/>
            <p:nvPr/>
          </p:nvSpPr>
          <p:spPr>
            <a:xfrm>
              <a:off x="2146882" y="1798043"/>
              <a:ext cx="175240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Controlled exercise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218FBB-44A4-6949-9502-D131CACC8FC9}"/>
                </a:ext>
              </a:extLst>
            </p:cNvPr>
            <p:cNvSpPr txBox="1"/>
            <p:nvPr/>
          </p:nvSpPr>
          <p:spPr>
            <a:xfrm>
              <a:off x="850456" y="2794162"/>
              <a:ext cx="25617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Does not require relocation to alternate work site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219A56-3799-3640-887E-9929A50E468A}"/>
                </a:ext>
              </a:extLst>
            </p:cNvPr>
            <p:cNvSpPr txBox="1"/>
            <p:nvPr/>
          </p:nvSpPr>
          <p:spPr>
            <a:xfrm>
              <a:off x="1910304" y="4021114"/>
              <a:ext cx="14975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Scenario based 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D38C08-45F2-1E49-99C4-83759EEF043D}"/>
                </a:ext>
              </a:extLst>
            </p:cNvPr>
            <p:cNvSpPr txBox="1"/>
            <p:nvPr/>
          </p:nvSpPr>
          <p:spPr>
            <a:xfrm>
              <a:off x="2273634" y="5017234"/>
              <a:ext cx="17543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Validates plan data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2677DD6-AD48-0947-8861-B6D1BDA4B591}"/>
                </a:ext>
              </a:extLst>
            </p:cNvPr>
            <p:cNvSpPr txBox="1"/>
            <p:nvPr/>
          </p:nvSpPr>
          <p:spPr>
            <a:xfrm>
              <a:off x="8353223" y="1798043"/>
              <a:ext cx="24216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Validates ability to recover from the scenario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19C576-EE02-0B47-9F5D-DA4C663BC538}"/>
                </a:ext>
              </a:extLst>
            </p:cNvPr>
            <p:cNvSpPr txBox="1"/>
            <p:nvPr/>
          </p:nvSpPr>
          <p:spPr>
            <a:xfrm>
              <a:off x="8857104" y="3407639"/>
              <a:ext cx="230756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Identifies opportunities for improvement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49CD21-A0A9-2049-B3E5-AE25AF27A2D0}"/>
                </a:ext>
              </a:extLst>
            </p:cNvPr>
            <p:cNvSpPr txBox="1"/>
            <p:nvPr/>
          </p:nvSpPr>
          <p:spPr>
            <a:xfrm>
              <a:off x="8286963" y="5017234"/>
              <a:ext cx="230756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Recommended as a first exercise for new plans</a:t>
              </a: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02082139-CEB4-074E-9E10-3F47BC1DAA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87018" y="1170754"/>
              <a:ext cx="4680000" cy="4680000"/>
            </a:xfrm>
            <a:prstGeom prst="arc">
              <a:avLst>
                <a:gd name="adj1" fmla="val 17589250"/>
                <a:gd name="adj2" fmla="val 4137947"/>
              </a:avLst>
            </a:prstGeom>
            <a:ln w="63500" cap="rnd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9547A821-08B1-9B46-A9B1-2C3501C70C2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787018" y="1170754"/>
              <a:ext cx="4680000" cy="4680000"/>
            </a:xfrm>
            <a:prstGeom prst="arc">
              <a:avLst>
                <a:gd name="adj1" fmla="val 17589250"/>
                <a:gd name="adj2" fmla="val 4137947"/>
              </a:avLst>
            </a:prstGeom>
            <a:ln w="63500" cap="rnd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5F94FA1-5592-EA43-A1AE-D805C5F89B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5784" y="5152403"/>
              <a:ext cx="288000" cy="2880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Graphic 26" descr="Chevron arrows with solid fill">
              <a:extLst>
                <a:ext uri="{FF2B5EF4-FFF2-40B4-BE49-F238E27FC236}">
                  <a16:creationId xmlns:a16="http://schemas.microsoft.com/office/drawing/2014/main" id="{EE0AAAEA-2782-DC45-9E23-0C76C5F15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99784" y="5206403"/>
              <a:ext cx="180000" cy="18000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D586AB5-9F6B-2D42-B84D-0C37BA9B55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95940" y="3540638"/>
              <a:ext cx="288000" cy="2880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Graphic 31" descr="Chevron arrows with solid fill">
              <a:extLst>
                <a:ext uri="{FF2B5EF4-FFF2-40B4-BE49-F238E27FC236}">
                  <a16:creationId xmlns:a16="http://schemas.microsoft.com/office/drawing/2014/main" id="{4B49AED0-485D-F546-8546-E1D560529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49940" y="3594638"/>
              <a:ext cx="180000" cy="180000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12915A5-D234-3242-BFE4-3C398EC84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1580" y="1906043"/>
              <a:ext cx="288000" cy="2880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phic 35" descr="Chevron arrows with solid fill">
              <a:extLst>
                <a:ext uri="{FF2B5EF4-FFF2-40B4-BE49-F238E27FC236}">
                  <a16:creationId xmlns:a16="http://schemas.microsoft.com/office/drawing/2014/main" id="{62813748-1A61-7547-A01D-7E3E91182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55580" y="1960043"/>
              <a:ext cx="180000" cy="180000"/>
            </a:xfrm>
            <a:prstGeom prst="rect">
              <a:avLst/>
            </a:prstGeom>
          </p:spPr>
        </p:pic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8E39175-EF6C-174C-8F8C-12917E72580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67628" y="5032493"/>
              <a:ext cx="288000" cy="2880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Graphic 55" descr="Chevron arrows with solid fill">
              <a:extLst>
                <a:ext uri="{FF2B5EF4-FFF2-40B4-BE49-F238E27FC236}">
                  <a16:creationId xmlns:a16="http://schemas.microsoft.com/office/drawing/2014/main" id="{14C2C6EE-4AB0-CB4A-B70E-2DF4AAD6B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4321628" y="5086493"/>
              <a:ext cx="180000" cy="180000"/>
            </a:xfrm>
            <a:prstGeom prst="rect">
              <a:avLst/>
            </a:prstGeom>
          </p:spPr>
        </p:pic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BC7CEEB-FD99-DF40-9674-D95293144E1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3738316" y="4038697"/>
              <a:ext cx="288000" cy="2880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Graphic 59" descr="Chevron arrows with solid fill">
              <a:extLst>
                <a:ext uri="{FF2B5EF4-FFF2-40B4-BE49-F238E27FC236}">
                  <a16:creationId xmlns:a16="http://schemas.microsoft.com/office/drawing/2014/main" id="{7CF9DF2F-A84B-8A42-93F2-7551128E6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3792316" y="4092697"/>
              <a:ext cx="180000" cy="180000"/>
            </a:xfrm>
            <a:prstGeom prst="rect">
              <a:avLst/>
            </a:prstGeom>
          </p:spPr>
        </p:pic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692FBAB-812B-EF4C-857A-9818435FF03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3682628" y="2953904"/>
              <a:ext cx="288000" cy="2880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Graphic 63" descr="Chevron arrows with solid fill">
              <a:extLst>
                <a:ext uri="{FF2B5EF4-FFF2-40B4-BE49-F238E27FC236}">
                  <a16:creationId xmlns:a16="http://schemas.microsoft.com/office/drawing/2014/main" id="{A655333D-60B6-F940-87CC-0881E4603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3736628" y="3007904"/>
              <a:ext cx="180000" cy="180000"/>
            </a:xfrm>
            <a:prstGeom prst="rect">
              <a:avLst/>
            </a:prstGeom>
          </p:spPr>
        </p:pic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181F474-E595-8248-9234-8E5418F9EBF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177628" y="1852043"/>
              <a:ext cx="288000" cy="2880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Graphic 67" descr="Chevron arrows with solid fill">
              <a:extLst>
                <a:ext uri="{FF2B5EF4-FFF2-40B4-BE49-F238E27FC236}">
                  <a16:creationId xmlns:a16="http://schemas.microsoft.com/office/drawing/2014/main" id="{A287C5EF-05AD-4248-8309-5469844BC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4231628" y="1906043"/>
              <a:ext cx="180000" cy="180000"/>
            </a:xfrm>
            <a:prstGeom prst="rect">
              <a:avLst/>
            </a:prstGeom>
          </p:spPr>
        </p:pic>
      </p:grpSp>
      <p:sp>
        <p:nvSpPr>
          <p:cNvPr id="72" name="Footer Placeholder 3">
            <a:extLst>
              <a:ext uri="{FF2B5EF4-FFF2-40B4-BE49-F238E27FC236}">
                <a16:creationId xmlns:a16="http://schemas.microsoft.com/office/drawing/2014/main" id="{71A88907-F23C-B44C-B0CB-67C304C43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Raleway" panose="020B0503030101060003" pitchFamily="34" charset="77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73" name="Slide Number Placeholder 4">
            <a:extLst>
              <a:ext uri="{FF2B5EF4-FFF2-40B4-BE49-F238E27FC236}">
                <a16:creationId xmlns:a16="http://schemas.microsoft.com/office/drawing/2014/main" id="{0C7BABC3-F64F-3F4D-AADD-F04B778E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3403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D6636783-A15B-3846-8496-ABA8913521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7" r="37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F7BAA2-B9DA-9744-9FA0-8372150C8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Testing, Maintenance &amp; Execution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77065B-1D71-B240-9705-366149484B24}"/>
              </a:ext>
            </a:extLst>
          </p:cNvPr>
          <p:cNvSpPr txBox="1"/>
          <p:nvPr/>
        </p:nvSpPr>
        <p:spPr>
          <a:xfrm>
            <a:off x="263525" y="945110"/>
            <a:ext cx="94769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1"/>
                </a:solidFill>
              </a:rPr>
              <a:t>Exercises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2066F5F-77CF-EC49-8DAC-220760FC327F}"/>
              </a:ext>
            </a:extLst>
          </p:cNvPr>
          <p:cNvGrpSpPr/>
          <p:nvPr/>
        </p:nvGrpSpPr>
        <p:grpSpPr>
          <a:xfrm>
            <a:off x="0" y="5159647"/>
            <a:ext cx="9490589" cy="717416"/>
            <a:chOff x="0" y="5159647"/>
            <a:chExt cx="9490589" cy="71741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2CD93BD-D5E0-DF48-80A5-FB54395CC5B9}"/>
                </a:ext>
              </a:extLst>
            </p:cNvPr>
            <p:cNvSpPr txBox="1"/>
            <p:nvPr/>
          </p:nvSpPr>
          <p:spPr>
            <a:xfrm>
              <a:off x="6551964" y="5366719"/>
              <a:ext cx="293862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Perform semi-annually or annually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219DF6-2A04-3C40-8750-C330B0618250}"/>
                </a:ext>
              </a:extLst>
            </p:cNvPr>
            <p:cNvSpPr/>
            <p:nvPr/>
          </p:nvSpPr>
          <p:spPr>
            <a:xfrm>
              <a:off x="0" y="5159647"/>
              <a:ext cx="6419850" cy="712258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64DCC3A-E3A0-FE4A-B5D9-99D87BE1B534}"/>
                </a:ext>
              </a:extLst>
            </p:cNvPr>
            <p:cNvSpPr/>
            <p:nvPr/>
          </p:nvSpPr>
          <p:spPr>
            <a:xfrm>
              <a:off x="5291512" y="5164805"/>
              <a:ext cx="1128337" cy="712258"/>
            </a:xfrm>
            <a:prstGeom prst="rect">
              <a:avLst/>
            </a:prstGeom>
            <a:solidFill>
              <a:schemeClr val="bg1">
                <a:lumMod val="7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 descr="Daily calendar outline">
              <a:extLst>
                <a:ext uri="{FF2B5EF4-FFF2-40B4-BE49-F238E27FC236}">
                  <a16:creationId xmlns:a16="http://schemas.microsoft.com/office/drawing/2014/main" id="{7B904491-BE8F-E843-9D84-6B46769CC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27762" y="5245775"/>
              <a:ext cx="540000" cy="54000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ED5C27A-F6E5-5240-B824-0416F674AECD}"/>
              </a:ext>
            </a:extLst>
          </p:cNvPr>
          <p:cNvGrpSpPr/>
          <p:nvPr/>
        </p:nvGrpSpPr>
        <p:grpSpPr>
          <a:xfrm>
            <a:off x="0" y="4445338"/>
            <a:ext cx="9739504" cy="717416"/>
            <a:chOff x="0" y="4445338"/>
            <a:chExt cx="9739504" cy="71741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F5A7586-7470-C94E-B34D-FC0B75132BF0}"/>
                </a:ext>
              </a:extLst>
            </p:cNvPr>
            <p:cNvSpPr txBox="1"/>
            <p:nvPr/>
          </p:nvSpPr>
          <p:spPr>
            <a:xfrm>
              <a:off x="6348832" y="4652410"/>
              <a:ext cx="339067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Identify opportunities for improvement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16B2A8-CD88-404D-84A2-63866917C16A}"/>
                </a:ext>
              </a:extLst>
            </p:cNvPr>
            <p:cNvSpPr/>
            <p:nvPr/>
          </p:nvSpPr>
          <p:spPr>
            <a:xfrm>
              <a:off x="0" y="4445338"/>
              <a:ext cx="6096000" cy="712258"/>
            </a:xfrm>
            <a:prstGeom prst="rect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435180E-6068-CA4E-A511-6F5E681E693E}"/>
                </a:ext>
              </a:extLst>
            </p:cNvPr>
            <p:cNvSpPr/>
            <p:nvPr/>
          </p:nvSpPr>
          <p:spPr>
            <a:xfrm>
              <a:off x="5024582" y="4450496"/>
              <a:ext cx="1071418" cy="712258"/>
            </a:xfrm>
            <a:prstGeom prst="rect">
              <a:avLst/>
            </a:pr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 descr="Magnifying glass outline">
              <a:extLst>
                <a:ext uri="{FF2B5EF4-FFF2-40B4-BE49-F238E27FC236}">
                  <a16:creationId xmlns:a16="http://schemas.microsoft.com/office/drawing/2014/main" id="{401E779E-6315-E74E-BCB7-90EB46206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18404" y="4535072"/>
              <a:ext cx="540000" cy="54000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2C62CD0-C357-F54E-8E0A-829D1ED8FF2F}"/>
              </a:ext>
            </a:extLst>
          </p:cNvPr>
          <p:cNvGrpSpPr/>
          <p:nvPr/>
        </p:nvGrpSpPr>
        <p:grpSpPr>
          <a:xfrm>
            <a:off x="0" y="3731031"/>
            <a:ext cx="9610424" cy="717416"/>
            <a:chOff x="0" y="3731031"/>
            <a:chExt cx="9610424" cy="71741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C84215-FABE-614E-A9CD-BCBA9BCA0E52}"/>
                </a:ext>
              </a:extLst>
            </p:cNvPr>
            <p:cNvSpPr txBox="1"/>
            <p:nvPr/>
          </p:nvSpPr>
          <p:spPr>
            <a:xfrm>
              <a:off x="6096000" y="3972091"/>
              <a:ext cx="351442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Validate alternate work site functionality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0E63BB2-E0C2-F945-8590-8453F101BCB1}"/>
                </a:ext>
              </a:extLst>
            </p:cNvPr>
            <p:cNvSpPr/>
            <p:nvPr/>
          </p:nvSpPr>
          <p:spPr>
            <a:xfrm>
              <a:off x="0" y="3731031"/>
              <a:ext cx="5772150" cy="712258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DA9299E-1B37-F840-B018-D0250B9D2663}"/>
                </a:ext>
              </a:extLst>
            </p:cNvPr>
            <p:cNvSpPr/>
            <p:nvPr/>
          </p:nvSpPr>
          <p:spPr>
            <a:xfrm>
              <a:off x="4757650" y="3736189"/>
              <a:ext cx="1014499" cy="712258"/>
            </a:xfrm>
            <a:prstGeom prst="rect">
              <a:avLst/>
            </a:prstGeom>
            <a:solidFill>
              <a:schemeClr val="bg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Graphic 27" descr="List outline">
              <a:extLst>
                <a:ext uri="{FF2B5EF4-FFF2-40B4-BE49-F238E27FC236}">
                  <a16:creationId xmlns:a16="http://schemas.microsoft.com/office/drawing/2014/main" id="{1DE422F2-3DB4-A04A-8129-735E6BA49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94899" y="3817031"/>
              <a:ext cx="540000" cy="54000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F105738-143C-194C-AEF7-2AC4DC795381}"/>
              </a:ext>
            </a:extLst>
          </p:cNvPr>
          <p:cNvGrpSpPr/>
          <p:nvPr/>
        </p:nvGrpSpPr>
        <p:grpSpPr>
          <a:xfrm>
            <a:off x="0" y="3016724"/>
            <a:ext cx="8848954" cy="717416"/>
            <a:chOff x="0" y="3016724"/>
            <a:chExt cx="8848954" cy="71741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8A53B3-C666-4A4D-A16F-616FABF0A697}"/>
                </a:ext>
              </a:extLst>
            </p:cNvPr>
            <p:cNvSpPr txBox="1"/>
            <p:nvPr/>
          </p:nvSpPr>
          <p:spPr>
            <a:xfrm>
              <a:off x="5772150" y="3223796"/>
              <a:ext cx="307680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Validate recovery of critical systems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45EF241-73D4-B042-988C-EBDE01508C38}"/>
                </a:ext>
              </a:extLst>
            </p:cNvPr>
            <p:cNvSpPr/>
            <p:nvPr/>
          </p:nvSpPr>
          <p:spPr>
            <a:xfrm>
              <a:off x="0" y="3016724"/>
              <a:ext cx="5411788" cy="712258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D5FD445-090D-FD4E-B2DA-A2843A5EE095}"/>
                </a:ext>
              </a:extLst>
            </p:cNvPr>
            <p:cNvSpPr/>
            <p:nvPr/>
          </p:nvSpPr>
          <p:spPr>
            <a:xfrm>
              <a:off x="4460624" y="3021882"/>
              <a:ext cx="951163" cy="712258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Graphic 29" descr="Warning outline">
              <a:extLst>
                <a:ext uri="{FF2B5EF4-FFF2-40B4-BE49-F238E27FC236}">
                  <a16:creationId xmlns:a16="http://schemas.microsoft.com/office/drawing/2014/main" id="{B5AA1B2A-FB0D-9548-BA80-AE4900D36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76788" y="3092095"/>
              <a:ext cx="540000" cy="5400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11A94A9-FF8C-5545-87CA-1DBF43D0A0BE}"/>
              </a:ext>
            </a:extLst>
          </p:cNvPr>
          <p:cNvGrpSpPr/>
          <p:nvPr/>
        </p:nvGrpSpPr>
        <p:grpSpPr>
          <a:xfrm>
            <a:off x="0" y="2304185"/>
            <a:ext cx="7383891" cy="717416"/>
            <a:chOff x="0" y="2304185"/>
            <a:chExt cx="7383891" cy="71741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BCCBF8-8EC4-6C4D-8C1F-025C64301D93}"/>
                </a:ext>
              </a:extLst>
            </p:cNvPr>
            <p:cNvSpPr txBox="1"/>
            <p:nvPr/>
          </p:nvSpPr>
          <p:spPr>
            <a:xfrm>
              <a:off x="5313773" y="2499758"/>
              <a:ext cx="207011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Validate plan activation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7EBB48-F497-6749-9A56-34F9ED06BF6A}"/>
                </a:ext>
              </a:extLst>
            </p:cNvPr>
            <p:cNvSpPr/>
            <p:nvPr/>
          </p:nvSpPr>
          <p:spPr>
            <a:xfrm>
              <a:off x="0" y="2304185"/>
              <a:ext cx="5051424" cy="712258"/>
            </a:xfrm>
            <a:prstGeom prst="rect">
              <a:avLst/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59E37F-215A-1149-BBC2-30FC68EB7C88}"/>
                </a:ext>
              </a:extLst>
            </p:cNvPr>
            <p:cNvSpPr/>
            <p:nvPr/>
          </p:nvSpPr>
          <p:spPr>
            <a:xfrm>
              <a:off x="4163598" y="2309343"/>
              <a:ext cx="887826" cy="712258"/>
            </a:xfrm>
            <a:prstGeom prst="rect">
              <a:avLst/>
            </a:pr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Graphic 31" descr="Checkmark outline">
              <a:extLst>
                <a:ext uri="{FF2B5EF4-FFF2-40B4-BE49-F238E27FC236}">
                  <a16:creationId xmlns:a16="http://schemas.microsoft.com/office/drawing/2014/main" id="{1BC732C8-8430-7E43-A11B-728003D60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337511" y="2395472"/>
              <a:ext cx="540000" cy="54000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27F28F8-59AC-FE47-BFE8-B9217C8B0BD9}"/>
              </a:ext>
            </a:extLst>
          </p:cNvPr>
          <p:cNvGrpSpPr/>
          <p:nvPr/>
        </p:nvGrpSpPr>
        <p:grpSpPr>
          <a:xfrm>
            <a:off x="0" y="1589878"/>
            <a:ext cx="8021276" cy="717416"/>
            <a:chOff x="0" y="1589878"/>
            <a:chExt cx="8021276" cy="7174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E59BE2-909F-1C43-B0A8-B7393D672709}"/>
                </a:ext>
              </a:extLst>
            </p:cNvPr>
            <p:cNvSpPr txBox="1"/>
            <p:nvPr/>
          </p:nvSpPr>
          <p:spPr>
            <a:xfrm>
              <a:off x="4951205" y="1752486"/>
              <a:ext cx="30700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Physical relocation to alternate site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8D74C0-FE77-3245-A213-F714BAE6B65D}"/>
                </a:ext>
              </a:extLst>
            </p:cNvPr>
            <p:cNvSpPr/>
            <p:nvPr/>
          </p:nvSpPr>
          <p:spPr>
            <a:xfrm>
              <a:off x="0" y="1589878"/>
              <a:ext cx="4706471" cy="712258"/>
            </a:xfrm>
            <a:prstGeom prst="rect">
              <a:avLst/>
            </a:prstGeom>
            <a:solidFill>
              <a:schemeClr val="accent2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C3BEC33-1B93-254F-B5C9-42874FA3BD73}"/>
                </a:ext>
              </a:extLst>
            </p:cNvPr>
            <p:cNvSpPr/>
            <p:nvPr/>
          </p:nvSpPr>
          <p:spPr>
            <a:xfrm>
              <a:off x="3879273" y="1595036"/>
              <a:ext cx="827198" cy="712258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Graphic 33" descr="Marker outline">
              <a:extLst>
                <a:ext uri="{FF2B5EF4-FFF2-40B4-BE49-F238E27FC236}">
                  <a16:creationId xmlns:a16="http://schemas.microsoft.com/office/drawing/2014/main" id="{8036BE89-96EE-AD4A-956E-B0DBA3784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018838" y="1675446"/>
              <a:ext cx="540000" cy="540000"/>
            </a:xfrm>
            <a:prstGeom prst="rect">
              <a:avLst/>
            </a:prstGeom>
          </p:spPr>
        </p:pic>
      </p:grpSp>
      <p:sp>
        <p:nvSpPr>
          <p:cNvPr id="38" name="Footer Placeholder 3">
            <a:extLst>
              <a:ext uri="{FF2B5EF4-FFF2-40B4-BE49-F238E27FC236}">
                <a16:creationId xmlns:a16="http://schemas.microsoft.com/office/drawing/2014/main" id="{4392341A-D830-1547-9236-984F5E59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Raleway" panose="020B0503030101060003" pitchFamily="34" charset="77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39" name="Slide Number Placeholder 4">
            <a:extLst>
              <a:ext uri="{FF2B5EF4-FFF2-40B4-BE49-F238E27FC236}">
                <a16:creationId xmlns:a16="http://schemas.microsoft.com/office/drawing/2014/main" id="{5153524B-4C82-3A44-9024-9CA064A1A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21</a:t>
            </a:fld>
            <a:endParaRPr lang="es-ES_trad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A0953B-A988-C248-8421-04DADF125AEC}"/>
              </a:ext>
            </a:extLst>
          </p:cNvPr>
          <p:cNvSpPr txBox="1"/>
          <p:nvPr/>
        </p:nvSpPr>
        <p:spPr>
          <a:xfrm rot="16200000">
            <a:off x="-1102827" y="3570052"/>
            <a:ext cx="40263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spc="300" dirty="0">
                <a:solidFill>
                  <a:schemeClr val="bg1"/>
                </a:solidFill>
              </a:rPr>
              <a:t>Relocate to Alternate Work Site </a:t>
            </a:r>
          </a:p>
        </p:txBody>
      </p:sp>
    </p:spTree>
    <p:extLst>
      <p:ext uri="{BB962C8B-B14F-4D97-AF65-F5344CB8AC3E}">
        <p14:creationId xmlns:p14="http://schemas.microsoft.com/office/powerpoint/2010/main" val="70421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78AA386A-3978-8F4A-A1B0-F184854FED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57290" b="4614"/>
          <a:stretch/>
        </p:blipFill>
        <p:spPr>
          <a:xfrm>
            <a:off x="713362" y="1643703"/>
            <a:ext cx="10793688" cy="274040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61FA29-6CD1-6D49-A8ED-B073C4556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Testing, Maintenance &amp; Execution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FB54648-704E-EC41-895F-08E7ADF5AEC8}"/>
              </a:ext>
            </a:extLst>
          </p:cNvPr>
          <p:cNvGrpSpPr/>
          <p:nvPr/>
        </p:nvGrpSpPr>
        <p:grpSpPr>
          <a:xfrm>
            <a:off x="9707050" y="1643703"/>
            <a:ext cx="1800000" cy="3800809"/>
            <a:chOff x="9707050" y="1643703"/>
            <a:chExt cx="1800000" cy="380080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192D04F-720B-D146-9684-4C02CCCDD1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7049" y="4058433"/>
              <a:ext cx="3600" cy="576196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FD0C5B-6A26-4D47-9E5F-0541233A279B}"/>
                </a:ext>
              </a:extLst>
            </p:cNvPr>
            <p:cNvSpPr txBox="1"/>
            <p:nvPr/>
          </p:nvSpPr>
          <p:spPr>
            <a:xfrm>
              <a:off x="9876579" y="4659682"/>
              <a:ext cx="146094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Perform semi-annually at a minimum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5E20454-BDDF-B348-888D-9BC908B56D99}"/>
                </a:ext>
              </a:extLst>
            </p:cNvPr>
            <p:cNvSpPr/>
            <p:nvPr/>
          </p:nvSpPr>
          <p:spPr>
            <a:xfrm>
              <a:off x="9707050" y="1643703"/>
              <a:ext cx="1800000" cy="2427257"/>
            </a:xfrm>
            <a:prstGeom prst="rect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8EF5BBC-1D29-7648-8992-150CF0F1B06E}"/>
                </a:ext>
              </a:extLst>
            </p:cNvPr>
            <p:cNvSpPr/>
            <p:nvPr/>
          </p:nvSpPr>
          <p:spPr>
            <a:xfrm>
              <a:off x="9707050" y="3530253"/>
              <a:ext cx="1800000" cy="540707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Graphic 26" descr="Flip calendar outline">
              <a:extLst>
                <a:ext uri="{FF2B5EF4-FFF2-40B4-BE49-F238E27FC236}">
                  <a16:creationId xmlns:a16="http://schemas.microsoft.com/office/drawing/2014/main" id="{6C522D44-F6CA-B041-9151-95D3EC3A9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69972" y="3560746"/>
              <a:ext cx="468000" cy="4680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BB026C8-576F-954A-8FCA-F6F49F224494}"/>
              </a:ext>
            </a:extLst>
          </p:cNvPr>
          <p:cNvGrpSpPr/>
          <p:nvPr/>
        </p:nvGrpSpPr>
        <p:grpSpPr>
          <a:xfrm>
            <a:off x="7910989" y="1956853"/>
            <a:ext cx="1800000" cy="3657659"/>
            <a:chOff x="7910989" y="1956853"/>
            <a:chExt cx="1800000" cy="3657659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6ED3E65-31DF-E246-B782-CB4C7139BD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03301" y="4371584"/>
              <a:ext cx="3600" cy="576196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D6C094-1403-ED46-8995-2AABC5E75DF6}"/>
                </a:ext>
              </a:extLst>
            </p:cNvPr>
            <p:cNvSpPr txBox="1"/>
            <p:nvPr/>
          </p:nvSpPr>
          <p:spPr>
            <a:xfrm>
              <a:off x="7972262" y="5060514"/>
              <a:ext cx="16774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Updated plan is the deliverable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D11A0B-E574-9F44-A809-098E885C3D8A}"/>
                </a:ext>
              </a:extLst>
            </p:cNvPr>
            <p:cNvSpPr/>
            <p:nvPr/>
          </p:nvSpPr>
          <p:spPr>
            <a:xfrm>
              <a:off x="7910989" y="1956853"/>
              <a:ext cx="1800000" cy="242725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D7677BD-1F5F-2C46-931A-F245FA2D9149}"/>
                </a:ext>
              </a:extLst>
            </p:cNvPr>
            <p:cNvSpPr/>
            <p:nvPr/>
          </p:nvSpPr>
          <p:spPr>
            <a:xfrm>
              <a:off x="7910989" y="3843403"/>
              <a:ext cx="1800000" cy="540707"/>
            </a:xfrm>
            <a:prstGeom prst="rect">
              <a:avLst/>
            </a:prstGeom>
            <a:solidFill>
              <a:schemeClr val="bg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Graphic 28" descr="Checklist outline">
              <a:extLst>
                <a:ext uri="{FF2B5EF4-FFF2-40B4-BE49-F238E27FC236}">
                  <a16:creationId xmlns:a16="http://schemas.microsoft.com/office/drawing/2014/main" id="{43F2C9CB-8CF3-F147-8209-0B53258BC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73911" y="3879756"/>
              <a:ext cx="468000" cy="46800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0C609FC-3621-B64D-8BE9-D503381FA4CD}"/>
              </a:ext>
            </a:extLst>
          </p:cNvPr>
          <p:cNvGrpSpPr/>
          <p:nvPr/>
        </p:nvGrpSpPr>
        <p:grpSpPr>
          <a:xfrm>
            <a:off x="6035346" y="1643703"/>
            <a:ext cx="1950178" cy="3569977"/>
            <a:chOff x="6035346" y="1643703"/>
            <a:chExt cx="1950178" cy="356997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9C2569B-1926-2747-B423-F9D72FFA24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397" y="4058433"/>
              <a:ext cx="3600" cy="576196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AD3EE47-837F-3F4A-B611-F051C3239253}"/>
                </a:ext>
              </a:extLst>
            </p:cNvPr>
            <p:cNvSpPr txBox="1"/>
            <p:nvPr/>
          </p:nvSpPr>
          <p:spPr>
            <a:xfrm>
              <a:off x="6035346" y="4659682"/>
              <a:ext cx="195017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Identify opportunities for improvement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B33A31-92F2-614B-A5C7-FCABDF39670F}"/>
                </a:ext>
              </a:extLst>
            </p:cNvPr>
            <p:cNvSpPr/>
            <p:nvPr/>
          </p:nvSpPr>
          <p:spPr>
            <a:xfrm>
              <a:off x="6110435" y="1643703"/>
              <a:ext cx="1800000" cy="2427257"/>
            </a:xfrm>
            <a:prstGeom prst="rect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8AAC70B-0E30-7845-903D-7E3B183DAB74}"/>
                </a:ext>
              </a:extLst>
            </p:cNvPr>
            <p:cNvSpPr/>
            <p:nvPr/>
          </p:nvSpPr>
          <p:spPr>
            <a:xfrm>
              <a:off x="6110435" y="3530253"/>
              <a:ext cx="1800000" cy="540707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Graphic 30" descr="Lights On outline">
              <a:extLst>
                <a:ext uri="{FF2B5EF4-FFF2-40B4-BE49-F238E27FC236}">
                  <a16:creationId xmlns:a16="http://schemas.microsoft.com/office/drawing/2014/main" id="{F56E0118-07D3-E844-98FE-17DAF8F75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03200" y="3566606"/>
              <a:ext cx="468000" cy="46800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EDB4224-3544-0641-9F17-371BB89D0BB3}"/>
              </a:ext>
            </a:extLst>
          </p:cNvPr>
          <p:cNvGrpSpPr/>
          <p:nvPr/>
        </p:nvGrpSpPr>
        <p:grpSpPr>
          <a:xfrm>
            <a:off x="4206666" y="1956853"/>
            <a:ext cx="2012090" cy="3657659"/>
            <a:chOff x="4206666" y="1956853"/>
            <a:chExt cx="2012090" cy="3657659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0CD94A3-E5BD-DE4F-825D-65F3EF9565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08331" y="4371584"/>
              <a:ext cx="3600" cy="576196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CDAF83-C535-E541-8F68-BC08A679693C}"/>
                </a:ext>
              </a:extLst>
            </p:cNvPr>
            <p:cNvSpPr txBox="1"/>
            <p:nvPr/>
          </p:nvSpPr>
          <p:spPr>
            <a:xfrm>
              <a:off x="4206666" y="5060514"/>
              <a:ext cx="20120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Measure plan status (red, green, yellow)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119937-36F8-D34C-9374-DE76B62E58C5}"/>
                </a:ext>
              </a:extLst>
            </p:cNvPr>
            <p:cNvSpPr/>
            <p:nvPr/>
          </p:nvSpPr>
          <p:spPr>
            <a:xfrm>
              <a:off x="4312711" y="1956853"/>
              <a:ext cx="1800000" cy="242725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6C3EBF-44E1-1D44-9895-CB071F90C3FB}"/>
                </a:ext>
              </a:extLst>
            </p:cNvPr>
            <p:cNvSpPr/>
            <p:nvPr/>
          </p:nvSpPr>
          <p:spPr>
            <a:xfrm>
              <a:off x="4312711" y="3843403"/>
              <a:ext cx="1800000" cy="540707"/>
            </a:xfrm>
            <a:prstGeom prst="rect">
              <a:avLst/>
            </a:prstGeom>
            <a:solidFill>
              <a:schemeClr val="bg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Graphic 32" descr="Speedometer Middle outline">
              <a:extLst>
                <a:ext uri="{FF2B5EF4-FFF2-40B4-BE49-F238E27FC236}">
                  <a16:creationId xmlns:a16="http://schemas.microsoft.com/office/drawing/2014/main" id="{16C55466-4FFB-364E-9778-5C34B0BA1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72800" y="3886200"/>
              <a:ext cx="468000" cy="468000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77E0248-5DA7-504E-B196-449847F6DCEA}"/>
              </a:ext>
            </a:extLst>
          </p:cNvPr>
          <p:cNvGrpSpPr/>
          <p:nvPr/>
        </p:nvGrpSpPr>
        <p:grpSpPr>
          <a:xfrm>
            <a:off x="2516478" y="1643703"/>
            <a:ext cx="1800000" cy="3569977"/>
            <a:chOff x="2516478" y="1643703"/>
            <a:chExt cx="1800000" cy="356997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32ABAF4-9580-C142-949F-3314DE2B73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2057" y="4058433"/>
              <a:ext cx="3600" cy="576196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06A930-6691-734D-95BA-EBDA236AD2EF}"/>
                </a:ext>
              </a:extLst>
            </p:cNvPr>
            <p:cNvSpPr txBox="1"/>
            <p:nvPr/>
          </p:nvSpPr>
          <p:spPr>
            <a:xfrm>
              <a:off x="2796441" y="4659682"/>
              <a:ext cx="12400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Validate plan components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4A2689-5F00-404C-8875-1385B77C3439}"/>
                </a:ext>
              </a:extLst>
            </p:cNvPr>
            <p:cNvSpPr/>
            <p:nvPr/>
          </p:nvSpPr>
          <p:spPr>
            <a:xfrm>
              <a:off x="2516478" y="1643703"/>
              <a:ext cx="1800000" cy="2427257"/>
            </a:xfrm>
            <a:prstGeom prst="rect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74DFC97-403C-1D42-BBAB-09F7EE4AA719}"/>
                </a:ext>
              </a:extLst>
            </p:cNvPr>
            <p:cNvSpPr/>
            <p:nvPr/>
          </p:nvSpPr>
          <p:spPr>
            <a:xfrm>
              <a:off x="2516478" y="3530253"/>
              <a:ext cx="1800000" cy="540707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Graphic 34" descr="Checkmark outline">
              <a:extLst>
                <a:ext uri="{FF2B5EF4-FFF2-40B4-BE49-F238E27FC236}">
                  <a16:creationId xmlns:a16="http://schemas.microsoft.com/office/drawing/2014/main" id="{01532F53-1185-9A4D-ADAC-6440F24AF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182478" y="3584318"/>
              <a:ext cx="468000" cy="46800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5781F66-D9A2-9E4C-83BD-BDBC68AD3618}"/>
              </a:ext>
            </a:extLst>
          </p:cNvPr>
          <p:cNvGrpSpPr/>
          <p:nvPr/>
        </p:nvGrpSpPr>
        <p:grpSpPr>
          <a:xfrm>
            <a:off x="713362" y="1956853"/>
            <a:ext cx="1800000" cy="3426826"/>
            <a:chOff x="713362" y="1956853"/>
            <a:chExt cx="1800000" cy="3426826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98B29D1-BE8F-544E-92B1-60B99F4C13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3362" y="4371584"/>
              <a:ext cx="3600" cy="576196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665CBE1-F74C-4942-B927-5228C7927C64}"/>
                </a:ext>
              </a:extLst>
            </p:cNvPr>
            <p:cNvSpPr txBox="1"/>
            <p:nvPr/>
          </p:nvSpPr>
          <p:spPr>
            <a:xfrm>
              <a:off x="982420" y="5060514"/>
              <a:ext cx="126188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See template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5AA7CB6-06AC-194D-BA14-13549FEE256A}"/>
                </a:ext>
              </a:extLst>
            </p:cNvPr>
            <p:cNvSpPr/>
            <p:nvPr/>
          </p:nvSpPr>
          <p:spPr>
            <a:xfrm>
              <a:off x="713362" y="1956853"/>
              <a:ext cx="1800000" cy="242725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1A8029C-B8D9-0A45-8F61-774BB4D25953}"/>
                </a:ext>
              </a:extLst>
            </p:cNvPr>
            <p:cNvSpPr/>
            <p:nvPr/>
          </p:nvSpPr>
          <p:spPr>
            <a:xfrm>
              <a:off x="713362" y="3843403"/>
              <a:ext cx="1800000" cy="540707"/>
            </a:xfrm>
            <a:prstGeom prst="rect">
              <a:avLst/>
            </a:prstGeom>
            <a:solidFill>
              <a:schemeClr val="bg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Graphic 38" descr="Open folder outline">
              <a:extLst>
                <a:ext uri="{FF2B5EF4-FFF2-40B4-BE49-F238E27FC236}">
                  <a16:creationId xmlns:a16="http://schemas.microsoft.com/office/drawing/2014/main" id="{35B80A21-2099-3848-85B8-8D29F1557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376567" y="3879756"/>
              <a:ext cx="468000" cy="468000"/>
            </a:xfrm>
            <a:prstGeom prst="rect">
              <a:avLst/>
            </a:prstGeom>
          </p:spPr>
        </p:pic>
      </p:grpSp>
      <p:sp>
        <p:nvSpPr>
          <p:cNvPr id="48" name="Footer Placeholder 3">
            <a:extLst>
              <a:ext uri="{FF2B5EF4-FFF2-40B4-BE49-F238E27FC236}">
                <a16:creationId xmlns:a16="http://schemas.microsoft.com/office/drawing/2014/main" id="{DDF302F9-45CB-2F4C-B6D0-183D9FED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Raleway" panose="020B0503030101060003" pitchFamily="34" charset="77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0BC4D07D-81C4-0540-B80D-9C2DAAC4C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22</a:t>
            </a:fld>
            <a:endParaRPr lang="es-ES_trad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50FF52-9490-3A4C-AC95-099F41D0C6E6}"/>
              </a:ext>
            </a:extLst>
          </p:cNvPr>
          <p:cNvSpPr txBox="1"/>
          <p:nvPr/>
        </p:nvSpPr>
        <p:spPr>
          <a:xfrm>
            <a:off x="4294569" y="2718574"/>
            <a:ext cx="36279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spc="600" dirty="0">
                <a:solidFill>
                  <a:schemeClr val="bg1"/>
                </a:solidFill>
              </a:rPr>
              <a:t>Maintenance Checklist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B281394-0E55-8C46-B811-3FC247A10B54}"/>
              </a:ext>
            </a:extLst>
          </p:cNvPr>
          <p:cNvSpPr txBox="1"/>
          <p:nvPr/>
        </p:nvSpPr>
        <p:spPr>
          <a:xfrm>
            <a:off x="5622153" y="945110"/>
            <a:ext cx="94769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1"/>
                </a:solidFill>
              </a:rPr>
              <a:t>Exercises</a:t>
            </a:r>
          </a:p>
        </p:txBody>
      </p:sp>
    </p:spTree>
    <p:extLst>
      <p:ext uri="{BB962C8B-B14F-4D97-AF65-F5344CB8AC3E}">
        <p14:creationId xmlns:p14="http://schemas.microsoft.com/office/powerpoint/2010/main" val="97146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AFDBA73-CB53-CC49-A1D5-830DAD3BEBB0}"/>
              </a:ext>
            </a:extLst>
          </p:cNvPr>
          <p:cNvGrpSpPr/>
          <p:nvPr/>
        </p:nvGrpSpPr>
        <p:grpSpPr>
          <a:xfrm>
            <a:off x="10275261" y="2506956"/>
            <a:ext cx="1644607" cy="2903953"/>
            <a:chOff x="10275261" y="2506956"/>
            <a:chExt cx="1644607" cy="290395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B43707-282C-7842-863D-D7E2B261A3CC}"/>
                </a:ext>
              </a:extLst>
            </p:cNvPr>
            <p:cNvSpPr txBox="1"/>
            <p:nvPr/>
          </p:nvSpPr>
          <p:spPr>
            <a:xfrm>
              <a:off x="10275261" y="4395246"/>
              <a:ext cx="164460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Plan Testing, Maintenance, Continuous  Improvement</a:t>
              </a:r>
            </a:p>
          </p:txBody>
        </p:sp>
        <p:sp>
          <p:nvSpPr>
            <p:cNvPr id="61" name="Color shape">
              <a:extLst>
                <a:ext uri="{FF2B5EF4-FFF2-40B4-BE49-F238E27FC236}">
                  <a16:creationId xmlns:a16="http://schemas.microsoft.com/office/drawing/2014/main" id="{4B5FEC50-CE95-784D-B391-29553915E5A6}"/>
                </a:ext>
              </a:extLst>
            </p:cNvPr>
            <p:cNvSpPr/>
            <p:nvPr/>
          </p:nvSpPr>
          <p:spPr>
            <a:xfrm>
              <a:off x="10342007" y="2630026"/>
              <a:ext cx="1473125" cy="1473323"/>
            </a:xfrm>
            <a:custGeom>
              <a:avLst/>
              <a:gdLst/>
              <a:ahLst/>
              <a:cxnLst/>
              <a:rect l="0" t="0" r="0" b="0"/>
              <a:pathLst>
                <a:path w="3545789" h="3545789">
                  <a:moveTo>
                    <a:pt x="0" y="1772881"/>
                  </a:moveTo>
                  <a:cubicBezTo>
                    <a:pt x="0" y="793737"/>
                    <a:pt x="793750" y="0"/>
                    <a:pt x="1772907" y="0"/>
                  </a:cubicBezTo>
                  <a:cubicBezTo>
                    <a:pt x="2752026" y="0"/>
                    <a:pt x="3545789" y="793737"/>
                    <a:pt x="3545789" y="1772881"/>
                  </a:cubicBezTo>
                  <a:cubicBezTo>
                    <a:pt x="3545789" y="2752026"/>
                    <a:pt x="2752026" y="3545789"/>
                    <a:pt x="1772907" y="3545789"/>
                  </a:cubicBezTo>
                  <a:cubicBezTo>
                    <a:pt x="793750" y="3545789"/>
                    <a:pt x="0" y="2752026"/>
                    <a:pt x="0" y="177288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12700" cmpd="sng">
              <a:noFill/>
              <a:prstDash val="solid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2" name="Line">
              <a:extLst>
                <a:ext uri="{FF2B5EF4-FFF2-40B4-BE49-F238E27FC236}">
                  <a16:creationId xmlns:a16="http://schemas.microsoft.com/office/drawing/2014/main" id="{0A8165B6-D430-8D4B-9CFD-884F5C804B58}"/>
                </a:ext>
              </a:extLst>
            </p:cNvPr>
            <p:cNvSpPr/>
            <p:nvPr/>
          </p:nvSpPr>
          <p:spPr>
            <a:xfrm>
              <a:off x="10523519" y="2506956"/>
              <a:ext cx="1110110" cy="203223"/>
            </a:xfrm>
            <a:custGeom>
              <a:avLst/>
              <a:gdLst/>
              <a:ahLst/>
              <a:cxnLst/>
              <a:rect l="0" t="0" r="0" b="0"/>
              <a:pathLst>
                <a:path w="2672016" h="489089">
                  <a:moveTo>
                    <a:pt x="0" y="489089"/>
                  </a:moveTo>
                  <a:cubicBezTo>
                    <a:pt x="360476" y="183972"/>
                    <a:pt x="826757" y="0"/>
                    <a:pt x="1336001" y="0"/>
                  </a:cubicBezTo>
                  <a:cubicBezTo>
                    <a:pt x="1845246" y="0"/>
                    <a:pt x="2311539" y="183972"/>
                    <a:pt x="2672016" y="489089"/>
                  </a:cubicBezTo>
                </a:path>
              </a:pathLst>
            </a:custGeom>
            <a:noFill/>
            <a:ln w="50800" cmpd="sng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3" name="Line">
              <a:extLst>
                <a:ext uri="{FF2B5EF4-FFF2-40B4-BE49-F238E27FC236}">
                  <a16:creationId xmlns:a16="http://schemas.microsoft.com/office/drawing/2014/main" id="{F1F44A99-2DFD-BA48-A460-F28E56577E71}"/>
                </a:ext>
              </a:extLst>
            </p:cNvPr>
            <p:cNvSpPr/>
            <p:nvPr/>
          </p:nvSpPr>
          <p:spPr>
            <a:xfrm>
              <a:off x="10523519" y="4023192"/>
              <a:ext cx="1110110" cy="203229"/>
            </a:xfrm>
            <a:custGeom>
              <a:avLst/>
              <a:gdLst/>
              <a:ahLst/>
              <a:cxnLst/>
              <a:rect l="0" t="0" r="0" b="0"/>
              <a:pathLst>
                <a:path w="2672016" h="489102">
                  <a:moveTo>
                    <a:pt x="0" y="0"/>
                  </a:moveTo>
                  <a:cubicBezTo>
                    <a:pt x="360476" y="305117"/>
                    <a:pt x="826757" y="489102"/>
                    <a:pt x="1336001" y="489102"/>
                  </a:cubicBezTo>
                  <a:cubicBezTo>
                    <a:pt x="1845246" y="489102"/>
                    <a:pt x="2311539" y="305117"/>
                    <a:pt x="2672016" y="0"/>
                  </a:cubicBezTo>
                </a:path>
              </a:pathLst>
            </a:custGeom>
            <a:noFill/>
            <a:ln w="50800" cmpd="sng">
              <a:gradFill>
                <a:gsLst>
                  <a:gs pos="0">
                    <a:schemeClr val="accent1"/>
                  </a:gs>
                  <a:gs pos="99000">
                    <a:schemeClr val="accent3"/>
                  </a:gs>
                </a:gsLst>
                <a:lin ang="5400000" scaled="1"/>
              </a:gradFill>
              <a:prstDash val="solid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4" name="White circle 5">
              <a:extLst>
                <a:ext uri="{FF2B5EF4-FFF2-40B4-BE49-F238E27FC236}">
                  <a16:creationId xmlns:a16="http://schemas.microsoft.com/office/drawing/2014/main" id="{F970EEAB-C10C-C142-A3C3-43DE7D063305}"/>
                </a:ext>
              </a:extLst>
            </p:cNvPr>
            <p:cNvSpPr/>
            <p:nvPr/>
          </p:nvSpPr>
          <p:spPr>
            <a:xfrm>
              <a:off x="10509752" y="2797792"/>
              <a:ext cx="1137637" cy="1137779"/>
            </a:xfrm>
            <a:custGeom>
              <a:avLst/>
              <a:gdLst/>
              <a:ahLst/>
              <a:cxnLst/>
              <a:rect l="0" t="0" r="0" b="0"/>
              <a:pathLst>
                <a:path w="2738272" h="2738247">
                  <a:moveTo>
                    <a:pt x="0" y="1369161"/>
                  </a:moveTo>
                  <a:cubicBezTo>
                    <a:pt x="0" y="612978"/>
                    <a:pt x="612978" y="0"/>
                    <a:pt x="1369148" y="0"/>
                  </a:cubicBezTo>
                  <a:cubicBezTo>
                    <a:pt x="2125306" y="0"/>
                    <a:pt x="2738272" y="612978"/>
                    <a:pt x="2738272" y="1369161"/>
                  </a:cubicBezTo>
                  <a:cubicBezTo>
                    <a:pt x="2738272" y="2125294"/>
                    <a:pt x="2125306" y="2738247"/>
                    <a:pt x="1369148" y="2738247"/>
                  </a:cubicBezTo>
                  <a:cubicBezTo>
                    <a:pt x="612978" y="2738247"/>
                    <a:pt x="0" y="2125294"/>
                    <a:pt x="0" y="1369161"/>
                  </a:cubicBezTo>
                  <a:close/>
                </a:path>
              </a:pathLst>
            </a:custGeom>
            <a:gradFill>
              <a:gsLst>
                <a:gs pos="0">
                  <a:srgbClr val="EAEAEA"/>
                </a:gs>
                <a:gs pos="100000">
                  <a:srgbClr val="FEFFFF"/>
                </a:gs>
              </a:gsLst>
              <a:lin ang="13500000" scaled="1"/>
            </a:gradFill>
            <a:ln w="12700" cmpd="sng">
              <a:noFill/>
              <a:prstDash val="solid"/>
            </a:ln>
            <a:effectLst>
              <a:outerShdw blurRad="381000" sx="102000" sy="102000" algn="ctr" rotWithShape="0">
                <a:prstClr val="black">
                  <a:alpha val="6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04" name="Graphic 103">
              <a:extLst>
                <a:ext uri="{FF2B5EF4-FFF2-40B4-BE49-F238E27FC236}">
                  <a16:creationId xmlns:a16="http://schemas.microsoft.com/office/drawing/2014/main" id="{C4815060-5CE9-C548-B08F-8482C6402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27564" y="3130420"/>
              <a:ext cx="540000" cy="5400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728340-7A41-3E47-9C34-A5DFDB346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Value Of Business Continuity Management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573287-E033-5C4F-AAFF-C6B77AEAF47C}"/>
              </a:ext>
            </a:extLst>
          </p:cNvPr>
          <p:cNvSpPr txBox="1"/>
          <p:nvPr/>
        </p:nvSpPr>
        <p:spPr>
          <a:xfrm>
            <a:off x="3535844" y="973412"/>
            <a:ext cx="51203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accent1"/>
                </a:solidFill>
              </a:rPr>
              <a:t>Outcomes of the Business Continuity Management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3AD56-A218-254A-815C-C87D1C72DF2A}"/>
              </a:ext>
            </a:extLst>
          </p:cNvPr>
          <p:cNvSpPr txBox="1"/>
          <p:nvPr/>
        </p:nvSpPr>
        <p:spPr>
          <a:xfrm>
            <a:off x="748096" y="1492353"/>
            <a:ext cx="106958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 part of the continuous improvement</a:t>
            </a: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</a:rPr>
              <a:t>, support,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implementation of the Business Continuity Management Program, a detailed Business Continuity plan is developed to serve as a guide throughout the process. The plan includes the following elements: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76E1711-6DFA-9949-8ACB-61D63DF9BB70}"/>
              </a:ext>
            </a:extLst>
          </p:cNvPr>
          <p:cNvGrpSpPr/>
          <p:nvPr/>
        </p:nvGrpSpPr>
        <p:grpSpPr>
          <a:xfrm>
            <a:off x="6158240" y="2506954"/>
            <a:ext cx="2278868" cy="2442290"/>
            <a:chOff x="6158240" y="2506954"/>
            <a:chExt cx="2278868" cy="244229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99A607-649B-584D-8DE1-06F989EAC607}"/>
                </a:ext>
              </a:extLst>
            </p:cNvPr>
            <p:cNvSpPr txBox="1"/>
            <p:nvPr/>
          </p:nvSpPr>
          <p:spPr>
            <a:xfrm>
              <a:off x="6158240" y="4395246"/>
              <a:ext cx="181627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Business and IT Continuity Plans</a:t>
              </a:r>
            </a:p>
          </p:txBody>
        </p:sp>
        <p:sp>
          <p:nvSpPr>
            <p:cNvPr id="56" name="Color shape">
              <a:extLst>
                <a:ext uri="{FF2B5EF4-FFF2-40B4-BE49-F238E27FC236}">
                  <a16:creationId xmlns:a16="http://schemas.microsoft.com/office/drawing/2014/main" id="{176866EE-FA79-8D47-BD72-EE19A02CEA4B}"/>
                </a:ext>
              </a:extLst>
            </p:cNvPr>
            <p:cNvSpPr/>
            <p:nvPr/>
          </p:nvSpPr>
          <p:spPr>
            <a:xfrm>
              <a:off x="6317070" y="2630004"/>
              <a:ext cx="2120038" cy="1473355"/>
            </a:xfrm>
            <a:custGeom>
              <a:avLst/>
              <a:gdLst/>
              <a:ahLst/>
              <a:cxnLst/>
              <a:rect l="0" t="0" r="0" b="0"/>
              <a:pathLst>
                <a:path w="5102898" h="3545865">
                  <a:moveTo>
                    <a:pt x="4682858" y="1352892"/>
                  </a:moveTo>
                  <a:cubicBezTo>
                    <a:pt x="4492879" y="1352892"/>
                    <a:pt x="4332439" y="1479054"/>
                    <a:pt x="4280534" y="1652130"/>
                  </a:cubicBezTo>
                  <a:lnTo>
                    <a:pt x="3541687" y="1652130"/>
                  </a:lnTo>
                  <a:cubicBezTo>
                    <a:pt x="3479571" y="729335"/>
                    <a:pt x="2711475" y="0"/>
                    <a:pt x="1772920" y="0"/>
                  </a:cubicBezTo>
                  <a:cubicBezTo>
                    <a:pt x="793750" y="0"/>
                    <a:pt x="0" y="793775"/>
                    <a:pt x="0" y="1772932"/>
                  </a:cubicBezTo>
                  <a:cubicBezTo>
                    <a:pt x="0" y="2752090"/>
                    <a:pt x="793750" y="3545865"/>
                    <a:pt x="1772920" y="3545865"/>
                  </a:cubicBezTo>
                  <a:cubicBezTo>
                    <a:pt x="2711462" y="3545865"/>
                    <a:pt x="3479571" y="2816555"/>
                    <a:pt x="3541687" y="1893735"/>
                  </a:cubicBezTo>
                  <a:lnTo>
                    <a:pt x="4280534" y="1893735"/>
                  </a:lnTo>
                  <a:cubicBezTo>
                    <a:pt x="4332439" y="2066823"/>
                    <a:pt x="4492879" y="2192972"/>
                    <a:pt x="4682858" y="2192972"/>
                  </a:cubicBezTo>
                  <a:cubicBezTo>
                    <a:pt x="4914849" y="2192972"/>
                    <a:pt x="5102898" y="2004910"/>
                    <a:pt x="5102898" y="1772932"/>
                  </a:cubicBezTo>
                  <a:cubicBezTo>
                    <a:pt x="5102898" y="1540941"/>
                    <a:pt x="4914849" y="1352892"/>
                    <a:pt x="4682858" y="135289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12700" cmpd="sng">
              <a:noFill/>
              <a:prstDash val="solid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Line">
              <a:extLst>
                <a:ext uri="{FF2B5EF4-FFF2-40B4-BE49-F238E27FC236}">
                  <a16:creationId xmlns:a16="http://schemas.microsoft.com/office/drawing/2014/main" id="{7D1128A2-E983-AD48-BA0C-B2A615F69112}"/>
                </a:ext>
              </a:extLst>
            </p:cNvPr>
            <p:cNvSpPr/>
            <p:nvPr/>
          </p:nvSpPr>
          <p:spPr>
            <a:xfrm>
              <a:off x="6498590" y="2506954"/>
              <a:ext cx="1110110" cy="203223"/>
            </a:xfrm>
            <a:custGeom>
              <a:avLst/>
              <a:gdLst/>
              <a:ahLst/>
              <a:cxnLst/>
              <a:rect l="0" t="0" r="0" b="0"/>
              <a:pathLst>
                <a:path w="2672016" h="489089">
                  <a:moveTo>
                    <a:pt x="0" y="489089"/>
                  </a:moveTo>
                  <a:cubicBezTo>
                    <a:pt x="360476" y="183972"/>
                    <a:pt x="826757" y="0"/>
                    <a:pt x="1336001" y="0"/>
                  </a:cubicBezTo>
                  <a:cubicBezTo>
                    <a:pt x="1845259" y="0"/>
                    <a:pt x="2311539" y="183972"/>
                    <a:pt x="2672016" y="489089"/>
                  </a:cubicBezTo>
                </a:path>
              </a:pathLst>
            </a:custGeom>
            <a:noFill/>
            <a:ln w="50800" cmpd="sng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8" name="Line">
              <a:extLst>
                <a:ext uri="{FF2B5EF4-FFF2-40B4-BE49-F238E27FC236}">
                  <a16:creationId xmlns:a16="http://schemas.microsoft.com/office/drawing/2014/main" id="{6DDD26A5-7515-C546-8136-52B984DAFEB6}"/>
                </a:ext>
              </a:extLst>
            </p:cNvPr>
            <p:cNvSpPr/>
            <p:nvPr/>
          </p:nvSpPr>
          <p:spPr>
            <a:xfrm>
              <a:off x="6498590" y="4023190"/>
              <a:ext cx="1110110" cy="203229"/>
            </a:xfrm>
            <a:custGeom>
              <a:avLst/>
              <a:gdLst/>
              <a:ahLst/>
              <a:cxnLst/>
              <a:rect l="0" t="0" r="0" b="0"/>
              <a:pathLst>
                <a:path w="2672016" h="489102">
                  <a:moveTo>
                    <a:pt x="0" y="0"/>
                  </a:moveTo>
                  <a:cubicBezTo>
                    <a:pt x="360476" y="305117"/>
                    <a:pt x="826757" y="489102"/>
                    <a:pt x="1336001" y="489102"/>
                  </a:cubicBezTo>
                  <a:cubicBezTo>
                    <a:pt x="1845259" y="489102"/>
                    <a:pt x="2311539" y="305117"/>
                    <a:pt x="2672016" y="0"/>
                  </a:cubicBezTo>
                </a:path>
              </a:pathLst>
            </a:custGeom>
            <a:noFill/>
            <a:ln w="50800" cmpd="sng">
              <a:gradFill>
                <a:gsLst>
                  <a:gs pos="0">
                    <a:schemeClr val="accent1"/>
                  </a:gs>
                  <a:gs pos="99000">
                    <a:schemeClr val="accent3"/>
                  </a:gs>
                </a:gsLst>
                <a:lin ang="5400000" scaled="1"/>
              </a:gradFill>
              <a:prstDash val="solid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9" name="White circle 4">
              <a:extLst>
                <a:ext uri="{FF2B5EF4-FFF2-40B4-BE49-F238E27FC236}">
                  <a16:creationId xmlns:a16="http://schemas.microsoft.com/office/drawing/2014/main" id="{135367E7-038E-9248-B5A2-11CC95A6B567}"/>
                </a:ext>
              </a:extLst>
            </p:cNvPr>
            <p:cNvSpPr/>
            <p:nvPr/>
          </p:nvSpPr>
          <p:spPr>
            <a:xfrm>
              <a:off x="6484822" y="2797788"/>
              <a:ext cx="1137641" cy="1137779"/>
            </a:xfrm>
            <a:custGeom>
              <a:avLst/>
              <a:gdLst/>
              <a:ahLst/>
              <a:cxnLst/>
              <a:rect l="0" t="0" r="0" b="0"/>
              <a:pathLst>
                <a:path w="2738285" h="2738247">
                  <a:moveTo>
                    <a:pt x="0" y="1369161"/>
                  </a:moveTo>
                  <a:cubicBezTo>
                    <a:pt x="0" y="612978"/>
                    <a:pt x="612990" y="0"/>
                    <a:pt x="1369148" y="0"/>
                  </a:cubicBezTo>
                  <a:cubicBezTo>
                    <a:pt x="2125306" y="0"/>
                    <a:pt x="2738285" y="612978"/>
                    <a:pt x="2738285" y="1369161"/>
                  </a:cubicBezTo>
                  <a:cubicBezTo>
                    <a:pt x="2738285" y="2125306"/>
                    <a:pt x="2125306" y="2738247"/>
                    <a:pt x="1369148" y="2738247"/>
                  </a:cubicBezTo>
                  <a:cubicBezTo>
                    <a:pt x="612990" y="2738247"/>
                    <a:pt x="0" y="2125306"/>
                    <a:pt x="0" y="1369161"/>
                  </a:cubicBezTo>
                  <a:close/>
                </a:path>
              </a:pathLst>
            </a:custGeom>
            <a:gradFill>
              <a:gsLst>
                <a:gs pos="0">
                  <a:srgbClr val="EAEAEA"/>
                </a:gs>
                <a:gs pos="100000">
                  <a:srgbClr val="FEFFFF"/>
                </a:gs>
              </a:gsLst>
              <a:lin ang="13500000" scaled="1"/>
            </a:gradFill>
            <a:ln w="12700" cmpd="sng">
              <a:noFill/>
              <a:prstDash val="solid"/>
            </a:ln>
            <a:effectLst>
              <a:outerShdw blurRad="381000" sx="102000" sy="102000" algn="ctr" rotWithShape="0">
                <a:prstClr val="black">
                  <a:alpha val="6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65" name="Arrow 4">
              <a:extLst>
                <a:ext uri="{FF2B5EF4-FFF2-40B4-BE49-F238E27FC236}">
                  <a16:creationId xmlns:a16="http://schemas.microsoft.com/office/drawing/2014/main" id="{BB3426D2-7AF9-BD47-AB12-3B0CAEDD4B90}"/>
                </a:ext>
              </a:extLst>
            </p:cNvPr>
            <p:cNvGrpSpPr/>
            <p:nvPr/>
          </p:nvGrpSpPr>
          <p:grpSpPr>
            <a:xfrm>
              <a:off x="8157808" y="3293824"/>
              <a:ext cx="179697" cy="145720"/>
              <a:chOff x="19599233" y="6682649"/>
              <a:chExt cx="432529" cy="350698"/>
            </a:xfrm>
          </p:grpSpPr>
          <p:sp>
            <p:nvSpPr>
              <p:cNvPr id="66" name="Free Form 11">
                <a:extLst>
                  <a:ext uri="{FF2B5EF4-FFF2-40B4-BE49-F238E27FC236}">
                    <a16:creationId xmlns:a16="http://schemas.microsoft.com/office/drawing/2014/main" id="{4E25BDF6-97A9-9147-A129-238C938292AF}"/>
                  </a:ext>
                </a:extLst>
              </p:cNvPr>
              <p:cNvSpPr/>
              <p:nvPr/>
            </p:nvSpPr>
            <p:spPr>
              <a:xfrm>
                <a:off x="19856413" y="6682649"/>
                <a:ext cx="175349" cy="350698"/>
              </a:xfrm>
              <a:custGeom>
                <a:avLst/>
                <a:gdLst/>
                <a:ahLst/>
                <a:cxnLst/>
                <a:rect l="0" t="0" r="0" b="0"/>
                <a:pathLst>
                  <a:path w="175348" h="350697">
                    <a:moveTo>
                      <a:pt x="0" y="0"/>
                    </a:moveTo>
                    <a:lnTo>
                      <a:pt x="175348" y="175348"/>
                    </a:lnTo>
                    <a:lnTo>
                      <a:pt x="0" y="350697"/>
                    </a:lnTo>
                  </a:path>
                </a:pathLst>
              </a:custGeom>
              <a:noFill/>
              <a:ln w="63500" cmpd="sng">
                <a:solidFill>
                  <a:srgbClr val="FFFFFF"/>
                </a:solidFill>
                <a:prstDash val="solid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Line 12">
                <a:extLst>
                  <a:ext uri="{FF2B5EF4-FFF2-40B4-BE49-F238E27FC236}">
                    <a16:creationId xmlns:a16="http://schemas.microsoft.com/office/drawing/2014/main" id="{14AB8C0C-4DFF-2D47-8593-64200E2BDDCA}"/>
                  </a:ext>
                </a:extLst>
              </p:cNvPr>
              <p:cNvSpPr/>
              <p:nvPr/>
            </p:nvSpPr>
            <p:spPr>
              <a:xfrm>
                <a:off x="19599233" y="6857993"/>
                <a:ext cx="432523" cy="0"/>
              </a:xfrm>
              <a:prstGeom prst="line">
                <a:avLst/>
              </a:prstGeom>
              <a:noFill/>
              <a:ln w="63500" cmpd="sng">
                <a:solidFill>
                  <a:srgbClr val="FFFFFF"/>
                </a:solidFill>
                <a:prstDash val="solid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02" name="Graphic 101">
              <a:extLst>
                <a:ext uri="{FF2B5EF4-FFF2-40B4-BE49-F238E27FC236}">
                  <a16:creationId xmlns:a16="http://schemas.microsoft.com/office/drawing/2014/main" id="{770A88B7-57BE-9045-9A7A-130A31C61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00026" y="3130420"/>
              <a:ext cx="540000" cy="540000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DDE7E60-32CD-B64F-9B69-37F714CC5CFE}"/>
              </a:ext>
            </a:extLst>
          </p:cNvPr>
          <p:cNvGrpSpPr/>
          <p:nvPr/>
        </p:nvGrpSpPr>
        <p:grpSpPr>
          <a:xfrm>
            <a:off x="8219034" y="2506954"/>
            <a:ext cx="2283476" cy="2903955"/>
            <a:chOff x="8219034" y="2506954"/>
            <a:chExt cx="2283476" cy="2903955"/>
          </a:xfrm>
        </p:grpSpPr>
        <p:sp>
          <p:nvSpPr>
            <p:cNvPr id="91" name="Color shape">
              <a:extLst>
                <a:ext uri="{FF2B5EF4-FFF2-40B4-BE49-F238E27FC236}">
                  <a16:creationId xmlns:a16="http://schemas.microsoft.com/office/drawing/2014/main" id="{57235CF4-8591-464C-9DEF-AD56C800E8E8}"/>
                </a:ext>
              </a:extLst>
            </p:cNvPr>
            <p:cNvSpPr/>
            <p:nvPr/>
          </p:nvSpPr>
          <p:spPr>
            <a:xfrm>
              <a:off x="8382472" y="2630004"/>
              <a:ext cx="2120038" cy="1473355"/>
            </a:xfrm>
            <a:custGeom>
              <a:avLst/>
              <a:gdLst/>
              <a:ahLst/>
              <a:cxnLst/>
              <a:rect l="0" t="0" r="0" b="0"/>
              <a:pathLst>
                <a:path w="5102898" h="3545865">
                  <a:moveTo>
                    <a:pt x="4682858" y="1352892"/>
                  </a:moveTo>
                  <a:cubicBezTo>
                    <a:pt x="4492879" y="1352892"/>
                    <a:pt x="4332439" y="1479054"/>
                    <a:pt x="4280534" y="1652130"/>
                  </a:cubicBezTo>
                  <a:lnTo>
                    <a:pt x="3541687" y="1652130"/>
                  </a:lnTo>
                  <a:cubicBezTo>
                    <a:pt x="3479571" y="729335"/>
                    <a:pt x="2711475" y="0"/>
                    <a:pt x="1772920" y="0"/>
                  </a:cubicBezTo>
                  <a:cubicBezTo>
                    <a:pt x="793750" y="0"/>
                    <a:pt x="0" y="793775"/>
                    <a:pt x="0" y="1772932"/>
                  </a:cubicBezTo>
                  <a:cubicBezTo>
                    <a:pt x="0" y="2752090"/>
                    <a:pt x="793750" y="3545865"/>
                    <a:pt x="1772920" y="3545865"/>
                  </a:cubicBezTo>
                  <a:cubicBezTo>
                    <a:pt x="2711462" y="3545865"/>
                    <a:pt x="3479571" y="2816555"/>
                    <a:pt x="3541687" y="1893735"/>
                  </a:cubicBezTo>
                  <a:lnTo>
                    <a:pt x="4280534" y="1893735"/>
                  </a:lnTo>
                  <a:cubicBezTo>
                    <a:pt x="4332439" y="2066823"/>
                    <a:pt x="4492879" y="2192972"/>
                    <a:pt x="4682858" y="2192972"/>
                  </a:cubicBezTo>
                  <a:cubicBezTo>
                    <a:pt x="4914849" y="2192972"/>
                    <a:pt x="5102898" y="2004910"/>
                    <a:pt x="5102898" y="1772932"/>
                  </a:cubicBezTo>
                  <a:cubicBezTo>
                    <a:pt x="5102898" y="1540941"/>
                    <a:pt x="4914849" y="1352892"/>
                    <a:pt x="4682858" y="135289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12700" cmpd="sng">
              <a:noFill/>
              <a:prstDash val="solid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6F11D58-D83F-EA4D-A59B-737F0036F80B}"/>
                </a:ext>
              </a:extLst>
            </p:cNvPr>
            <p:cNvSpPr txBox="1"/>
            <p:nvPr/>
          </p:nvSpPr>
          <p:spPr>
            <a:xfrm>
              <a:off x="8219034" y="4395246"/>
              <a:ext cx="18162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Crisis and Emergency Communication</a:t>
              </a:r>
            </a:p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Plans</a:t>
              </a:r>
            </a:p>
          </p:txBody>
        </p:sp>
        <p:sp>
          <p:nvSpPr>
            <p:cNvPr id="92" name="Line">
              <a:extLst>
                <a:ext uri="{FF2B5EF4-FFF2-40B4-BE49-F238E27FC236}">
                  <a16:creationId xmlns:a16="http://schemas.microsoft.com/office/drawing/2014/main" id="{B8599FDE-F6EF-BC4D-90DD-99B8513C0C53}"/>
                </a:ext>
              </a:extLst>
            </p:cNvPr>
            <p:cNvSpPr/>
            <p:nvPr/>
          </p:nvSpPr>
          <p:spPr>
            <a:xfrm>
              <a:off x="8563992" y="2506954"/>
              <a:ext cx="1110110" cy="203223"/>
            </a:xfrm>
            <a:custGeom>
              <a:avLst/>
              <a:gdLst/>
              <a:ahLst/>
              <a:cxnLst/>
              <a:rect l="0" t="0" r="0" b="0"/>
              <a:pathLst>
                <a:path w="2672016" h="489089">
                  <a:moveTo>
                    <a:pt x="0" y="489089"/>
                  </a:moveTo>
                  <a:cubicBezTo>
                    <a:pt x="360476" y="183972"/>
                    <a:pt x="826757" y="0"/>
                    <a:pt x="1336001" y="0"/>
                  </a:cubicBezTo>
                  <a:cubicBezTo>
                    <a:pt x="1845259" y="0"/>
                    <a:pt x="2311539" y="183972"/>
                    <a:pt x="2672016" y="489089"/>
                  </a:cubicBezTo>
                </a:path>
              </a:pathLst>
            </a:custGeom>
            <a:noFill/>
            <a:ln w="50800" cmpd="sng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3" name="Line">
              <a:extLst>
                <a:ext uri="{FF2B5EF4-FFF2-40B4-BE49-F238E27FC236}">
                  <a16:creationId xmlns:a16="http://schemas.microsoft.com/office/drawing/2014/main" id="{9A47BDFE-45CA-D04C-B8E9-AABDD54492F2}"/>
                </a:ext>
              </a:extLst>
            </p:cNvPr>
            <p:cNvSpPr/>
            <p:nvPr/>
          </p:nvSpPr>
          <p:spPr>
            <a:xfrm>
              <a:off x="8563992" y="4023190"/>
              <a:ext cx="1110110" cy="203229"/>
            </a:xfrm>
            <a:custGeom>
              <a:avLst/>
              <a:gdLst/>
              <a:ahLst/>
              <a:cxnLst/>
              <a:rect l="0" t="0" r="0" b="0"/>
              <a:pathLst>
                <a:path w="2672016" h="489102">
                  <a:moveTo>
                    <a:pt x="0" y="0"/>
                  </a:moveTo>
                  <a:cubicBezTo>
                    <a:pt x="360476" y="305117"/>
                    <a:pt x="826757" y="489102"/>
                    <a:pt x="1336001" y="489102"/>
                  </a:cubicBezTo>
                  <a:cubicBezTo>
                    <a:pt x="1845259" y="489102"/>
                    <a:pt x="2311539" y="305117"/>
                    <a:pt x="2672016" y="0"/>
                  </a:cubicBezTo>
                </a:path>
              </a:pathLst>
            </a:custGeom>
            <a:noFill/>
            <a:ln w="50800" cmpd="sng">
              <a:gradFill>
                <a:gsLst>
                  <a:gs pos="0">
                    <a:schemeClr val="accent1"/>
                  </a:gs>
                  <a:gs pos="99000">
                    <a:schemeClr val="accent3"/>
                  </a:gs>
                </a:gsLst>
                <a:lin ang="5400000" scaled="1"/>
              </a:gradFill>
              <a:prstDash val="solid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4" name="White circle 4">
              <a:extLst>
                <a:ext uri="{FF2B5EF4-FFF2-40B4-BE49-F238E27FC236}">
                  <a16:creationId xmlns:a16="http://schemas.microsoft.com/office/drawing/2014/main" id="{DC1ADDA0-DE1A-F349-B8DD-9A0FDA2F8AC1}"/>
                </a:ext>
              </a:extLst>
            </p:cNvPr>
            <p:cNvSpPr/>
            <p:nvPr/>
          </p:nvSpPr>
          <p:spPr>
            <a:xfrm>
              <a:off x="8550224" y="2797788"/>
              <a:ext cx="1137641" cy="1137779"/>
            </a:xfrm>
            <a:custGeom>
              <a:avLst/>
              <a:gdLst/>
              <a:ahLst/>
              <a:cxnLst/>
              <a:rect l="0" t="0" r="0" b="0"/>
              <a:pathLst>
                <a:path w="2738285" h="2738247">
                  <a:moveTo>
                    <a:pt x="0" y="1369161"/>
                  </a:moveTo>
                  <a:cubicBezTo>
                    <a:pt x="0" y="612978"/>
                    <a:pt x="612990" y="0"/>
                    <a:pt x="1369148" y="0"/>
                  </a:cubicBezTo>
                  <a:cubicBezTo>
                    <a:pt x="2125306" y="0"/>
                    <a:pt x="2738285" y="612978"/>
                    <a:pt x="2738285" y="1369161"/>
                  </a:cubicBezTo>
                  <a:cubicBezTo>
                    <a:pt x="2738285" y="2125306"/>
                    <a:pt x="2125306" y="2738247"/>
                    <a:pt x="1369148" y="2738247"/>
                  </a:cubicBezTo>
                  <a:cubicBezTo>
                    <a:pt x="612990" y="2738247"/>
                    <a:pt x="0" y="2125306"/>
                    <a:pt x="0" y="1369161"/>
                  </a:cubicBezTo>
                  <a:close/>
                </a:path>
              </a:pathLst>
            </a:custGeom>
            <a:gradFill>
              <a:gsLst>
                <a:gs pos="0">
                  <a:srgbClr val="EAEAEA"/>
                </a:gs>
                <a:gs pos="100000">
                  <a:srgbClr val="FEFFFF"/>
                </a:gs>
              </a:gsLst>
              <a:lin ang="13500000" scaled="1"/>
            </a:gradFill>
            <a:ln w="12700" cmpd="sng">
              <a:noFill/>
              <a:prstDash val="solid"/>
            </a:ln>
            <a:effectLst>
              <a:outerShdw blurRad="381000" sx="102000" sy="102000" algn="ctr" rotWithShape="0">
                <a:prstClr val="black">
                  <a:alpha val="6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5" name="Arrow 4">
              <a:extLst>
                <a:ext uri="{FF2B5EF4-FFF2-40B4-BE49-F238E27FC236}">
                  <a16:creationId xmlns:a16="http://schemas.microsoft.com/office/drawing/2014/main" id="{C4E24DD0-5F8E-864F-A632-B73F14001A6D}"/>
                </a:ext>
              </a:extLst>
            </p:cNvPr>
            <p:cNvGrpSpPr/>
            <p:nvPr/>
          </p:nvGrpSpPr>
          <p:grpSpPr>
            <a:xfrm>
              <a:off x="10223210" y="3293824"/>
              <a:ext cx="179697" cy="145720"/>
              <a:chOff x="19599233" y="6682649"/>
              <a:chExt cx="432529" cy="350698"/>
            </a:xfrm>
          </p:grpSpPr>
          <p:sp>
            <p:nvSpPr>
              <p:cNvPr id="96" name="Free Form 11">
                <a:extLst>
                  <a:ext uri="{FF2B5EF4-FFF2-40B4-BE49-F238E27FC236}">
                    <a16:creationId xmlns:a16="http://schemas.microsoft.com/office/drawing/2014/main" id="{7E80A4A2-B128-FF48-953E-346621BA7DA1}"/>
                  </a:ext>
                </a:extLst>
              </p:cNvPr>
              <p:cNvSpPr/>
              <p:nvPr/>
            </p:nvSpPr>
            <p:spPr>
              <a:xfrm>
                <a:off x="19856413" y="6682649"/>
                <a:ext cx="175349" cy="350698"/>
              </a:xfrm>
              <a:custGeom>
                <a:avLst/>
                <a:gdLst/>
                <a:ahLst/>
                <a:cxnLst/>
                <a:rect l="0" t="0" r="0" b="0"/>
                <a:pathLst>
                  <a:path w="175348" h="350697">
                    <a:moveTo>
                      <a:pt x="0" y="0"/>
                    </a:moveTo>
                    <a:lnTo>
                      <a:pt x="175348" y="175348"/>
                    </a:lnTo>
                    <a:lnTo>
                      <a:pt x="0" y="350697"/>
                    </a:lnTo>
                  </a:path>
                </a:pathLst>
              </a:custGeom>
              <a:noFill/>
              <a:ln w="63500" cmpd="sng">
                <a:solidFill>
                  <a:srgbClr val="FFFFFF"/>
                </a:solidFill>
                <a:prstDash val="solid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Line 12">
                <a:extLst>
                  <a:ext uri="{FF2B5EF4-FFF2-40B4-BE49-F238E27FC236}">
                    <a16:creationId xmlns:a16="http://schemas.microsoft.com/office/drawing/2014/main" id="{7B7070A5-29C2-B34D-A0EC-DE7120368548}"/>
                  </a:ext>
                </a:extLst>
              </p:cNvPr>
              <p:cNvSpPr/>
              <p:nvPr/>
            </p:nvSpPr>
            <p:spPr>
              <a:xfrm>
                <a:off x="19599233" y="6857993"/>
                <a:ext cx="432523" cy="0"/>
              </a:xfrm>
              <a:prstGeom prst="line">
                <a:avLst/>
              </a:prstGeom>
              <a:noFill/>
              <a:ln w="63500" cmpd="sng">
                <a:solidFill>
                  <a:srgbClr val="FFFFFF"/>
                </a:solidFill>
                <a:prstDash val="solid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03" name="Graphic 102">
              <a:extLst>
                <a:ext uri="{FF2B5EF4-FFF2-40B4-BE49-F238E27FC236}">
                  <a16:creationId xmlns:a16="http://schemas.microsoft.com/office/drawing/2014/main" id="{842425B2-FD6E-6048-8FA2-C2BFED9E7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849044" y="3130420"/>
              <a:ext cx="540000" cy="540000"/>
            </a:xfrm>
            <a:prstGeom prst="rect">
              <a:avLst/>
            </a:prstGeom>
          </p:spPr>
        </p:pic>
      </p:grpSp>
      <p:sp>
        <p:nvSpPr>
          <p:cNvPr id="105" name="Footer Placeholder 3">
            <a:extLst>
              <a:ext uri="{FF2B5EF4-FFF2-40B4-BE49-F238E27FC236}">
                <a16:creationId xmlns:a16="http://schemas.microsoft.com/office/drawing/2014/main" id="{F4CBF13F-F2BD-9E44-A624-EED2CF19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Raleway" panose="020B0503030101060003" pitchFamily="34" charset="77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106" name="Slide Number Placeholder 4">
            <a:extLst>
              <a:ext uri="{FF2B5EF4-FFF2-40B4-BE49-F238E27FC236}">
                <a16:creationId xmlns:a16="http://schemas.microsoft.com/office/drawing/2014/main" id="{719A247C-E66B-4C46-9E6E-55FB5A19F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23</a:t>
            </a:fld>
            <a:endParaRPr lang="es-ES_tradnl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D40924E-C3C5-C246-871B-F03FBC98BC7C}"/>
              </a:ext>
            </a:extLst>
          </p:cNvPr>
          <p:cNvGrpSpPr/>
          <p:nvPr/>
        </p:nvGrpSpPr>
        <p:grpSpPr>
          <a:xfrm>
            <a:off x="4283647" y="2506952"/>
            <a:ext cx="2181748" cy="2442292"/>
            <a:chOff x="4283647" y="2506952"/>
            <a:chExt cx="2181748" cy="244229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4B7FE48-0FD8-834E-BADE-371295BE9A8E}"/>
                </a:ext>
              </a:extLst>
            </p:cNvPr>
            <p:cNvSpPr txBox="1"/>
            <p:nvPr/>
          </p:nvSpPr>
          <p:spPr>
            <a:xfrm>
              <a:off x="4283647" y="4395246"/>
              <a:ext cx="162838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Recovery Time Objectives (RTOs)</a:t>
              </a:r>
            </a:p>
          </p:txBody>
        </p:sp>
        <p:sp>
          <p:nvSpPr>
            <p:cNvPr id="51" name="Color shape">
              <a:extLst>
                <a:ext uri="{FF2B5EF4-FFF2-40B4-BE49-F238E27FC236}">
                  <a16:creationId xmlns:a16="http://schemas.microsoft.com/office/drawing/2014/main" id="{22DAEF32-4E44-E744-BF1A-FA2064F6D2F1}"/>
                </a:ext>
              </a:extLst>
            </p:cNvPr>
            <p:cNvSpPr/>
            <p:nvPr/>
          </p:nvSpPr>
          <p:spPr>
            <a:xfrm>
              <a:off x="4345347" y="2630007"/>
              <a:ext cx="2120048" cy="1473356"/>
            </a:xfrm>
            <a:custGeom>
              <a:avLst/>
              <a:gdLst/>
              <a:ahLst/>
              <a:cxnLst/>
              <a:rect l="0" t="0" r="0" b="0"/>
              <a:pathLst>
                <a:path w="5102923" h="3545865">
                  <a:moveTo>
                    <a:pt x="4682883" y="1352892"/>
                  </a:moveTo>
                  <a:cubicBezTo>
                    <a:pt x="4492904" y="1352892"/>
                    <a:pt x="4332452" y="1479054"/>
                    <a:pt x="4280547" y="1652130"/>
                  </a:cubicBezTo>
                  <a:lnTo>
                    <a:pt x="3541699" y="1652130"/>
                  </a:lnTo>
                  <a:cubicBezTo>
                    <a:pt x="3479584" y="729322"/>
                    <a:pt x="2711488" y="0"/>
                    <a:pt x="1772945" y="0"/>
                  </a:cubicBezTo>
                  <a:cubicBezTo>
                    <a:pt x="793775" y="0"/>
                    <a:pt x="0" y="793775"/>
                    <a:pt x="0" y="1772932"/>
                  </a:cubicBezTo>
                  <a:cubicBezTo>
                    <a:pt x="0" y="2752102"/>
                    <a:pt x="793775" y="3545865"/>
                    <a:pt x="1772945" y="3545865"/>
                  </a:cubicBezTo>
                  <a:cubicBezTo>
                    <a:pt x="2711475" y="3545865"/>
                    <a:pt x="3479584" y="2816542"/>
                    <a:pt x="3541699" y="1893735"/>
                  </a:cubicBezTo>
                  <a:lnTo>
                    <a:pt x="4280547" y="1893735"/>
                  </a:lnTo>
                  <a:cubicBezTo>
                    <a:pt x="4332465" y="2066823"/>
                    <a:pt x="4492904" y="2192972"/>
                    <a:pt x="4682883" y="2192972"/>
                  </a:cubicBezTo>
                  <a:cubicBezTo>
                    <a:pt x="4914861" y="2192972"/>
                    <a:pt x="5102923" y="2004910"/>
                    <a:pt x="5102923" y="1772932"/>
                  </a:cubicBezTo>
                  <a:cubicBezTo>
                    <a:pt x="5102923" y="1540954"/>
                    <a:pt x="4914861" y="1352892"/>
                    <a:pt x="4682883" y="135289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12700" cmpd="sng">
              <a:noFill/>
              <a:prstDash val="solid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2" name="Line">
              <a:extLst>
                <a:ext uri="{FF2B5EF4-FFF2-40B4-BE49-F238E27FC236}">
                  <a16:creationId xmlns:a16="http://schemas.microsoft.com/office/drawing/2014/main" id="{A6806C7F-B345-1848-B244-579879DE0F9F}"/>
                </a:ext>
              </a:extLst>
            </p:cNvPr>
            <p:cNvSpPr/>
            <p:nvPr/>
          </p:nvSpPr>
          <p:spPr>
            <a:xfrm>
              <a:off x="4526876" y="2506952"/>
              <a:ext cx="1110109" cy="203229"/>
            </a:xfrm>
            <a:custGeom>
              <a:avLst/>
              <a:gdLst/>
              <a:ahLst/>
              <a:cxnLst/>
              <a:rect l="0" t="0" r="0" b="0"/>
              <a:pathLst>
                <a:path w="2672016" h="489102">
                  <a:moveTo>
                    <a:pt x="0" y="489102"/>
                  </a:moveTo>
                  <a:cubicBezTo>
                    <a:pt x="360476" y="183984"/>
                    <a:pt x="826757" y="0"/>
                    <a:pt x="1336001" y="0"/>
                  </a:cubicBezTo>
                  <a:cubicBezTo>
                    <a:pt x="1845246" y="0"/>
                    <a:pt x="2311539" y="183984"/>
                    <a:pt x="2672016" y="489102"/>
                  </a:cubicBezTo>
                </a:path>
              </a:pathLst>
            </a:custGeom>
            <a:noFill/>
            <a:ln w="50800" cmpd="sng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3" name="Line">
              <a:extLst>
                <a:ext uri="{FF2B5EF4-FFF2-40B4-BE49-F238E27FC236}">
                  <a16:creationId xmlns:a16="http://schemas.microsoft.com/office/drawing/2014/main" id="{D1850B8E-28ED-7D41-B5C4-CE470FE8D6A5}"/>
                </a:ext>
              </a:extLst>
            </p:cNvPr>
            <p:cNvSpPr/>
            <p:nvPr/>
          </p:nvSpPr>
          <p:spPr>
            <a:xfrm>
              <a:off x="4526876" y="4023190"/>
              <a:ext cx="1110109" cy="203229"/>
            </a:xfrm>
            <a:custGeom>
              <a:avLst/>
              <a:gdLst/>
              <a:ahLst/>
              <a:cxnLst/>
              <a:rect l="0" t="0" r="0" b="0"/>
              <a:pathLst>
                <a:path w="2672016" h="489102">
                  <a:moveTo>
                    <a:pt x="0" y="0"/>
                  </a:moveTo>
                  <a:cubicBezTo>
                    <a:pt x="360476" y="305117"/>
                    <a:pt x="826757" y="489102"/>
                    <a:pt x="1336001" y="489102"/>
                  </a:cubicBezTo>
                  <a:cubicBezTo>
                    <a:pt x="1845246" y="489102"/>
                    <a:pt x="2311539" y="305117"/>
                    <a:pt x="2672016" y="0"/>
                  </a:cubicBezTo>
                </a:path>
              </a:pathLst>
            </a:custGeom>
            <a:noFill/>
            <a:ln w="50800" cmpd="sng">
              <a:gradFill>
                <a:gsLst>
                  <a:gs pos="0">
                    <a:schemeClr val="accent1"/>
                  </a:gs>
                  <a:gs pos="99000">
                    <a:schemeClr val="accent3"/>
                  </a:gs>
                </a:gsLst>
                <a:lin ang="5400000" scaled="1"/>
              </a:gradFill>
              <a:prstDash val="solid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4" name="White circle 3">
              <a:extLst>
                <a:ext uri="{FF2B5EF4-FFF2-40B4-BE49-F238E27FC236}">
                  <a16:creationId xmlns:a16="http://schemas.microsoft.com/office/drawing/2014/main" id="{2A1B25FC-BD75-D844-B713-25CFEB134C62}"/>
                </a:ext>
              </a:extLst>
            </p:cNvPr>
            <p:cNvSpPr/>
            <p:nvPr/>
          </p:nvSpPr>
          <p:spPr>
            <a:xfrm>
              <a:off x="4513107" y="2797791"/>
              <a:ext cx="1137641" cy="1137784"/>
            </a:xfrm>
            <a:custGeom>
              <a:avLst/>
              <a:gdLst/>
              <a:ahLst/>
              <a:cxnLst/>
              <a:rect l="0" t="0" r="0" b="0"/>
              <a:pathLst>
                <a:path w="2738285" h="2738259">
                  <a:moveTo>
                    <a:pt x="0" y="1369161"/>
                  </a:moveTo>
                  <a:cubicBezTo>
                    <a:pt x="0" y="612978"/>
                    <a:pt x="612978" y="0"/>
                    <a:pt x="1369148" y="0"/>
                  </a:cubicBezTo>
                  <a:cubicBezTo>
                    <a:pt x="2125294" y="0"/>
                    <a:pt x="2738285" y="612978"/>
                    <a:pt x="2738285" y="1369161"/>
                  </a:cubicBezTo>
                  <a:cubicBezTo>
                    <a:pt x="2738285" y="2125294"/>
                    <a:pt x="2125294" y="2738259"/>
                    <a:pt x="1369148" y="2738259"/>
                  </a:cubicBezTo>
                  <a:cubicBezTo>
                    <a:pt x="612978" y="2738259"/>
                    <a:pt x="0" y="2125294"/>
                    <a:pt x="0" y="1369161"/>
                  </a:cubicBezTo>
                  <a:close/>
                </a:path>
              </a:pathLst>
            </a:custGeom>
            <a:gradFill>
              <a:gsLst>
                <a:gs pos="0">
                  <a:srgbClr val="EAEAEA"/>
                </a:gs>
                <a:gs pos="100000">
                  <a:srgbClr val="FEFFFF"/>
                </a:gs>
              </a:gsLst>
              <a:lin ang="13500000" scaled="1"/>
            </a:gradFill>
            <a:ln w="12700" cmpd="sng">
              <a:noFill/>
              <a:prstDash val="solid"/>
            </a:ln>
            <a:effectLst>
              <a:outerShdw blurRad="381000" sx="102000" sy="102000" algn="ctr" rotWithShape="0">
                <a:prstClr val="black">
                  <a:alpha val="6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68" name="Arrow 3">
              <a:extLst>
                <a:ext uri="{FF2B5EF4-FFF2-40B4-BE49-F238E27FC236}">
                  <a16:creationId xmlns:a16="http://schemas.microsoft.com/office/drawing/2014/main" id="{A5BC5B71-7D89-FE4F-8171-C0F49440F917}"/>
                </a:ext>
              </a:extLst>
            </p:cNvPr>
            <p:cNvGrpSpPr/>
            <p:nvPr/>
          </p:nvGrpSpPr>
          <p:grpSpPr>
            <a:xfrm>
              <a:off x="6186095" y="3293827"/>
              <a:ext cx="179697" cy="145715"/>
              <a:chOff x="14853352" y="6682656"/>
              <a:chExt cx="432529" cy="350685"/>
            </a:xfrm>
          </p:grpSpPr>
          <p:sp>
            <p:nvSpPr>
              <p:cNvPr id="69" name="Free Form 17">
                <a:extLst>
                  <a:ext uri="{FF2B5EF4-FFF2-40B4-BE49-F238E27FC236}">
                    <a16:creationId xmlns:a16="http://schemas.microsoft.com/office/drawing/2014/main" id="{6C3C9090-32E9-8449-9884-8A20AF30EF16}"/>
                  </a:ext>
                </a:extLst>
              </p:cNvPr>
              <p:cNvSpPr/>
              <p:nvPr/>
            </p:nvSpPr>
            <p:spPr>
              <a:xfrm>
                <a:off x="15110519" y="6682656"/>
                <a:ext cx="175362" cy="350685"/>
              </a:xfrm>
              <a:custGeom>
                <a:avLst/>
                <a:gdLst/>
                <a:ahLst/>
                <a:cxnLst/>
                <a:rect l="0" t="0" r="0" b="0"/>
                <a:pathLst>
                  <a:path w="175361" h="350685">
                    <a:moveTo>
                      <a:pt x="0" y="0"/>
                    </a:moveTo>
                    <a:lnTo>
                      <a:pt x="175361" y="175348"/>
                    </a:lnTo>
                    <a:lnTo>
                      <a:pt x="0" y="350685"/>
                    </a:lnTo>
                  </a:path>
                </a:pathLst>
              </a:custGeom>
              <a:noFill/>
              <a:ln w="63500" cmpd="sng">
                <a:solidFill>
                  <a:srgbClr val="FFFFFF"/>
                </a:solidFill>
                <a:prstDash val="solid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Line 18">
                <a:extLst>
                  <a:ext uri="{FF2B5EF4-FFF2-40B4-BE49-F238E27FC236}">
                    <a16:creationId xmlns:a16="http://schemas.microsoft.com/office/drawing/2014/main" id="{9EB29FB4-64F4-9C4D-A17B-4E6C395AEAF6}"/>
                  </a:ext>
                </a:extLst>
              </p:cNvPr>
              <p:cNvSpPr/>
              <p:nvPr/>
            </p:nvSpPr>
            <p:spPr>
              <a:xfrm>
                <a:off x="14853352" y="6858000"/>
                <a:ext cx="432524" cy="0"/>
              </a:xfrm>
              <a:prstGeom prst="line">
                <a:avLst/>
              </a:prstGeom>
              <a:noFill/>
              <a:ln w="63500" cmpd="sng">
                <a:solidFill>
                  <a:srgbClr val="FFFFFF"/>
                </a:solidFill>
                <a:prstDash val="solid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01" name="Graphic 100">
              <a:extLst>
                <a:ext uri="{FF2B5EF4-FFF2-40B4-BE49-F238E27FC236}">
                  <a16:creationId xmlns:a16="http://schemas.microsoft.com/office/drawing/2014/main" id="{B0109ACD-FD59-1E43-8750-31B24B3B5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827838" y="3130420"/>
              <a:ext cx="540000" cy="540000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5299E63-BAC8-0C4F-A9D8-13DC7E061F9B}"/>
              </a:ext>
            </a:extLst>
          </p:cNvPr>
          <p:cNvGrpSpPr/>
          <p:nvPr/>
        </p:nvGrpSpPr>
        <p:grpSpPr>
          <a:xfrm>
            <a:off x="2211957" y="2506952"/>
            <a:ext cx="2281723" cy="2442292"/>
            <a:chOff x="2211957" y="2506952"/>
            <a:chExt cx="2281723" cy="244229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B18A83-EDF3-3F48-8BE4-B3CAA302A3F5}"/>
                </a:ext>
              </a:extLst>
            </p:cNvPr>
            <p:cNvSpPr txBox="1"/>
            <p:nvPr/>
          </p:nvSpPr>
          <p:spPr>
            <a:xfrm>
              <a:off x="2211957" y="4395246"/>
              <a:ext cx="18413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Business Impact Analysis (BIA)</a:t>
              </a:r>
            </a:p>
          </p:txBody>
        </p:sp>
        <p:sp>
          <p:nvSpPr>
            <p:cNvPr id="46" name="Color shape">
              <a:extLst>
                <a:ext uri="{FF2B5EF4-FFF2-40B4-BE49-F238E27FC236}">
                  <a16:creationId xmlns:a16="http://schemas.microsoft.com/office/drawing/2014/main" id="{F7DC7EA8-D4C5-F348-90E9-AB24F3F0172E}"/>
                </a:ext>
              </a:extLst>
            </p:cNvPr>
            <p:cNvSpPr/>
            <p:nvPr/>
          </p:nvSpPr>
          <p:spPr>
            <a:xfrm>
              <a:off x="2373632" y="2630007"/>
              <a:ext cx="2120048" cy="1473356"/>
            </a:xfrm>
            <a:custGeom>
              <a:avLst/>
              <a:gdLst/>
              <a:ahLst/>
              <a:cxnLst/>
              <a:rect l="0" t="0" r="0" b="0"/>
              <a:pathLst>
                <a:path w="5102923" h="3545865">
                  <a:moveTo>
                    <a:pt x="4682883" y="1352892"/>
                  </a:moveTo>
                  <a:cubicBezTo>
                    <a:pt x="4492904" y="1352892"/>
                    <a:pt x="4332452" y="1479054"/>
                    <a:pt x="4280560" y="1652130"/>
                  </a:cubicBezTo>
                  <a:lnTo>
                    <a:pt x="3541699" y="1652130"/>
                  </a:lnTo>
                  <a:cubicBezTo>
                    <a:pt x="3479584" y="729322"/>
                    <a:pt x="2711500" y="0"/>
                    <a:pt x="1772945" y="0"/>
                  </a:cubicBezTo>
                  <a:cubicBezTo>
                    <a:pt x="793775" y="0"/>
                    <a:pt x="0" y="793775"/>
                    <a:pt x="0" y="1772932"/>
                  </a:cubicBezTo>
                  <a:cubicBezTo>
                    <a:pt x="0" y="2752102"/>
                    <a:pt x="793775" y="3545865"/>
                    <a:pt x="1772945" y="3545865"/>
                  </a:cubicBezTo>
                  <a:cubicBezTo>
                    <a:pt x="2711488" y="3545865"/>
                    <a:pt x="3479584" y="2816542"/>
                    <a:pt x="3541699" y="1893735"/>
                  </a:cubicBezTo>
                  <a:lnTo>
                    <a:pt x="4280560" y="1893735"/>
                  </a:lnTo>
                  <a:cubicBezTo>
                    <a:pt x="4332465" y="2066823"/>
                    <a:pt x="4492904" y="2192972"/>
                    <a:pt x="4682883" y="2192972"/>
                  </a:cubicBezTo>
                  <a:cubicBezTo>
                    <a:pt x="4914861" y="2192972"/>
                    <a:pt x="5102923" y="2004910"/>
                    <a:pt x="5102923" y="1772932"/>
                  </a:cubicBezTo>
                  <a:cubicBezTo>
                    <a:pt x="5102923" y="1540954"/>
                    <a:pt x="4914861" y="1352892"/>
                    <a:pt x="4682883" y="135289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12700" cmpd="sng">
              <a:noFill/>
              <a:prstDash val="solid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7" name="Line">
              <a:extLst>
                <a:ext uri="{FF2B5EF4-FFF2-40B4-BE49-F238E27FC236}">
                  <a16:creationId xmlns:a16="http://schemas.microsoft.com/office/drawing/2014/main" id="{A4067784-997B-DA40-BAD9-3220656A1141}"/>
                </a:ext>
              </a:extLst>
            </p:cNvPr>
            <p:cNvSpPr/>
            <p:nvPr/>
          </p:nvSpPr>
          <p:spPr>
            <a:xfrm>
              <a:off x="2555160" y="2506952"/>
              <a:ext cx="1110109" cy="203229"/>
            </a:xfrm>
            <a:custGeom>
              <a:avLst/>
              <a:gdLst/>
              <a:ahLst/>
              <a:cxnLst/>
              <a:rect l="0" t="0" r="0" b="0"/>
              <a:pathLst>
                <a:path w="2672016" h="489102">
                  <a:moveTo>
                    <a:pt x="0" y="489102"/>
                  </a:moveTo>
                  <a:cubicBezTo>
                    <a:pt x="360476" y="183984"/>
                    <a:pt x="826757" y="0"/>
                    <a:pt x="1336001" y="0"/>
                  </a:cubicBezTo>
                  <a:cubicBezTo>
                    <a:pt x="1845246" y="0"/>
                    <a:pt x="2311539" y="183984"/>
                    <a:pt x="2672016" y="489102"/>
                  </a:cubicBezTo>
                </a:path>
              </a:pathLst>
            </a:custGeom>
            <a:noFill/>
            <a:ln w="50800" cmpd="sng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8" name="Line">
              <a:extLst>
                <a:ext uri="{FF2B5EF4-FFF2-40B4-BE49-F238E27FC236}">
                  <a16:creationId xmlns:a16="http://schemas.microsoft.com/office/drawing/2014/main" id="{A603171D-8F93-124F-830A-8333710EF1F6}"/>
                </a:ext>
              </a:extLst>
            </p:cNvPr>
            <p:cNvSpPr/>
            <p:nvPr/>
          </p:nvSpPr>
          <p:spPr>
            <a:xfrm>
              <a:off x="2555160" y="4023190"/>
              <a:ext cx="1110109" cy="203229"/>
            </a:xfrm>
            <a:custGeom>
              <a:avLst/>
              <a:gdLst/>
              <a:ahLst/>
              <a:cxnLst/>
              <a:rect l="0" t="0" r="0" b="0"/>
              <a:pathLst>
                <a:path w="2672016" h="489102">
                  <a:moveTo>
                    <a:pt x="0" y="0"/>
                  </a:moveTo>
                  <a:cubicBezTo>
                    <a:pt x="360476" y="305117"/>
                    <a:pt x="826757" y="489102"/>
                    <a:pt x="1336001" y="489102"/>
                  </a:cubicBezTo>
                  <a:cubicBezTo>
                    <a:pt x="1845246" y="489102"/>
                    <a:pt x="2311539" y="305117"/>
                    <a:pt x="2672016" y="0"/>
                  </a:cubicBezTo>
                </a:path>
              </a:pathLst>
            </a:custGeom>
            <a:noFill/>
            <a:ln w="50800" cmpd="sng">
              <a:gradFill>
                <a:gsLst>
                  <a:gs pos="0">
                    <a:schemeClr val="accent1"/>
                  </a:gs>
                  <a:gs pos="99000">
                    <a:schemeClr val="accent3"/>
                  </a:gs>
                </a:gsLst>
                <a:lin ang="5400000" scaled="1"/>
              </a:gradFill>
              <a:prstDash val="solid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9" name="White circle 2">
              <a:extLst>
                <a:ext uri="{FF2B5EF4-FFF2-40B4-BE49-F238E27FC236}">
                  <a16:creationId xmlns:a16="http://schemas.microsoft.com/office/drawing/2014/main" id="{64A38192-215F-4045-95CB-008DAA283B66}"/>
                </a:ext>
              </a:extLst>
            </p:cNvPr>
            <p:cNvSpPr/>
            <p:nvPr/>
          </p:nvSpPr>
          <p:spPr>
            <a:xfrm>
              <a:off x="2541393" y="2797791"/>
              <a:ext cx="1137641" cy="1137784"/>
            </a:xfrm>
            <a:custGeom>
              <a:avLst/>
              <a:gdLst/>
              <a:ahLst/>
              <a:cxnLst/>
              <a:rect l="0" t="0" r="0" b="0"/>
              <a:pathLst>
                <a:path w="2738285" h="2738259">
                  <a:moveTo>
                    <a:pt x="0" y="1369161"/>
                  </a:moveTo>
                  <a:cubicBezTo>
                    <a:pt x="0" y="612978"/>
                    <a:pt x="612978" y="0"/>
                    <a:pt x="1369148" y="0"/>
                  </a:cubicBezTo>
                  <a:cubicBezTo>
                    <a:pt x="2125306" y="0"/>
                    <a:pt x="2738285" y="612978"/>
                    <a:pt x="2738285" y="1369161"/>
                  </a:cubicBezTo>
                  <a:cubicBezTo>
                    <a:pt x="2738285" y="2125294"/>
                    <a:pt x="2125306" y="2738259"/>
                    <a:pt x="1369148" y="2738259"/>
                  </a:cubicBezTo>
                  <a:cubicBezTo>
                    <a:pt x="612978" y="2738259"/>
                    <a:pt x="0" y="2125294"/>
                    <a:pt x="0" y="1369161"/>
                  </a:cubicBezTo>
                  <a:close/>
                </a:path>
              </a:pathLst>
            </a:custGeom>
            <a:gradFill>
              <a:gsLst>
                <a:gs pos="0">
                  <a:srgbClr val="EAEAEA"/>
                </a:gs>
                <a:gs pos="100000">
                  <a:srgbClr val="FEFFFF"/>
                </a:gs>
              </a:gsLst>
              <a:lin ang="13500000" scaled="1"/>
            </a:gradFill>
            <a:ln w="12700" cmpd="sng">
              <a:noFill/>
              <a:prstDash val="solid"/>
            </a:ln>
            <a:effectLst>
              <a:outerShdw blurRad="381000" sx="102000" sy="102000" algn="ctr" rotWithShape="0">
                <a:prstClr val="black">
                  <a:alpha val="6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71" name="Arrow 2">
              <a:extLst>
                <a:ext uri="{FF2B5EF4-FFF2-40B4-BE49-F238E27FC236}">
                  <a16:creationId xmlns:a16="http://schemas.microsoft.com/office/drawing/2014/main" id="{87E8CE24-F0A4-204B-883C-BDA460144D48}"/>
                </a:ext>
              </a:extLst>
            </p:cNvPr>
            <p:cNvGrpSpPr/>
            <p:nvPr/>
          </p:nvGrpSpPr>
          <p:grpSpPr>
            <a:xfrm>
              <a:off x="4214378" y="3293827"/>
              <a:ext cx="179697" cy="145715"/>
              <a:chOff x="10107458" y="6682656"/>
              <a:chExt cx="432529" cy="350685"/>
            </a:xfrm>
          </p:grpSpPr>
          <p:sp>
            <p:nvSpPr>
              <p:cNvPr id="72" name="Free Form 23">
                <a:extLst>
                  <a:ext uri="{FF2B5EF4-FFF2-40B4-BE49-F238E27FC236}">
                    <a16:creationId xmlns:a16="http://schemas.microsoft.com/office/drawing/2014/main" id="{4B81E0DE-B35A-9147-BEA7-887CB54EEE29}"/>
                  </a:ext>
                </a:extLst>
              </p:cNvPr>
              <p:cNvSpPr/>
              <p:nvPr/>
            </p:nvSpPr>
            <p:spPr>
              <a:xfrm>
                <a:off x="10364638" y="6682656"/>
                <a:ext cx="175349" cy="350685"/>
              </a:xfrm>
              <a:custGeom>
                <a:avLst/>
                <a:gdLst/>
                <a:ahLst/>
                <a:cxnLst/>
                <a:rect l="0" t="0" r="0" b="0"/>
                <a:pathLst>
                  <a:path w="175348" h="350685">
                    <a:moveTo>
                      <a:pt x="0" y="0"/>
                    </a:moveTo>
                    <a:lnTo>
                      <a:pt x="175348" y="175348"/>
                    </a:lnTo>
                    <a:lnTo>
                      <a:pt x="0" y="350685"/>
                    </a:lnTo>
                  </a:path>
                </a:pathLst>
              </a:custGeom>
              <a:noFill/>
              <a:ln w="63500" cmpd="sng">
                <a:solidFill>
                  <a:srgbClr val="FFFFFF"/>
                </a:solidFill>
                <a:prstDash val="solid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Line 24">
                <a:extLst>
                  <a:ext uri="{FF2B5EF4-FFF2-40B4-BE49-F238E27FC236}">
                    <a16:creationId xmlns:a16="http://schemas.microsoft.com/office/drawing/2014/main" id="{70F35001-2C20-FF40-92BF-39217A08B610}"/>
                  </a:ext>
                </a:extLst>
              </p:cNvPr>
              <p:cNvSpPr/>
              <p:nvPr/>
            </p:nvSpPr>
            <p:spPr>
              <a:xfrm>
                <a:off x="10107458" y="6858000"/>
                <a:ext cx="432524" cy="0"/>
              </a:xfrm>
              <a:prstGeom prst="line">
                <a:avLst/>
              </a:prstGeom>
              <a:noFill/>
              <a:ln w="63500" cmpd="sng">
                <a:solidFill>
                  <a:srgbClr val="FFFFFF"/>
                </a:solidFill>
                <a:prstDash val="solid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00" name="Graphic 99">
              <a:extLst>
                <a:ext uri="{FF2B5EF4-FFF2-40B4-BE49-F238E27FC236}">
                  <a16:creationId xmlns:a16="http://schemas.microsoft.com/office/drawing/2014/main" id="{D6EE85ED-3031-B649-AFD2-5EA63BF0B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62620" y="3130420"/>
              <a:ext cx="540000" cy="540000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5FF8401-A284-6B4A-BFA1-9B8F181B22BC}"/>
              </a:ext>
            </a:extLst>
          </p:cNvPr>
          <p:cNvGrpSpPr/>
          <p:nvPr/>
        </p:nvGrpSpPr>
        <p:grpSpPr>
          <a:xfrm>
            <a:off x="316432" y="2506952"/>
            <a:ext cx="2205531" cy="2442292"/>
            <a:chOff x="316432" y="2506952"/>
            <a:chExt cx="2205531" cy="244229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0D61E0F-2083-BB45-A5DE-9C5FA1C1C9EA}"/>
                </a:ext>
              </a:extLst>
            </p:cNvPr>
            <p:cNvSpPr txBox="1"/>
            <p:nvPr/>
          </p:nvSpPr>
          <p:spPr>
            <a:xfrm>
              <a:off x="316432" y="4395246"/>
              <a:ext cx="162838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Gap and Risk Assessment</a:t>
              </a:r>
            </a:p>
          </p:txBody>
        </p:sp>
        <p:sp>
          <p:nvSpPr>
            <p:cNvPr id="41" name="Color shape">
              <a:extLst>
                <a:ext uri="{FF2B5EF4-FFF2-40B4-BE49-F238E27FC236}">
                  <a16:creationId xmlns:a16="http://schemas.microsoft.com/office/drawing/2014/main" id="{B6376269-EB31-E048-9553-B837772A4D87}"/>
                </a:ext>
              </a:extLst>
            </p:cNvPr>
            <p:cNvSpPr/>
            <p:nvPr/>
          </p:nvSpPr>
          <p:spPr>
            <a:xfrm>
              <a:off x="401920" y="2630007"/>
              <a:ext cx="2120043" cy="1473356"/>
            </a:xfrm>
            <a:custGeom>
              <a:avLst/>
              <a:gdLst/>
              <a:ahLst/>
              <a:cxnLst/>
              <a:rect l="0" t="0" r="0" b="0"/>
              <a:pathLst>
                <a:path w="5102910" h="3545865">
                  <a:moveTo>
                    <a:pt x="4682871" y="1352892"/>
                  </a:moveTo>
                  <a:cubicBezTo>
                    <a:pt x="4492891" y="1352892"/>
                    <a:pt x="4332439" y="1479054"/>
                    <a:pt x="4280547" y="1652130"/>
                  </a:cubicBezTo>
                  <a:lnTo>
                    <a:pt x="3541687" y="1652130"/>
                  </a:lnTo>
                  <a:cubicBezTo>
                    <a:pt x="3479571" y="729322"/>
                    <a:pt x="2711488" y="0"/>
                    <a:pt x="1772932" y="0"/>
                  </a:cubicBezTo>
                  <a:cubicBezTo>
                    <a:pt x="793762" y="0"/>
                    <a:pt x="0" y="793775"/>
                    <a:pt x="0" y="1772932"/>
                  </a:cubicBezTo>
                  <a:cubicBezTo>
                    <a:pt x="0" y="2752102"/>
                    <a:pt x="793762" y="3545865"/>
                    <a:pt x="1772932" y="3545865"/>
                  </a:cubicBezTo>
                  <a:cubicBezTo>
                    <a:pt x="2711475" y="3545865"/>
                    <a:pt x="3479571" y="2816542"/>
                    <a:pt x="3541687" y="1893735"/>
                  </a:cubicBezTo>
                  <a:lnTo>
                    <a:pt x="4280547" y="1893735"/>
                  </a:lnTo>
                  <a:cubicBezTo>
                    <a:pt x="4332452" y="2066823"/>
                    <a:pt x="4492891" y="2192972"/>
                    <a:pt x="4682871" y="2192972"/>
                  </a:cubicBezTo>
                  <a:cubicBezTo>
                    <a:pt x="4914849" y="2192972"/>
                    <a:pt x="5102910" y="2004910"/>
                    <a:pt x="5102910" y="1772932"/>
                  </a:cubicBezTo>
                  <a:cubicBezTo>
                    <a:pt x="5102910" y="1540941"/>
                    <a:pt x="4914849" y="1352892"/>
                    <a:pt x="4682871" y="135289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12700" cmpd="sng">
              <a:noFill/>
              <a:prstDash val="solid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2" name="Line">
              <a:extLst>
                <a:ext uri="{FF2B5EF4-FFF2-40B4-BE49-F238E27FC236}">
                  <a16:creationId xmlns:a16="http://schemas.microsoft.com/office/drawing/2014/main" id="{1F073AC3-A3DF-074E-97B1-FFA8DA677326}"/>
                </a:ext>
              </a:extLst>
            </p:cNvPr>
            <p:cNvSpPr/>
            <p:nvPr/>
          </p:nvSpPr>
          <p:spPr>
            <a:xfrm>
              <a:off x="583446" y="2506952"/>
              <a:ext cx="1110109" cy="203229"/>
            </a:xfrm>
            <a:custGeom>
              <a:avLst/>
              <a:gdLst/>
              <a:ahLst/>
              <a:cxnLst/>
              <a:rect l="0" t="0" r="0" b="0"/>
              <a:pathLst>
                <a:path w="2672016" h="489102">
                  <a:moveTo>
                    <a:pt x="0" y="489102"/>
                  </a:moveTo>
                  <a:cubicBezTo>
                    <a:pt x="360476" y="183984"/>
                    <a:pt x="826757" y="0"/>
                    <a:pt x="1336001" y="0"/>
                  </a:cubicBezTo>
                  <a:cubicBezTo>
                    <a:pt x="1845246" y="0"/>
                    <a:pt x="2311539" y="183984"/>
                    <a:pt x="2672016" y="489102"/>
                  </a:cubicBezTo>
                </a:path>
              </a:pathLst>
            </a:custGeom>
            <a:noFill/>
            <a:ln w="50800" cmpd="sng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3" name="Line">
              <a:extLst>
                <a:ext uri="{FF2B5EF4-FFF2-40B4-BE49-F238E27FC236}">
                  <a16:creationId xmlns:a16="http://schemas.microsoft.com/office/drawing/2014/main" id="{BEBAE634-F1EC-5643-90C9-600D1AA4E26E}"/>
                </a:ext>
              </a:extLst>
            </p:cNvPr>
            <p:cNvSpPr/>
            <p:nvPr/>
          </p:nvSpPr>
          <p:spPr>
            <a:xfrm>
              <a:off x="583446" y="4023190"/>
              <a:ext cx="1110109" cy="203229"/>
            </a:xfrm>
            <a:custGeom>
              <a:avLst/>
              <a:gdLst/>
              <a:ahLst/>
              <a:cxnLst/>
              <a:rect l="0" t="0" r="0" b="0"/>
              <a:pathLst>
                <a:path w="2672016" h="489102">
                  <a:moveTo>
                    <a:pt x="0" y="0"/>
                  </a:moveTo>
                  <a:cubicBezTo>
                    <a:pt x="360476" y="305117"/>
                    <a:pt x="826757" y="489102"/>
                    <a:pt x="1336001" y="489102"/>
                  </a:cubicBezTo>
                  <a:cubicBezTo>
                    <a:pt x="1845246" y="489102"/>
                    <a:pt x="2311539" y="305117"/>
                    <a:pt x="2672016" y="0"/>
                  </a:cubicBezTo>
                </a:path>
              </a:pathLst>
            </a:custGeom>
            <a:noFill/>
            <a:ln w="50800" cmpd="sng">
              <a:gradFill>
                <a:gsLst>
                  <a:gs pos="0">
                    <a:schemeClr val="accent1"/>
                  </a:gs>
                  <a:gs pos="99000">
                    <a:schemeClr val="accent3"/>
                  </a:gs>
                </a:gsLst>
                <a:lin ang="5400000" scaled="1"/>
              </a:gradFill>
              <a:prstDash val="solid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White circle 1">
              <a:extLst>
                <a:ext uri="{FF2B5EF4-FFF2-40B4-BE49-F238E27FC236}">
                  <a16:creationId xmlns:a16="http://schemas.microsoft.com/office/drawing/2014/main" id="{5A8224A4-BF78-6A45-A018-17D7E673ECCB}"/>
                </a:ext>
              </a:extLst>
            </p:cNvPr>
            <p:cNvSpPr/>
            <p:nvPr/>
          </p:nvSpPr>
          <p:spPr>
            <a:xfrm>
              <a:off x="569675" y="2797791"/>
              <a:ext cx="1137641" cy="1137784"/>
            </a:xfrm>
            <a:custGeom>
              <a:avLst/>
              <a:gdLst/>
              <a:ahLst/>
              <a:cxnLst/>
              <a:rect l="0" t="0" r="0" b="0"/>
              <a:pathLst>
                <a:path w="2738285" h="2738259">
                  <a:moveTo>
                    <a:pt x="0" y="1369161"/>
                  </a:moveTo>
                  <a:cubicBezTo>
                    <a:pt x="0" y="612978"/>
                    <a:pt x="612978" y="0"/>
                    <a:pt x="1369148" y="0"/>
                  </a:cubicBezTo>
                  <a:cubicBezTo>
                    <a:pt x="2125306" y="0"/>
                    <a:pt x="2738285" y="612978"/>
                    <a:pt x="2738285" y="1369161"/>
                  </a:cubicBezTo>
                  <a:cubicBezTo>
                    <a:pt x="2738285" y="2125294"/>
                    <a:pt x="2125306" y="2738259"/>
                    <a:pt x="1369148" y="2738259"/>
                  </a:cubicBezTo>
                  <a:cubicBezTo>
                    <a:pt x="612978" y="2738259"/>
                    <a:pt x="0" y="2125294"/>
                    <a:pt x="0" y="1369161"/>
                  </a:cubicBezTo>
                  <a:close/>
                </a:path>
              </a:pathLst>
            </a:custGeom>
            <a:gradFill>
              <a:gsLst>
                <a:gs pos="0">
                  <a:srgbClr val="EAEAEA"/>
                </a:gs>
                <a:gs pos="100000">
                  <a:srgbClr val="FEFFFF"/>
                </a:gs>
              </a:gsLst>
              <a:lin ang="13500000" scaled="1"/>
            </a:gradFill>
            <a:ln w="12700" cmpd="sng">
              <a:noFill/>
              <a:prstDash val="solid"/>
            </a:ln>
            <a:effectLst>
              <a:outerShdw blurRad="381000" sx="102000" sy="102000" algn="ctr" rotWithShape="0">
                <a:prstClr val="black">
                  <a:alpha val="6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74" name="Arrow 1">
              <a:extLst>
                <a:ext uri="{FF2B5EF4-FFF2-40B4-BE49-F238E27FC236}">
                  <a16:creationId xmlns:a16="http://schemas.microsoft.com/office/drawing/2014/main" id="{919D6423-A39D-A141-B893-09FDD0D7B1EE}"/>
                </a:ext>
              </a:extLst>
            </p:cNvPr>
            <p:cNvGrpSpPr/>
            <p:nvPr/>
          </p:nvGrpSpPr>
          <p:grpSpPr>
            <a:xfrm>
              <a:off x="2242663" y="3293827"/>
              <a:ext cx="179697" cy="145715"/>
              <a:chOff x="5361571" y="6682656"/>
              <a:chExt cx="432529" cy="350685"/>
            </a:xfrm>
          </p:grpSpPr>
          <p:sp>
            <p:nvSpPr>
              <p:cNvPr id="75" name="Free Form 29">
                <a:extLst>
                  <a:ext uri="{FF2B5EF4-FFF2-40B4-BE49-F238E27FC236}">
                    <a16:creationId xmlns:a16="http://schemas.microsoft.com/office/drawing/2014/main" id="{338CA158-CA84-9E40-9891-CE522BDF0F5C}"/>
                  </a:ext>
                </a:extLst>
              </p:cNvPr>
              <p:cNvSpPr/>
              <p:nvPr/>
            </p:nvSpPr>
            <p:spPr>
              <a:xfrm>
                <a:off x="5618751" y="6682656"/>
                <a:ext cx="175349" cy="350685"/>
              </a:xfrm>
              <a:custGeom>
                <a:avLst/>
                <a:gdLst/>
                <a:ahLst/>
                <a:cxnLst/>
                <a:rect l="0" t="0" r="0" b="0"/>
                <a:pathLst>
                  <a:path w="175348" h="350685">
                    <a:moveTo>
                      <a:pt x="0" y="0"/>
                    </a:moveTo>
                    <a:lnTo>
                      <a:pt x="175348" y="175348"/>
                    </a:lnTo>
                    <a:lnTo>
                      <a:pt x="0" y="350685"/>
                    </a:lnTo>
                  </a:path>
                </a:pathLst>
              </a:custGeom>
              <a:noFill/>
              <a:ln w="63500" cmpd="sng">
                <a:solidFill>
                  <a:srgbClr val="FFFFFF"/>
                </a:solidFill>
                <a:prstDash val="solid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Line 30">
                <a:extLst>
                  <a:ext uri="{FF2B5EF4-FFF2-40B4-BE49-F238E27FC236}">
                    <a16:creationId xmlns:a16="http://schemas.microsoft.com/office/drawing/2014/main" id="{2F4B4CBB-5A3E-A04C-A029-BEA79E1048B1}"/>
                  </a:ext>
                </a:extLst>
              </p:cNvPr>
              <p:cNvSpPr/>
              <p:nvPr/>
            </p:nvSpPr>
            <p:spPr>
              <a:xfrm>
                <a:off x="5361571" y="6858000"/>
                <a:ext cx="432524" cy="0"/>
              </a:xfrm>
              <a:prstGeom prst="line">
                <a:avLst/>
              </a:prstGeom>
              <a:noFill/>
              <a:ln w="63500" cmpd="sng">
                <a:solidFill>
                  <a:srgbClr val="FFFFFF"/>
                </a:solidFill>
                <a:prstDash val="solid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99" name="Graphic 98">
              <a:extLst>
                <a:ext uri="{FF2B5EF4-FFF2-40B4-BE49-F238E27FC236}">
                  <a16:creationId xmlns:a16="http://schemas.microsoft.com/office/drawing/2014/main" id="{B9820C62-86C1-7C43-87AE-81E9B75B6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19698" y="313042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404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F4817012-2789-DE4F-8915-A745BC9C7C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1714" b="21714"/>
          <a:stretch>
            <a:fillRect/>
          </a:stretch>
        </p:blipFill>
        <p:spPr/>
      </p:pic>
      <p:sp>
        <p:nvSpPr>
          <p:cNvPr id="31" name="Chevron 30">
            <a:extLst>
              <a:ext uri="{FF2B5EF4-FFF2-40B4-BE49-F238E27FC236}">
                <a16:creationId xmlns:a16="http://schemas.microsoft.com/office/drawing/2014/main" id="{E6943419-9201-8C47-B34C-56E1AA45E855}"/>
              </a:ext>
            </a:extLst>
          </p:cNvPr>
          <p:cNvSpPr/>
          <p:nvPr/>
        </p:nvSpPr>
        <p:spPr>
          <a:xfrm>
            <a:off x="5926446" y="2043953"/>
            <a:ext cx="3489154" cy="3281082"/>
          </a:xfrm>
          <a:prstGeom prst="chevron">
            <a:avLst>
              <a:gd name="adj" fmla="val 17159"/>
            </a:avLst>
          </a:prstGeom>
          <a:solidFill>
            <a:srgbClr val="0C5C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92073B-666C-4F40-8D75-EB195532D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Can MHA Help?</a:t>
            </a: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C736A5A7-BF43-0241-88A8-60E86997C7C8}"/>
              </a:ext>
            </a:extLst>
          </p:cNvPr>
          <p:cNvSpPr/>
          <p:nvPr/>
        </p:nvSpPr>
        <p:spPr>
          <a:xfrm>
            <a:off x="263524" y="2043953"/>
            <a:ext cx="3117600" cy="3281082"/>
          </a:xfrm>
          <a:prstGeom prst="homePlate">
            <a:avLst>
              <a:gd name="adj" fmla="val 17639"/>
            </a:avLst>
          </a:prstGeom>
          <a:solidFill>
            <a:srgbClr val="0C5C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74CCA0B3-5613-ED40-8D25-20F3D5B41BAA}"/>
              </a:ext>
            </a:extLst>
          </p:cNvPr>
          <p:cNvSpPr/>
          <p:nvPr/>
        </p:nvSpPr>
        <p:spPr>
          <a:xfrm>
            <a:off x="2911409" y="2043953"/>
            <a:ext cx="3489154" cy="3281082"/>
          </a:xfrm>
          <a:prstGeom prst="chevron">
            <a:avLst>
              <a:gd name="adj" fmla="val 17159"/>
            </a:avLst>
          </a:prstGeom>
          <a:solidFill>
            <a:srgbClr val="0C5C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9F06192E-4EA6-2247-8C24-4697BBE21136}"/>
              </a:ext>
            </a:extLst>
          </p:cNvPr>
          <p:cNvSpPr/>
          <p:nvPr/>
        </p:nvSpPr>
        <p:spPr>
          <a:xfrm>
            <a:off x="8933281" y="2043953"/>
            <a:ext cx="2995194" cy="3281082"/>
          </a:xfrm>
          <a:custGeom>
            <a:avLst/>
            <a:gdLst>
              <a:gd name="connsiteX0" fmla="*/ 0 w 2995194"/>
              <a:gd name="connsiteY0" fmla="*/ 0 h 3281082"/>
              <a:gd name="connsiteX1" fmla="*/ 2726254 w 2995194"/>
              <a:gd name="connsiteY1" fmla="*/ 0 h 3281082"/>
              <a:gd name="connsiteX2" fmla="*/ 2995194 w 2995194"/>
              <a:gd name="connsiteY2" fmla="*/ 0 h 3281082"/>
              <a:gd name="connsiteX3" fmla="*/ 2995194 w 2995194"/>
              <a:gd name="connsiteY3" fmla="*/ 3281082 h 3281082"/>
              <a:gd name="connsiteX4" fmla="*/ 2726254 w 2995194"/>
              <a:gd name="connsiteY4" fmla="*/ 3281082 h 3281082"/>
              <a:gd name="connsiteX5" fmla="*/ 0 w 2995194"/>
              <a:gd name="connsiteY5" fmla="*/ 3281082 h 3281082"/>
              <a:gd name="connsiteX6" fmla="*/ 563001 w 2995194"/>
              <a:gd name="connsiteY6" fmla="*/ 1640541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194" h="3281082">
                <a:moveTo>
                  <a:pt x="0" y="0"/>
                </a:moveTo>
                <a:lnTo>
                  <a:pt x="2726254" y="0"/>
                </a:lnTo>
                <a:lnTo>
                  <a:pt x="2995194" y="0"/>
                </a:lnTo>
                <a:lnTo>
                  <a:pt x="2995194" y="3281082"/>
                </a:lnTo>
                <a:lnTo>
                  <a:pt x="2726254" y="3281082"/>
                </a:lnTo>
                <a:lnTo>
                  <a:pt x="0" y="3281082"/>
                </a:lnTo>
                <a:lnTo>
                  <a:pt x="563001" y="1640541"/>
                </a:lnTo>
                <a:close/>
              </a:path>
            </a:pathLst>
          </a:custGeom>
          <a:solidFill>
            <a:srgbClr val="0C5C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B0745F-5669-2E4F-9EFB-17A4E2724B3C}"/>
              </a:ext>
            </a:extLst>
          </p:cNvPr>
          <p:cNvSpPr/>
          <p:nvPr/>
        </p:nvSpPr>
        <p:spPr>
          <a:xfrm>
            <a:off x="963271" y="3436619"/>
            <a:ext cx="1570551" cy="14773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  <a:cs typeface="Arial"/>
              </a:rPr>
              <a:t>Business Impact Analysis &amp; Threat Assessment</a:t>
            </a:r>
            <a:endParaRPr lang="en-US" b="1" baseline="30000" dirty="0">
              <a:solidFill>
                <a:schemeClr val="bg1"/>
              </a:solidFill>
              <a:latin typeface="Candara" panose="020E0502030303020204" pitchFamily="34" charset="0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864301-1DDA-8242-BE26-ED02076FCD9F}"/>
              </a:ext>
            </a:extLst>
          </p:cNvPr>
          <p:cNvSpPr/>
          <p:nvPr/>
        </p:nvSpPr>
        <p:spPr>
          <a:xfrm>
            <a:off x="4058130" y="3390453"/>
            <a:ext cx="1538949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  <a:ea typeface="ＭＳ Ｐゴシック" pitchFamily="-106" charset="-128"/>
                <a:cs typeface="Arial"/>
              </a:rPr>
              <a:t>Continuity Plan Development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B126C2-AF47-8A41-B3DF-21BCD871BDC8}"/>
              </a:ext>
            </a:extLst>
          </p:cNvPr>
          <p:cNvSpPr/>
          <p:nvPr/>
        </p:nvSpPr>
        <p:spPr>
          <a:xfrm>
            <a:off x="7035569" y="3528952"/>
            <a:ext cx="1568345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  <a:ea typeface="ＭＳ Ｐゴシック" pitchFamily="-106" charset="-128"/>
                <a:cs typeface="Arial"/>
              </a:rPr>
              <a:t>Conduct Testing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62D528-BB62-8344-BEEF-242981F4ABEC}"/>
              </a:ext>
            </a:extLst>
          </p:cNvPr>
          <p:cNvSpPr/>
          <p:nvPr/>
        </p:nvSpPr>
        <p:spPr>
          <a:xfrm>
            <a:off x="9812857" y="3441239"/>
            <a:ext cx="1675920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  <a:cs typeface="Arial"/>
              </a:rPr>
              <a:t>Continuous Maintenance &amp; Improvement</a:t>
            </a:r>
            <a:endParaRPr lang="en-US" b="1" baseline="30000" dirty="0">
              <a:solidFill>
                <a:schemeClr val="bg1"/>
              </a:solidFill>
              <a:latin typeface="Candara" panose="020E0502030303020204" pitchFamily="34" charset="0"/>
              <a:cs typeface="Arial"/>
            </a:endParaRPr>
          </a:p>
        </p:txBody>
      </p:sp>
      <p:pic>
        <p:nvPicPr>
          <p:cNvPr id="22" name="Graphic 21" descr="Workflow">
            <a:extLst>
              <a:ext uri="{FF2B5EF4-FFF2-40B4-BE49-F238E27FC236}">
                <a16:creationId xmlns:a16="http://schemas.microsoft.com/office/drawing/2014/main" id="{976C5FDA-D355-D544-8214-2F3AB78B0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0817" y="2892141"/>
            <a:ext cx="540000" cy="540000"/>
          </a:xfrm>
          <a:prstGeom prst="rect">
            <a:avLst/>
          </a:prstGeom>
        </p:spPr>
      </p:pic>
      <p:pic>
        <p:nvPicPr>
          <p:cNvPr id="24" name="Graphic 23" descr="Building">
            <a:extLst>
              <a:ext uri="{FF2B5EF4-FFF2-40B4-BE49-F238E27FC236}">
                <a16:creationId xmlns:a16="http://schemas.microsoft.com/office/drawing/2014/main" id="{4089C283-D8F7-704E-949C-B21A8E8A7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48320" y="2892141"/>
            <a:ext cx="540000" cy="540000"/>
          </a:xfrm>
          <a:prstGeom prst="rect">
            <a:avLst/>
          </a:prstGeom>
        </p:spPr>
      </p:pic>
      <p:pic>
        <p:nvPicPr>
          <p:cNvPr id="26" name="Graphic 25" descr="Signal">
            <a:extLst>
              <a:ext uri="{FF2B5EF4-FFF2-40B4-BE49-F238E27FC236}">
                <a16:creationId xmlns:a16="http://schemas.microsoft.com/office/drawing/2014/main" id="{6E9D57DF-791A-F54C-8B9A-B2C1BF6F7D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3743" y="2892141"/>
            <a:ext cx="540000" cy="540000"/>
          </a:xfrm>
          <a:prstGeom prst="rect">
            <a:avLst/>
          </a:prstGeom>
        </p:spPr>
      </p:pic>
      <p:pic>
        <p:nvPicPr>
          <p:cNvPr id="28" name="Graphic 27" descr="Man">
            <a:extLst>
              <a:ext uri="{FF2B5EF4-FFF2-40B4-BE49-F238E27FC236}">
                <a16:creationId xmlns:a16="http://schemas.microsoft.com/office/drawing/2014/main" id="{7166EC9F-6958-E242-B605-ACF8677087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78547" y="2892141"/>
            <a:ext cx="540000" cy="540000"/>
          </a:xfrm>
          <a:prstGeom prst="rect">
            <a:avLst/>
          </a:prstGeom>
        </p:spPr>
      </p:pic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28BDEEE4-60C3-9B47-BC4D-B33E319C3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/>
              <a:t>© 2020 MHA CONSULTING. ALL RIGHTS RESERVED.</a:t>
            </a:r>
            <a:endParaRPr lang="es-ES_tradnl" dirty="0"/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73FB42C8-8BE4-2546-A71E-7299415D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7937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/>
      <p:bldP spid="12" grpId="0" animBg="1"/>
      <p:bldP spid="15" grpId="0" animBg="1"/>
      <p:bldP spid="33" grpId="0" animBg="1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88A9F87-80ED-ED4C-A3AE-1084B78B61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1202" b="2196"/>
          <a:stretch/>
        </p:blipFill>
        <p:spPr>
          <a:xfrm flipH="1">
            <a:off x="-1" y="679449"/>
            <a:ext cx="12193200" cy="6186408"/>
          </a:xfrm>
        </p:spPr>
      </p:pic>
      <p:sp>
        <p:nvSpPr>
          <p:cNvPr id="28" name="Parallelogram 27">
            <a:extLst>
              <a:ext uri="{FF2B5EF4-FFF2-40B4-BE49-F238E27FC236}">
                <a16:creationId xmlns:a16="http://schemas.microsoft.com/office/drawing/2014/main" id="{13C24A24-E95E-B544-AA0C-D7C384904098}"/>
              </a:ext>
            </a:extLst>
          </p:cNvPr>
          <p:cNvSpPr/>
          <p:nvPr/>
        </p:nvSpPr>
        <p:spPr>
          <a:xfrm flipH="1">
            <a:off x="6454587" y="4312207"/>
            <a:ext cx="4652681" cy="2545792"/>
          </a:xfrm>
          <a:prstGeom prst="parallelogram">
            <a:avLst>
              <a:gd name="adj" fmla="val 54052"/>
            </a:avLst>
          </a:prstGeom>
          <a:gradFill>
            <a:gsLst>
              <a:gs pos="0">
                <a:schemeClr val="bg1"/>
              </a:gs>
              <a:gs pos="99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127000" dist="63500" dir="10800000" algn="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F25EA3E-35A4-6342-BF46-18F8DCB937BE}"/>
              </a:ext>
            </a:extLst>
          </p:cNvPr>
          <p:cNvSpPr/>
          <p:nvPr/>
        </p:nvSpPr>
        <p:spPr>
          <a:xfrm flipH="1">
            <a:off x="5176434" y="1"/>
            <a:ext cx="5488493" cy="4312206"/>
          </a:xfrm>
          <a:custGeom>
            <a:avLst/>
            <a:gdLst>
              <a:gd name="connsiteX0" fmla="*/ 3784704 w 5488493"/>
              <a:gd name="connsiteY0" fmla="*/ 0 h 4312206"/>
              <a:gd name="connsiteX1" fmla="*/ 0 w 5488493"/>
              <a:gd name="connsiteY1" fmla="*/ 0 h 4312206"/>
              <a:gd name="connsiteX2" fmla="*/ 1703789 w 5488493"/>
              <a:gd name="connsiteY2" fmla="*/ 3065931 h 4312206"/>
              <a:gd name="connsiteX3" fmla="*/ 1011213 w 5488493"/>
              <a:gd name="connsiteY3" fmla="*/ 4312206 h 4312206"/>
              <a:gd name="connsiteX4" fmla="*/ 4795918 w 5488493"/>
              <a:gd name="connsiteY4" fmla="*/ 4312206 h 4312206"/>
              <a:gd name="connsiteX5" fmla="*/ 5488493 w 5488493"/>
              <a:gd name="connsiteY5" fmla="*/ 3065931 h 431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8493" h="4312206">
                <a:moveTo>
                  <a:pt x="3784704" y="0"/>
                </a:moveTo>
                <a:lnTo>
                  <a:pt x="0" y="0"/>
                </a:lnTo>
                <a:lnTo>
                  <a:pt x="1703789" y="3065931"/>
                </a:lnTo>
                <a:lnTo>
                  <a:pt x="1011213" y="4312206"/>
                </a:lnTo>
                <a:lnTo>
                  <a:pt x="4795918" y="4312206"/>
                </a:lnTo>
                <a:lnTo>
                  <a:pt x="5488493" y="3065931"/>
                </a:lnTo>
                <a:close/>
              </a:path>
            </a:pathLst>
          </a:custGeom>
          <a:solidFill>
            <a:srgbClr val="1C2C5C">
              <a:alpha val="80000"/>
            </a:srgbClr>
          </a:solidFill>
          <a:ln>
            <a:noFill/>
          </a:ln>
          <a:effectLst>
            <a:outerShdw blurRad="127000" dist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E88270A9-4777-6046-887A-8808EF0DBC69}"/>
              </a:ext>
            </a:extLst>
          </p:cNvPr>
          <p:cNvSpPr/>
          <p:nvPr/>
        </p:nvSpPr>
        <p:spPr>
          <a:xfrm flipH="1">
            <a:off x="2547769" y="679448"/>
            <a:ext cx="3959162" cy="3643454"/>
          </a:xfrm>
          <a:custGeom>
            <a:avLst/>
            <a:gdLst>
              <a:gd name="connsiteX0" fmla="*/ 2909408 w 3959162"/>
              <a:gd name="connsiteY0" fmla="*/ 0 h 3643454"/>
              <a:gd name="connsiteX1" fmla="*/ 0 w 3959162"/>
              <a:gd name="connsiteY1" fmla="*/ 0 h 3643454"/>
              <a:gd name="connsiteX2" fmla="*/ 1049754 w 3959162"/>
              <a:gd name="connsiteY2" fmla="*/ 1870169 h 3643454"/>
              <a:gd name="connsiteX3" fmla="*/ 54382 w 3959162"/>
              <a:gd name="connsiteY3" fmla="*/ 3643454 h 3643454"/>
              <a:gd name="connsiteX4" fmla="*/ 2963790 w 3959162"/>
              <a:gd name="connsiteY4" fmla="*/ 3643454 h 3643454"/>
              <a:gd name="connsiteX5" fmla="*/ 3959162 w 3959162"/>
              <a:gd name="connsiteY5" fmla="*/ 1870169 h 364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9162" h="3643454">
                <a:moveTo>
                  <a:pt x="2909408" y="0"/>
                </a:moveTo>
                <a:lnTo>
                  <a:pt x="0" y="0"/>
                </a:lnTo>
                <a:lnTo>
                  <a:pt x="1049754" y="1870169"/>
                </a:lnTo>
                <a:lnTo>
                  <a:pt x="54382" y="3643454"/>
                </a:lnTo>
                <a:lnTo>
                  <a:pt x="2963790" y="3643454"/>
                </a:lnTo>
                <a:lnTo>
                  <a:pt x="3959162" y="1870169"/>
                </a:lnTo>
                <a:close/>
              </a:path>
            </a:pathLst>
          </a:custGeom>
          <a:solidFill>
            <a:srgbClr val="2493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CBBF73-7DB8-9845-9BA9-C226382F96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0078" y="213726"/>
            <a:ext cx="1744614" cy="251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8CC6649-4DFF-7440-94DD-9A26CBA4A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205" y="2227198"/>
            <a:ext cx="2483518" cy="63533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THANK YOU!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E7D495-081A-6243-99F1-6F6CA1C8FBF0}"/>
              </a:ext>
            </a:extLst>
          </p:cNvPr>
          <p:cNvSpPr txBox="1"/>
          <p:nvPr/>
        </p:nvSpPr>
        <p:spPr>
          <a:xfrm>
            <a:off x="263525" y="5261517"/>
            <a:ext cx="20697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1C2C5C"/>
                </a:solidFill>
                <a:latin typeface="Candara" panose="020E0502030303020204" pitchFamily="34" charset="0"/>
              </a:rPr>
              <a:t>Questions?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1E31DD-B877-BC49-9B03-77BD60DDE291}"/>
              </a:ext>
            </a:extLst>
          </p:cNvPr>
          <p:cNvGrpSpPr/>
          <p:nvPr/>
        </p:nvGrpSpPr>
        <p:grpSpPr>
          <a:xfrm>
            <a:off x="2603016" y="5143864"/>
            <a:ext cx="2445894" cy="789305"/>
            <a:chOff x="231215" y="5616396"/>
            <a:chExt cx="2445894" cy="78930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5050BE-567B-C34B-8935-83788F6EE878}"/>
                </a:ext>
              </a:extLst>
            </p:cNvPr>
            <p:cNvSpPr txBox="1"/>
            <p:nvPr/>
          </p:nvSpPr>
          <p:spPr>
            <a:xfrm>
              <a:off x="780436" y="5620871"/>
              <a:ext cx="1896673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</a:rPr>
                <a:t>Michael Herrera</a:t>
              </a:r>
            </a:p>
            <a:p>
              <a:r>
                <a:rPr lang="en-US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</a:rPr>
                <a:t>herrera@mha-it.com</a:t>
              </a:r>
              <a:endPara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endParaRPr>
            </a:p>
            <a:p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</a:rPr>
                <a:t>(888) 689-2290</a:t>
              </a:r>
            </a:p>
          </p:txBody>
        </p:sp>
        <p:pic>
          <p:nvPicPr>
            <p:cNvPr id="31" name="Graphic 30" descr="Chat bubble">
              <a:extLst>
                <a:ext uri="{FF2B5EF4-FFF2-40B4-BE49-F238E27FC236}">
                  <a16:creationId xmlns:a16="http://schemas.microsoft.com/office/drawing/2014/main" id="{FAE3942C-A115-B042-BAFA-D285E7AB0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1215" y="5616396"/>
              <a:ext cx="540000" cy="540000"/>
            </a:xfrm>
            <a:prstGeom prst="rect">
              <a:avLst/>
            </a:prstGeom>
          </p:spPr>
        </p:pic>
      </p:grp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5468D3FA-F75B-584C-A67C-38B9241F3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203" y="5685782"/>
            <a:ext cx="1591339" cy="64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CC8B9-D1BD-1D44-A1EC-28ED091B23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7020" y="5155147"/>
            <a:ext cx="253333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3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5" grpId="0" animBg="1"/>
      <p:bldP spid="27" grpId="0" animBg="1"/>
      <p:bldP spid="3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566D30C-761D-470E-B450-0546F4896234}"/>
              </a:ext>
            </a:extLst>
          </p:cNvPr>
          <p:cNvGrpSpPr/>
          <p:nvPr/>
        </p:nvGrpSpPr>
        <p:grpSpPr>
          <a:xfrm>
            <a:off x="263525" y="1185860"/>
            <a:ext cx="2590319" cy="2128837"/>
            <a:chOff x="263525" y="1185860"/>
            <a:chExt cx="2590319" cy="2128837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7C35B8EB-9E74-1140-BB09-7E1969AAD046}"/>
                </a:ext>
              </a:extLst>
            </p:cNvPr>
            <p:cNvSpPr/>
            <p:nvPr/>
          </p:nvSpPr>
          <p:spPr>
            <a:xfrm>
              <a:off x="263525" y="1185860"/>
              <a:ext cx="2590319" cy="2128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A4B9425-E8C3-4499-ADEB-770858E4F32B}"/>
                </a:ext>
              </a:extLst>
            </p:cNvPr>
            <p:cNvGrpSpPr/>
            <p:nvPr/>
          </p:nvGrpSpPr>
          <p:grpSpPr>
            <a:xfrm>
              <a:off x="491486" y="1608419"/>
              <a:ext cx="2108391" cy="1534944"/>
              <a:chOff x="491486" y="1608419"/>
              <a:chExt cx="2108391" cy="1534944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856D5398-663E-454D-B204-3EE7BB9C42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164" y="1608419"/>
                <a:ext cx="947096" cy="239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5BBCE190-3D92-144F-B024-63805A79F5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1681637" y="2023543"/>
                <a:ext cx="890360" cy="172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04952151-C71F-1E42-AC93-4F0A8EFEEB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491486" y="2664116"/>
                <a:ext cx="958952" cy="232212"/>
              </a:xfrm>
              <a:prstGeom prst="rect">
                <a:avLst/>
              </a:prstGeom>
            </p:spPr>
          </p:pic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9D1014A4-6EBD-0340-A505-B58E760648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34022" y="2683374"/>
                <a:ext cx="865855" cy="174334"/>
              </a:xfrm>
              <a:prstGeom prst="rect">
                <a:avLst/>
              </a:prstGeom>
              <a:solidFill>
                <a:schemeClr val="accent1"/>
              </a:solidFill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1C45C0E2-C3D5-B040-BF5D-A929C6FAC789}"/>
                  </a:ext>
                </a:extLst>
              </p:cNvPr>
              <p:cNvPicPr/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9975" y="2312470"/>
                <a:ext cx="437149" cy="322653"/>
              </a:xfrm>
              <a:prstGeom prst="rect">
                <a:avLst/>
              </a:prstGeom>
              <a:noFill/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C289122E-8274-A54F-8B4F-93B4D8C502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20609" y="1617451"/>
                <a:ext cx="673427" cy="307725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1471FB4-CAF1-4CAB-8585-AF3E308C8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7077" y="3043797"/>
                <a:ext cx="1090481" cy="99566"/>
              </a:xfrm>
              <a:prstGeom prst="rect">
                <a:avLst/>
              </a:prstGeom>
            </p:spPr>
          </p:pic>
          <p:pic>
            <p:nvPicPr>
              <p:cNvPr id="8" name="Picture 7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F78649F1-990B-42B5-A76B-43F1055746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6304" y="2281746"/>
                <a:ext cx="708301" cy="260129"/>
              </a:xfrm>
              <a:prstGeom prst="rect">
                <a:avLst/>
              </a:prstGeom>
            </p:spPr>
          </p:pic>
          <p:pic>
            <p:nvPicPr>
              <p:cNvPr id="10" name="Picture 9" descr="A picture containing food, drawing&#10;&#10;Description automatically generated">
                <a:extLst>
                  <a:ext uri="{FF2B5EF4-FFF2-40B4-BE49-F238E27FC236}">
                    <a16:creationId xmlns:a16="http://schemas.microsoft.com/office/drawing/2014/main" id="{E7189426-7494-4CE0-814A-F1967EC507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1668" y="1854840"/>
                <a:ext cx="875427" cy="419938"/>
              </a:xfrm>
              <a:prstGeom prst="rect">
                <a:avLst/>
              </a:prstGeom>
            </p:spPr>
          </p:pic>
        </p:grp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CFC1EB86-B558-4941-ABBF-1530EA7F50A8}"/>
              </a:ext>
            </a:extLst>
          </p:cNvPr>
          <p:cNvGrpSpPr/>
          <p:nvPr/>
        </p:nvGrpSpPr>
        <p:grpSpPr>
          <a:xfrm>
            <a:off x="274136" y="3894801"/>
            <a:ext cx="2590319" cy="2128837"/>
            <a:chOff x="263525" y="1185860"/>
            <a:chExt cx="2590319" cy="2128837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DF3965D7-6A9A-3747-AB66-04CAC187AF84}"/>
                </a:ext>
              </a:extLst>
            </p:cNvPr>
            <p:cNvSpPr/>
            <p:nvPr/>
          </p:nvSpPr>
          <p:spPr>
            <a:xfrm>
              <a:off x="263525" y="1185860"/>
              <a:ext cx="2590319" cy="2128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C37A074C-5946-F44F-B7CD-797795D0E8F2}"/>
                </a:ext>
              </a:extLst>
            </p:cNvPr>
            <p:cNvSpPr/>
            <p:nvPr/>
          </p:nvSpPr>
          <p:spPr>
            <a:xfrm>
              <a:off x="263525" y="1185860"/>
              <a:ext cx="2590319" cy="356173"/>
            </a:xfrm>
            <a:prstGeom prst="rect">
              <a:avLst/>
            </a:prstGeom>
            <a:gradFill>
              <a:gsLst>
                <a:gs pos="0">
                  <a:srgbClr val="1C2C5C"/>
                </a:gs>
                <a:gs pos="99000">
                  <a:srgbClr val="2493C3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4E85D6B9-570B-6347-835C-436254D8B085}"/>
              </a:ext>
            </a:extLst>
          </p:cNvPr>
          <p:cNvGrpSpPr/>
          <p:nvPr/>
        </p:nvGrpSpPr>
        <p:grpSpPr>
          <a:xfrm>
            <a:off x="9287815" y="3866018"/>
            <a:ext cx="2590319" cy="2128837"/>
            <a:chOff x="263525" y="1185860"/>
            <a:chExt cx="2590319" cy="2128837"/>
          </a:xfrm>
        </p:grpSpPr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A34D1C87-D7B2-AD41-8C09-EDF7DDF692B2}"/>
                </a:ext>
              </a:extLst>
            </p:cNvPr>
            <p:cNvSpPr/>
            <p:nvPr/>
          </p:nvSpPr>
          <p:spPr>
            <a:xfrm>
              <a:off x="263525" y="1185860"/>
              <a:ext cx="2590319" cy="2128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96067D11-3841-2447-9B3F-328A3B94B422}"/>
                </a:ext>
              </a:extLst>
            </p:cNvPr>
            <p:cNvSpPr/>
            <p:nvPr/>
          </p:nvSpPr>
          <p:spPr>
            <a:xfrm>
              <a:off x="263525" y="1185860"/>
              <a:ext cx="2590319" cy="356173"/>
            </a:xfrm>
            <a:prstGeom prst="rect">
              <a:avLst/>
            </a:prstGeom>
            <a:gradFill>
              <a:gsLst>
                <a:gs pos="0">
                  <a:srgbClr val="1C2C5C"/>
                </a:gs>
                <a:gs pos="99000">
                  <a:srgbClr val="2493C3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5A3E4511-670F-394D-9ECC-AF9AF012ABC6}"/>
              </a:ext>
            </a:extLst>
          </p:cNvPr>
          <p:cNvGrpSpPr/>
          <p:nvPr/>
        </p:nvGrpSpPr>
        <p:grpSpPr>
          <a:xfrm>
            <a:off x="3286413" y="1181199"/>
            <a:ext cx="2590319" cy="2128837"/>
            <a:chOff x="263525" y="1185860"/>
            <a:chExt cx="2590319" cy="2128837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0B12AC82-B67E-9347-B4C6-4D9056D5AA7E}"/>
                </a:ext>
              </a:extLst>
            </p:cNvPr>
            <p:cNvSpPr/>
            <p:nvPr/>
          </p:nvSpPr>
          <p:spPr>
            <a:xfrm>
              <a:off x="263525" y="1185860"/>
              <a:ext cx="2590319" cy="2128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E8B6C44B-3F63-EF45-A51A-FAF85CC6F2CC}"/>
                </a:ext>
              </a:extLst>
            </p:cNvPr>
            <p:cNvSpPr/>
            <p:nvPr/>
          </p:nvSpPr>
          <p:spPr>
            <a:xfrm>
              <a:off x="263525" y="1185860"/>
              <a:ext cx="2590319" cy="356173"/>
            </a:xfrm>
            <a:prstGeom prst="rect">
              <a:avLst/>
            </a:prstGeom>
            <a:gradFill>
              <a:gsLst>
                <a:gs pos="0">
                  <a:srgbClr val="1C2C5C"/>
                </a:gs>
                <a:gs pos="99000">
                  <a:srgbClr val="2493C3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C67F19D0-F340-374C-B370-4499E3B55BD3}"/>
              </a:ext>
            </a:extLst>
          </p:cNvPr>
          <p:cNvGrpSpPr/>
          <p:nvPr/>
        </p:nvGrpSpPr>
        <p:grpSpPr>
          <a:xfrm>
            <a:off x="6324616" y="1175932"/>
            <a:ext cx="2590319" cy="2128837"/>
            <a:chOff x="263525" y="1185860"/>
            <a:chExt cx="2590319" cy="2128837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81A337F0-87E9-D24F-B431-F7115915F868}"/>
                </a:ext>
              </a:extLst>
            </p:cNvPr>
            <p:cNvSpPr/>
            <p:nvPr/>
          </p:nvSpPr>
          <p:spPr>
            <a:xfrm>
              <a:off x="263525" y="1185860"/>
              <a:ext cx="2590319" cy="2128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A392625D-3253-924E-8694-7583DED7AFA3}"/>
                </a:ext>
              </a:extLst>
            </p:cNvPr>
            <p:cNvSpPr/>
            <p:nvPr/>
          </p:nvSpPr>
          <p:spPr>
            <a:xfrm>
              <a:off x="263525" y="1185860"/>
              <a:ext cx="2590319" cy="356173"/>
            </a:xfrm>
            <a:prstGeom prst="rect">
              <a:avLst/>
            </a:prstGeom>
            <a:gradFill>
              <a:gsLst>
                <a:gs pos="0">
                  <a:srgbClr val="1C2C5C"/>
                </a:gs>
                <a:gs pos="99000">
                  <a:srgbClr val="2493C3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5A5DED1-DE11-EA42-9E64-3BF8AFDBCE20}"/>
              </a:ext>
            </a:extLst>
          </p:cNvPr>
          <p:cNvGrpSpPr/>
          <p:nvPr/>
        </p:nvGrpSpPr>
        <p:grpSpPr>
          <a:xfrm>
            <a:off x="9287815" y="1173411"/>
            <a:ext cx="2590319" cy="2128837"/>
            <a:chOff x="263525" y="1185860"/>
            <a:chExt cx="2590319" cy="2128837"/>
          </a:xfrm>
        </p:grpSpPr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F19FB3A1-493B-1A48-9667-782B3BB04ED2}"/>
                </a:ext>
              </a:extLst>
            </p:cNvPr>
            <p:cNvSpPr/>
            <p:nvPr/>
          </p:nvSpPr>
          <p:spPr>
            <a:xfrm>
              <a:off x="263525" y="1185860"/>
              <a:ext cx="2590319" cy="2128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4B2ED245-C636-954E-BB18-5DD602AE4BCF}"/>
                </a:ext>
              </a:extLst>
            </p:cNvPr>
            <p:cNvSpPr/>
            <p:nvPr/>
          </p:nvSpPr>
          <p:spPr>
            <a:xfrm>
              <a:off x="263525" y="1185860"/>
              <a:ext cx="2590319" cy="356173"/>
            </a:xfrm>
            <a:prstGeom prst="rect">
              <a:avLst/>
            </a:prstGeom>
            <a:gradFill>
              <a:gsLst>
                <a:gs pos="0">
                  <a:srgbClr val="1C2C5C"/>
                </a:gs>
                <a:gs pos="99000">
                  <a:srgbClr val="2493C3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sp>
        <p:nvSpPr>
          <p:cNvPr id="168" name="Rectangle 167">
            <a:extLst>
              <a:ext uri="{FF2B5EF4-FFF2-40B4-BE49-F238E27FC236}">
                <a16:creationId xmlns:a16="http://schemas.microsoft.com/office/drawing/2014/main" id="{8DE3A141-D205-7243-9B17-F4C3A4474156}"/>
              </a:ext>
            </a:extLst>
          </p:cNvPr>
          <p:cNvSpPr/>
          <p:nvPr/>
        </p:nvSpPr>
        <p:spPr>
          <a:xfrm>
            <a:off x="263525" y="1185860"/>
            <a:ext cx="2590319" cy="356173"/>
          </a:xfrm>
          <a:prstGeom prst="rect">
            <a:avLst/>
          </a:prstGeom>
          <a:gradFill>
            <a:gsLst>
              <a:gs pos="0">
                <a:srgbClr val="1C2C5C"/>
              </a:gs>
              <a:gs pos="99000">
                <a:srgbClr val="2493C3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A996A5-173F-CC4D-ADF1-80F3093B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Unique Or Competitive Advantage 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E5C6FA1-5743-1141-9C4F-71E819CCE12B}"/>
              </a:ext>
            </a:extLst>
          </p:cNvPr>
          <p:cNvGrpSpPr/>
          <p:nvPr/>
        </p:nvGrpSpPr>
        <p:grpSpPr>
          <a:xfrm>
            <a:off x="3550350" y="1695144"/>
            <a:ext cx="1997127" cy="1451183"/>
            <a:chOff x="4635305" y="1166271"/>
            <a:chExt cx="1997127" cy="1451183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4DD7C27-7DCF-DC4D-826E-07918EFF1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4212" y="1166271"/>
              <a:ext cx="495289" cy="251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5">
              <a:extLst>
                <a:ext uri="{FF2B5EF4-FFF2-40B4-BE49-F238E27FC236}">
                  <a16:creationId xmlns:a16="http://schemas.microsoft.com/office/drawing/2014/main" id="{B00BE8CA-04C9-2B4D-9A85-273BCBBA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5012" y="1181302"/>
              <a:ext cx="987420" cy="261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F84E2A87-C3FA-5243-8E56-A52BE0C1A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5305" y="1446884"/>
              <a:ext cx="727560" cy="444954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229BCB5A-D49C-F545-984B-E3B934195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4367" y="1862116"/>
              <a:ext cx="1049784" cy="467904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A67A010D-9B11-CD46-BE0C-16B3915C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9609" y="1620039"/>
              <a:ext cx="851237" cy="295153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55340C91-F3B3-4145-9C82-AD5119BC1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7247" y="2321384"/>
              <a:ext cx="975290" cy="296070"/>
            </a:xfrm>
            <a:prstGeom prst="rect">
              <a:avLst/>
            </a:prstGeom>
          </p:spPr>
        </p:pic>
        <p:pic>
          <p:nvPicPr>
            <p:cNvPr id="96" name="Picture 16">
              <a:extLst>
                <a:ext uri="{FF2B5EF4-FFF2-40B4-BE49-F238E27FC236}">
                  <a16:creationId xmlns:a16="http://schemas.microsoft.com/office/drawing/2014/main" id="{792452FD-700A-D34E-A9AD-2237C1AC6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057573" y="2087650"/>
              <a:ext cx="525608" cy="384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8F6C9E8-851E-6540-BCAE-343CE5F3F9A3}"/>
              </a:ext>
            </a:extLst>
          </p:cNvPr>
          <p:cNvGrpSpPr/>
          <p:nvPr/>
        </p:nvGrpSpPr>
        <p:grpSpPr>
          <a:xfrm>
            <a:off x="9461838" y="1646823"/>
            <a:ext cx="2151870" cy="1542308"/>
            <a:chOff x="6882449" y="1115746"/>
            <a:chExt cx="2151870" cy="1542308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8EF594B1-3498-A74C-8FF8-119919CAE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/>
          </p:blipFill>
          <p:spPr>
            <a:xfrm>
              <a:off x="8562513" y="1123012"/>
              <a:ext cx="403831" cy="403831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5124CAD7-B8FC-5A47-BE77-B8CC455B6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/>
            <a:stretch/>
          </p:blipFill>
          <p:spPr>
            <a:xfrm>
              <a:off x="8276523" y="1617994"/>
              <a:ext cx="732477" cy="188754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C803C589-D397-6A44-914A-A04213B3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015065" y="1115746"/>
              <a:ext cx="455559" cy="329156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3249B611-9E76-4046-8A19-B7592105C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2449" y="1773766"/>
              <a:ext cx="746006" cy="269911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98CD13B5-71BA-F946-96C8-08EEC1E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9442" y="1529681"/>
              <a:ext cx="428487" cy="401708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8E319B75-DBB8-DC48-9BB3-C99C6AA32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8880" y="1820885"/>
              <a:ext cx="725439" cy="313258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7783A29C-C017-0546-B77B-95A21B325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8295" y="1181260"/>
              <a:ext cx="756883" cy="307484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0C5DB6CD-6687-8B4F-9A1E-C899FB99E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5766" y="2425105"/>
              <a:ext cx="1303403" cy="232949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1CB9ED44-A55C-784F-A156-6B26AFABA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1875" y="1488744"/>
              <a:ext cx="653948" cy="310877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A0DB28A4-A68A-6447-A843-C5DFDF4BC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8344" y="2104047"/>
              <a:ext cx="878318" cy="236286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29A9429B-D4F0-5746-A72E-3D0A2E6F2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6000" y="2115370"/>
              <a:ext cx="989102" cy="233646"/>
            </a:xfrm>
            <a:prstGeom prst="rect">
              <a:avLst/>
            </a:prstGeom>
          </p:spPr>
        </p:pic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723ED52F-36BA-C841-B7A7-994AD5FC1384}"/>
              </a:ext>
            </a:extLst>
          </p:cNvPr>
          <p:cNvSpPr/>
          <p:nvPr/>
        </p:nvSpPr>
        <p:spPr>
          <a:xfrm>
            <a:off x="7115470" y="1204615"/>
            <a:ext cx="10086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Raleway" panose="020B0503030101060003" pitchFamily="34" charset="77"/>
              </a:rPr>
              <a:t>Healthcare</a:t>
            </a:r>
            <a:endParaRPr lang="es-ES_tradnl" sz="1200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82DA0C75-5228-9048-B762-DF0BBD931D3F}"/>
              </a:ext>
            </a:extLst>
          </p:cNvPr>
          <p:cNvSpPr/>
          <p:nvPr/>
        </p:nvSpPr>
        <p:spPr>
          <a:xfrm>
            <a:off x="9751385" y="1217941"/>
            <a:ext cx="18128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Raleway" panose="020B0503030101060003" pitchFamily="34" charset="77"/>
              </a:rPr>
              <a:t>Financial Institutions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AFE19F0-1132-6549-ABC0-1FFDDC1E58E0}"/>
              </a:ext>
            </a:extLst>
          </p:cNvPr>
          <p:cNvGrpSpPr/>
          <p:nvPr/>
        </p:nvGrpSpPr>
        <p:grpSpPr>
          <a:xfrm>
            <a:off x="9511696" y="4290106"/>
            <a:ext cx="2148124" cy="1580741"/>
            <a:chOff x="6941000" y="3136511"/>
            <a:chExt cx="2148124" cy="1580741"/>
          </a:xfrm>
        </p:grpSpPr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BB0C9FDE-AE84-D54B-ABAC-FB060A461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/>
            <a:stretch/>
          </p:blipFill>
          <p:spPr>
            <a:xfrm>
              <a:off x="8086452" y="4363612"/>
              <a:ext cx="805881" cy="276302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0AA281FA-2408-3B44-B2DD-B01068CA3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167" y="3136511"/>
              <a:ext cx="543681" cy="493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9FA5CC6C-2211-0942-BE48-FE8DFD234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9577" y="3762419"/>
              <a:ext cx="526351" cy="456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14BAAF51-0634-3E46-BBC5-710EE238F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43629" y="3216156"/>
              <a:ext cx="745495" cy="360723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00267E44-371E-DE42-8E09-61DBD02EC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1000" y="3781466"/>
              <a:ext cx="856732" cy="355230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1560E44D-19C2-1A4C-8B78-C2D3A55A2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8343" y="4210653"/>
              <a:ext cx="506599" cy="506599"/>
            </a:xfrm>
            <a:prstGeom prst="rect">
              <a:avLst/>
            </a:prstGeom>
          </p:spPr>
        </p:pic>
        <p:pic>
          <p:nvPicPr>
            <p:cNvPr id="134" name="Picture 46">
              <a:extLst>
                <a:ext uri="{FF2B5EF4-FFF2-40B4-BE49-F238E27FC236}">
                  <a16:creationId xmlns:a16="http://schemas.microsoft.com/office/drawing/2014/main" id="{40FEC3E4-9BDF-E649-B4C5-657BBA28A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8531" y="3145873"/>
              <a:ext cx="584415" cy="36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41EDBA86-688B-1242-A3C4-70465D499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7732" y="3681375"/>
              <a:ext cx="487051" cy="541167"/>
            </a:xfrm>
            <a:prstGeom prst="rect">
              <a:avLst/>
            </a:prstGeom>
          </p:spPr>
        </p:pic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105CF51E-45FD-E045-93B5-FB5DC6D610B8}"/>
              </a:ext>
            </a:extLst>
          </p:cNvPr>
          <p:cNvGrpSpPr/>
          <p:nvPr/>
        </p:nvGrpSpPr>
        <p:grpSpPr>
          <a:xfrm>
            <a:off x="560775" y="4373879"/>
            <a:ext cx="2164748" cy="1465384"/>
            <a:chOff x="125762" y="3184156"/>
            <a:chExt cx="2164748" cy="1465384"/>
          </a:xfrm>
        </p:grpSpPr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58B02339-6BF4-574C-B975-217D9D90E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rcRect/>
            <a:stretch/>
          </p:blipFill>
          <p:spPr>
            <a:xfrm>
              <a:off x="1153030" y="3884552"/>
              <a:ext cx="365160" cy="314571"/>
            </a:xfrm>
            <a:prstGeom prst="rect">
              <a:avLst/>
            </a:prstGeom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8DF9D922-AFFF-F748-AA31-17FDB2617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7349" y="3760894"/>
              <a:ext cx="653161" cy="206514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46ECA5CB-4475-AF45-9AD2-7F1D0A46E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0971" y="3184156"/>
              <a:ext cx="377618" cy="377618"/>
            </a:xfrm>
            <a:prstGeom prst="rect">
              <a:avLst/>
            </a:prstGeom>
          </p:spPr>
        </p:pic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6B39113C-EE6F-2A4C-8E57-6C875AD0B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802" y="3681375"/>
              <a:ext cx="868993" cy="239119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23BDCA17-5689-474A-B539-001CF05E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030" y="3210237"/>
              <a:ext cx="527035" cy="425683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6C1FE012-8998-0F4F-8454-2A67B3043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382" y="3191681"/>
              <a:ext cx="460185" cy="382491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3A03CC71-4CC3-C04C-8B10-CF16AC119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762" y="4018498"/>
              <a:ext cx="879361" cy="297701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6423F9AF-7E86-9945-BC72-4F85CD8A0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rcRect/>
            <a:stretch/>
          </p:blipFill>
          <p:spPr>
            <a:xfrm>
              <a:off x="196724" y="4383498"/>
              <a:ext cx="1178095" cy="266042"/>
            </a:xfrm>
            <a:prstGeom prst="rect">
              <a:avLst/>
            </a:prstGeom>
          </p:spPr>
        </p:pic>
        <p:pic>
          <p:nvPicPr>
            <p:cNvPr id="163" name="Picture 31">
              <a:extLst>
                <a:ext uri="{FF2B5EF4-FFF2-40B4-BE49-F238E27FC236}">
                  <a16:creationId xmlns:a16="http://schemas.microsoft.com/office/drawing/2014/main" id="{20273F08-FE5E-E344-B0B5-29081579C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0192" y="4214409"/>
              <a:ext cx="758321" cy="302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" name="Rectangle 121">
            <a:extLst>
              <a:ext uri="{FF2B5EF4-FFF2-40B4-BE49-F238E27FC236}">
                <a16:creationId xmlns:a16="http://schemas.microsoft.com/office/drawing/2014/main" id="{C26DE89B-2C0C-704E-BA21-00C3E1947216}"/>
              </a:ext>
            </a:extLst>
          </p:cNvPr>
          <p:cNvSpPr/>
          <p:nvPr/>
        </p:nvSpPr>
        <p:spPr>
          <a:xfrm>
            <a:off x="623010" y="1242283"/>
            <a:ext cx="18710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Raleway" panose="020B0503030101060003" pitchFamily="34" charset="77"/>
              </a:rPr>
              <a:t>Services &amp; Technology</a:t>
            </a:r>
            <a:endParaRPr lang="es-ES_tradnl" sz="1200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B890F1CA-2FDE-E945-9CF8-DB32B30A8384}"/>
              </a:ext>
            </a:extLst>
          </p:cNvPr>
          <p:cNvSpPr/>
          <p:nvPr/>
        </p:nvSpPr>
        <p:spPr>
          <a:xfrm>
            <a:off x="4095025" y="1216795"/>
            <a:ext cx="9300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Raleway" panose="020B0503030101060003" pitchFamily="34" charset="77"/>
              </a:rPr>
              <a:t>Education</a:t>
            </a:r>
            <a:endParaRPr lang="es-ES_tradnl" sz="1200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B9A131FE-A635-3146-8333-662867A5F49D}"/>
              </a:ext>
            </a:extLst>
          </p:cNvPr>
          <p:cNvSpPr/>
          <p:nvPr/>
        </p:nvSpPr>
        <p:spPr>
          <a:xfrm>
            <a:off x="766142" y="3949641"/>
            <a:ext cx="16450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Raleway" panose="020B0503030101060003" pitchFamily="34" charset="77"/>
              </a:rPr>
              <a:t>Consumer Products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A4A30114-3460-BC43-80A9-EBAC2679144B}"/>
              </a:ext>
            </a:extLst>
          </p:cNvPr>
          <p:cNvSpPr/>
          <p:nvPr/>
        </p:nvSpPr>
        <p:spPr>
          <a:xfrm>
            <a:off x="9753259" y="3924546"/>
            <a:ext cx="16594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Raleway" panose="020B0503030101060003" pitchFamily="34" charset="77"/>
              </a:rPr>
              <a:t>Government/Utility</a:t>
            </a:r>
          </a:p>
        </p:txBody>
      </p:sp>
      <p:sp>
        <p:nvSpPr>
          <p:cNvPr id="198" name="Footer Placeholder 3">
            <a:extLst>
              <a:ext uri="{FF2B5EF4-FFF2-40B4-BE49-F238E27FC236}">
                <a16:creationId xmlns:a16="http://schemas.microsoft.com/office/drawing/2014/main" id="{8DDF1BDA-36D5-7C4B-983E-730087983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Raleway" panose="020B0503030101060003" pitchFamily="34" charset="77"/>
              </a:defRPr>
            </a:lvl1pPr>
          </a:lstStyle>
          <a:p>
            <a:r>
              <a:rPr lang="es-ES_tradnl" dirty="0">
                <a:latin typeface="Candara" panose="020E0502030303020204" pitchFamily="34" charset="0"/>
              </a:rPr>
              <a:t>© 2020 MHA CONSULTING. ALL RIGHTS RESERVED.</a:t>
            </a:r>
          </a:p>
        </p:txBody>
      </p:sp>
      <p:sp>
        <p:nvSpPr>
          <p:cNvPr id="199" name="Slide Number Placeholder 4">
            <a:extLst>
              <a:ext uri="{FF2B5EF4-FFF2-40B4-BE49-F238E27FC236}">
                <a16:creationId xmlns:a16="http://schemas.microsoft.com/office/drawing/2014/main" id="{FFCC2488-77FB-DE4E-BE75-B0EA0B612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Raleway" panose="020B0503030101060003" pitchFamily="34" charset="77"/>
              </a:defRPr>
            </a:lvl1pPr>
          </a:lstStyle>
          <a:p>
            <a:fld id="{9829A330-20E8-B84E-9232-13EA87987E80}" type="slidenum">
              <a:rPr lang="es-ES_tradnl" smtClean="0">
                <a:latin typeface="Candara" panose="020E0502030303020204" pitchFamily="34" charset="0"/>
              </a:rPr>
              <a:pPr/>
              <a:t>3</a:t>
            </a:fld>
            <a:endParaRPr lang="es-ES_tradnl">
              <a:latin typeface="Candara" panose="020E0502030303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81F02A1-F6DD-47DB-B1B3-2B4D2479B07E}"/>
              </a:ext>
            </a:extLst>
          </p:cNvPr>
          <p:cNvGrpSpPr/>
          <p:nvPr/>
        </p:nvGrpSpPr>
        <p:grpSpPr>
          <a:xfrm>
            <a:off x="6483544" y="1611510"/>
            <a:ext cx="2069306" cy="1575112"/>
            <a:chOff x="6483544" y="1611510"/>
            <a:chExt cx="2069306" cy="1575112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350080CF-7B02-4B45-8337-DBD8A92E6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2615" y="2150514"/>
              <a:ext cx="504150" cy="194584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27395AED-A460-E341-96CF-7EBE75DB3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3544" y="2410251"/>
              <a:ext cx="1152686" cy="248271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4CF9B222-EA42-A54E-A00C-CC9CC9A84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8031" y="2674273"/>
              <a:ext cx="816569" cy="239971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DCFC5BC6-AB48-234B-BA9B-DA19B80C8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0034" y="2665220"/>
              <a:ext cx="699961" cy="257586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8D3D4FA8-9243-B042-9590-9DEC99CF1573}"/>
                </a:ext>
              </a:extLst>
            </p:cNvPr>
            <p:cNvPicPr/>
            <p:nvPr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4765" y="1653089"/>
              <a:ext cx="761689" cy="1604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Picture 6">
              <a:extLst>
                <a:ext uri="{FF2B5EF4-FFF2-40B4-BE49-F238E27FC236}">
                  <a16:creationId xmlns:a16="http://schemas.microsoft.com/office/drawing/2014/main" id="{4F374482-1DE6-0944-A6D3-AB5A186E0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556859" y="1946720"/>
              <a:ext cx="644056" cy="198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1B9E8712-7454-5146-9099-51ECBFB9B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1449" y="1611510"/>
              <a:ext cx="936876" cy="203467"/>
            </a:xfrm>
            <a:prstGeom prst="rect">
              <a:avLst/>
            </a:prstGeom>
            <a:solidFill>
              <a:schemeClr val="accent1"/>
            </a:solidFill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AAC1A7AB-F154-F847-880A-ADA8BA535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7195" y="2186852"/>
              <a:ext cx="821774" cy="273925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73373D50-17BB-6840-9DB1-658790B01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7594000" y="1897917"/>
              <a:ext cx="958850" cy="209550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D6828062-BB6B-BE4A-A73B-5F1A8EF5E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7081194" y="2997302"/>
              <a:ext cx="1125715" cy="18932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F1E62E1-8E92-4EB0-9813-AD82160A7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/>
            <a:srcRect/>
            <a:stretch/>
          </p:blipFill>
          <p:spPr>
            <a:xfrm>
              <a:off x="7897054" y="2404366"/>
              <a:ext cx="578368" cy="164746"/>
            </a:xfrm>
            <a:prstGeom prst="rect">
              <a:avLst/>
            </a:prstGeom>
          </p:spPr>
        </p:pic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0AAD621-918B-48A3-AA5B-50DC354EFEBA}"/>
              </a:ext>
            </a:extLst>
          </p:cNvPr>
          <p:cNvGrpSpPr/>
          <p:nvPr/>
        </p:nvGrpSpPr>
        <p:grpSpPr>
          <a:xfrm>
            <a:off x="3283289" y="3890527"/>
            <a:ext cx="2590319" cy="2128837"/>
            <a:chOff x="263525" y="1185860"/>
            <a:chExt cx="2590319" cy="2128837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2B0CD504-C20B-44E5-A40C-472076C1F5FA}"/>
                </a:ext>
              </a:extLst>
            </p:cNvPr>
            <p:cNvSpPr/>
            <p:nvPr/>
          </p:nvSpPr>
          <p:spPr>
            <a:xfrm>
              <a:off x="263525" y="1185860"/>
              <a:ext cx="2590319" cy="2128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566850A4-E7D9-4A10-8677-BCA391846297}"/>
                </a:ext>
              </a:extLst>
            </p:cNvPr>
            <p:cNvSpPr/>
            <p:nvPr/>
          </p:nvSpPr>
          <p:spPr>
            <a:xfrm>
              <a:off x="263525" y="1185860"/>
              <a:ext cx="2590319" cy="356173"/>
            </a:xfrm>
            <a:prstGeom prst="rect">
              <a:avLst/>
            </a:prstGeom>
            <a:gradFill>
              <a:gsLst>
                <a:gs pos="0">
                  <a:srgbClr val="1C2C5C"/>
                </a:gs>
                <a:gs pos="99000">
                  <a:srgbClr val="2493C3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80DC4600-EF1E-4ADA-84CF-67C849B2C0AB}"/>
              </a:ext>
            </a:extLst>
          </p:cNvPr>
          <p:cNvGrpSpPr/>
          <p:nvPr/>
        </p:nvGrpSpPr>
        <p:grpSpPr>
          <a:xfrm>
            <a:off x="3521492" y="4261914"/>
            <a:ext cx="2136305" cy="1598161"/>
            <a:chOff x="2359621" y="3058634"/>
            <a:chExt cx="2136305" cy="1598161"/>
          </a:xfrm>
        </p:grpSpPr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0B8586CC-21BF-4E55-8CDF-825562202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3637" y="3058634"/>
              <a:ext cx="1049221" cy="61861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D13689CB-6D78-4BE0-8FEA-08988C19B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5492" y="3621462"/>
              <a:ext cx="834093" cy="309806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73930C42-C367-45F6-8F56-A2E90F5E8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8952" y="3187442"/>
              <a:ext cx="876974" cy="351983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CEBCFC93-A3F5-40B6-83FE-936C14053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/>
            <a:srcRect/>
            <a:stretch/>
          </p:blipFill>
          <p:spPr>
            <a:xfrm>
              <a:off x="2359621" y="4088007"/>
              <a:ext cx="954629" cy="163650"/>
            </a:xfrm>
            <a:prstGeom prst="rect">
              <a:avLst/>
            </a:prstGeom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E9891F19-D357-4E1B-9DA4-6C6E35C65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9201" y="4085741"/>
              <a:ext cx="941858" cy="219876"/>
            </a:xfrm>
            <a:prstGeom prst="rect">
              <a:avLst/>
            </a:prstGeom>
          </p:spPr>
        </p:pic>
        <p:pic>
          <p:nvPicPr>
            <p:cNvPr id="200" name="Picture 199">
              <a:extLst>
                <a:ext uri="{FF2B5EF4-FFF2-40B4-BE49-F238E27FC236}">
                  <a16:creationId xmlns:a16="http://schemas.microsoft.com/office/drawing/2014/main" id="{6BFF21B6-0689-4901-9B48-04C6014E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093" y="3546236"/>
              <a:ext cx="815594" cy="42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AD14FECA-595F-467A-B975-48BA020CE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220" y="4259513"/>
              <a:ext cx="758448" cy="397282"/>
            </a:xfrm>
            <a:prstGeom prst="rect">
              <a:avLst/>
            </a:prstGeom>
          </p:spPr>
        </p:pic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FF0B4DC1-3ACD-4208-AB3D-3CE89FC26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1240" y="4454482"/>
              <a:ext cx="661931" cy="163992"/>
            </a:xfrm>
            <a:prstGeom prst="rect">
              <a:avLst/>
            </a:prstGeom>
          </p:spPr>
        </p:pic>
      </p:grpSp>
      <p:sp>
        <p:nvSpPr>
          <p:cNvPr id="203" name="Rectangle 202">
            <a:extLst>
              <a:ext uri="{FF2B5EF4-FFF2-40B4-BE49-F238E27FC236}">
                <a16:creationId xmlns:a16="http://schemas.microsoft.com/office/drawing/2014/main" id="{C1FE67B9-53B7-45C3-8689-E4164B8549FA}"/>
              </a:ext>
            </a:extLst>
          </p:cNvPr>
          <p:cNvSpPr/>
          <p:nvPr/>
        </p:nvSpPr>
        <p:spPr>
          <a:xfrm>
            <a:off x="4122233" y="3930904"/>
            <a:ext cx="9124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Raleway" panose="020B0503030101060003" pitchFamily="34" charset="77"/>
              </a:rPr>
              <a:t>Insurance</a:t>
            </a:r>
            <a:endParaRPr lang="es-ES_tradnl" sz="1200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1C083C14-EF44-44BE-9C6C-B60677512F53}"/>
              </a:ext>
            </a:extLst>
          </p:cNvPr>
          <p:cNvGrpSpPr/>
          <p:nvPr/>
        </p:nvGrpSpPr>
        <p:grpSpPr>
          <a:xfrm>
            <a:off x="6322199" y="3871575"/>
            <a:ext cx="2590319" cy="2128837"/>
            <a:chOff x="263525" y="1185860"/>
            <a:chExt cx="2590319" cy="2128837"/>
          </a:xfrm>
        </p:grpSpPr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CB34B79E-F9DB-4A2A-A122-CB2E0965848C}"/>
                </a:ext>
              </a:extLst>
            </p:cNvPr>
            <p:cNvSpPr/>
            <p:nvPr/>
          </p:nvSpPr>
          <p:spPr>
            <a:xfrm>
              <a:off x="263525" y="1185860"/>
              <a:ext cx="2590319" cy="2128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2BF35D98-4333-4144-8872-7F7318DEFE9D}"/>
                </a:ext>
              </a:extLst>
            </p:cNvPr>
            <p:cNvSpPr/>
            <p:nvPr/>
          </p:nvSpPr>
          <p:spPr>
            <a:xfrm>
              <a:off x="263525" y="1185860"/>
              <a:ext cx="2590319" cy="356173"/>
            </a:xfrm>
            <a:prstGeom prst="rect">
              <a:avLst/>
            </a:prstGeom>
            <a:gradFill>
              <a:gsLst>
                <a:gs pos="0">
                  <a:srgbClr val="1C2C5C"/>
                </a:gs>
                <a:gs pos="99000">
                  <a:srgbClr val="2493C3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506AC099-45DD-4EB0-9237-97094118A287}"/>
              </a:ext>
            </a:extLst>
          </p:cNvPr>
          <p:cNvGrpSpPr/>
          <p:nvPr/>
        </p:nvGrpSpPr>
        <p:grpSpPr>
          <a:xfrm>
            <a:off x="6598394" y="4265931"/>
            <a:ext cx="2037470" cy="1718958"/>
            <a:chOff x="4672020" y="3130274"/>
            <a:chExt cx="2037470" cy="1718958"/>
          </a:xfrm>
        </p:grpSpPr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9188AF19-3CC2-415C-A969-966FA9B02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2020" y="3141514"/>
              <a:ext cx="1095414" cy="333387"/>
            </a:xfrm>
            <a:prstGeom prst="rect">
              <a:avLst/>
            </a:prstGeom>
          </p:spPr>
        </p:pic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id="{9961DDEB-90C8-4B2E-96CF-D895FC036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1580" y="3130274"/>
              <a:ext cx="857910" cy="326247"/>
            </a:xfrm>
            <a:prstGeom prst="rect">
              <a:avLst/>
            </a:prstGeom>
          </p:spPr>
        </p:pic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31E10F5A-5AA9-4883-8DB6-F53F9AD46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1745" y="3464133"/>
              <a:ext cx="809819" cy="479893"/>
            </a:xfrm>
            <a:prstGeom prst="rect">
              <a:avLst/>
            </a:prstGeom>
          </p:spPr>
        </p:pic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1B21D051-3EB2-45AC-99D7-7AEAAF1F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4932" y="3520281"/>
              <a:ext cx="892720" cy="470487"/>
            </a:xfrm>
            <a:prstGeom prst="rect">
              <a:avLst/>
            </a:prstGeom>
          </p:spPr>
        </p:pic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084454B4-E160-4402-BFCC-A11C19485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4237" y="4020320"/>
              <a:ext cx="932987" cy="219876"/>
            </a:xfrm>
            <a:prstGeom prst="rect">
              <a:avLst/>
            </a:prstGeom>
          </p:spPr>
        </p:pic>
        <p:pic>
          <p:nvPicPr>
            <p:cNvPr id="213" name="Picture 212">
              <a:extLst>
                <a:ext uri="{FF2B5EF4-FFF2-40B4-BE49-F238E27FC236}">
                  <a16:creationId xmlns:a16="http://schemas.microsoft.com/office/drawing/2014/main" id="{DCF6BF95-728C-488C-866E-F0484AE6A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/>
            <a:srcRect/>
            <a:stretch/>
          </p:blipFill>
          <p:spPr>
            <a:xfrm>
              <a:off x="6001390" y="4051259"/>
              <a:ext cx="547838" cy="374244"/>
            </a:xfrm>
            <a:prstGeom prst="rect">
              <a:avLst/>
            </a:prstGeom>
          </p:spPr>
        </p:pic>
        <p:pic>
          <p:nvPicPr>
            <p:cNvPr id="214" name="Picture 213">
              <a:extLst>
                <a:ext uri="{FF2B5EF4-FFF2-40B4-BE49-F238E27FC236}">
                  <a16:creationId xmlns:a16="http://schemas.microsoft.com/office/drawing/2014/main" id="{EB457611-3FF7-44EC-832E-FA93F4D7B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5261" y="4318715"/>
              <a:ext cx="836423" cy="470487"/>
            </a:xfrm>
            <a:prstGeom prst="rect">
              <a:avLst/>
            </a:prstGeom>
          </p:spPr>
        </p:pic>
        <p:pic>
          <p:nvPicPr>
            <p:cNvPr id="215" name="Picture 214">
              <a:extLst>
                <a:ext uri="{FF2B5EF4-FFF2-40B4-BE49-F238E27FC236}">
                  <a16:creationId xmlns:a16="http://schemas.microsoft.com/office/drawing/2014/main" id="{F1A9C074-94F1-4319-8ACD-6E9B70D36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3658" y="4454992"/>
              <a:ext cx="697274" cy="394240"/>
            </a:xfrm>
            <a:prstGeom prst="rect">
              <a:avLst/>
            </a:prstGeom>
          </p:spPr>
        </p:pic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093A694A-82F3-4D62-99E0-ACC9C38C8E38}"/>
              </a:ext>
            </a:extLst>
          </p:cNvPr>
          <p:cNvSpPr/>
          <p:nvPr/>
        </p:nvSpPr>
        <p:spPr>
          <a:xfrm>
            <a:off x="6667417" y="3926696"/>
            <a:ext cx="18998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Raleway" panose="020B0503030101060003" pitchFamily="34" charset="77"/>
              </a:rPr>
              <a:t>Travel &amp; Entertainment</a:t>
            </a:r>
          </a:p>
        </p:txBody>
      </p:sp>
    </p:spTree>
    <p:extLst>
      <p:ext uri="{BB962C8B-B14F-4D97-AF65-F5344CB8AC3E}">
        <p14:creationId xmlns:p14="http://schemas.microsoft.com/office/powerpoint/2010/main" val="4171594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800" decel="100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800" decel="100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800" decel="100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800" decel="100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800" decel="100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800" decel="100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800" decel="100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800" decel="100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800" decel="100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800" decel="100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800" decel="100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800" decel="100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800" decel="10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00" decel="10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800" decel="10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  <p:bldP spid="2" grpId="0"/>
      <p:bldP spid="124" grpId="0"/>
      <p:bldP spid="125" grpId="0"/>
      <p:bldP spid="122" grpId="0"/>
      <p:bldP spid="123" grpId="0"/>
      <p:bldP spid="194" grpId="0"/>
      <p:bldP spid="197" grpId="0"/>
      <p:bldP spid="203" grpId="0"/>
      <p:bldP spid="2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FA9E6A6-9A55-3C47-BD2B-3F50A4607FAC}"/>
              </a:ext>
            </a:extLst>
          </p:cNvPr>
          <p:cNvGrpSpPr/>
          <p:nvPr/>
        </p:nvGrpSpPr>
        <p:grpSpPr>
          <a:xfrm>
            <a:off x="313390" y="1174236"/>
            <a:ext cx="11565220" cy="5140976"/>
            <a:chOff x="363255" y="1061502"/>
            <a:chExt cx="11565220" cy="514097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ED71DCB-5794-EA43-B219-9DB4EC500BAD}"/>
                </a:ext>
              </a:extLst>
            </p:cNvPr>
            <p:cNvSpPr/>
            <p:nvPr/>
          </p:nvSpPr>
          <p:spPr>
            <a:xfrm>
              <a:off x="363255" y="1061502"/>
              <a:ext cx="11565220" cy="5140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C9A95DB-2D3C-2243-9B56-72715EB7C29D}"/>
                </a:ext>
              </a:extLst>
            </p:cNvPr>
            <p:cNvSpPr/>
            <p:nvPr/>
          </p:nvSpPr>
          <p:spPr>
            <a:xfrm>
              <a:off x="363255" y="1061502"/>
              <a:ext cx="11565220" cy="534945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innerShdw blurRad="63500" dist="50800" dir="54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5B50174-BB0E-9D4B-9522-B3A1385ED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Educational Institution Experience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2E0C3B-9BE4-3A4F-AE6C-F452BF43D207}"/>
              </a:ext>
            </a:extLst>
          </p:cNvPr>
          <p:cNvSpPr/>
          <p:nvPr/>
        </p:nvSpPr>
        <p:spPr>
          <a:xfrm>
            <a:off x="9753259" y="4037280"/>
            <a:ext cx="16594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Raleway" panose="020B0503030101060003" pitchFamily="34" charset="77"/>
              </a:rPr>
              <a:t>Government/Utility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9369C4-82E4-964C-8A4E-9785C3F1ED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5093" y="2049321"/>
            <a:ext cx="822960" cy="41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5F52A92-E7A3-A344-B0B7-5927CD7E94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5006" y="2161944"/>
            <a:ext cx="1554480" cy="41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92B6B2-A6F2-D343-B224-F035A67F79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313" y="3110500"/>
            <a:ext cx="1280160" cy="443876"/>
          </a:xfrm>
          <a:prstGeom prst="rect">
            <a:avLst/>
          </a:prstGeom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DDD091F5-0BB6-2345-84F2-1BE7FEE8AA0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85681" y="3117379"/>
            <a:ext cx="731520" cy="53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D7D0F1AE-1427-C34D-A07F-9B7894600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4761" y="1996143"/>
            <a:ext cx="1554480" cy="777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8D8ACC-ADB9-7946-B424-DD670B341FC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163" y="2677101"/>
            <a:ext cx="1371600" cy="611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4EC6A5-5C75-4C43-A387-E723A69E766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961" y="3126137"/>
            <a:ext cx="1371600" cy="416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10AD18-A5EE-BD49-B84B-2CA73075A23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327662" y="3659792"/>
            <a:ext cx="1188720" cy="4545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735332-A2C0-4944-B6BD-C437BAC5285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888360" y="3884046"/>
            <a:ext cx="1463040" cy="465512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41AD271-74F4-6240-AD99-B1B44D9B17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4801" y="3901450"/>
            <a:ext cx="731520" cy="682752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B830C1C8-C751-B14F-96D2-CDDA8C555F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43281" y="3774995"/>
            <a:ext cx="1280160" cy="64008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34763A8B-83B8-0849-A606-C56CE9D001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10604" y="4114303"/>
            <a:ext cx="1188720" cy="413248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3AB1BC42-CF6A-FE49-9E27-03C482F100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19880" y="4872727"/>
            <a:ext cx="1645920" cy="3456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CCD4EC-01A2-CE48-885E-266206F39F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19056" y="4838707"/>
            <a:ext cx="1280160" cy="384048"/>
          </a:xfrm>
          <a:prstGeom prst="rect">
            <a:avLst/>
          </a:prstGeom>
        </p:spPr>
      </p:pic>
      <p:pic>
        <p:nvPicPr>
          <p:cNvPr id="28" name="Graphic 27" descr="Wreath with solid fill">
            <a:extLst>
              <a:ext uri="{FF2B5EF4-FFF2-40B4-BE49-F238E27FC236}">
                <a16:creationId xmlns:a16="http://schemas.microsoft.com/office/drawing/2014/main" id="{2A7D8664-FF50-D04A-8485-52EBA7A560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862000" y="1203164"/>
            <a:ext cx="468000" cy="46800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A515A1A-18DC-B14B-9F55-C12ECDA8B3F8}"/>
              </a:ext>
            </a:extLst>
          </p:cNvPr>
          <p:cNvGrpSpPr/>
          <p:nvPr/>
        </p:nvGrpSpPr>
        <p:grpSpPr>
          <a:xfrm>
            <a:off x="557906" y="5543142"/>
            <a:ext cx="2159325" cy="501041"/>
            <a:chOff x="557906" y="5543142"/>
            <a:chExt cx="2159325" cy="501041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FA2A36E-8E29-C141-8E0D-C8A681132E6B}"/>
                </a:ext>
              </a:extLst>
            </p:cNvPr>
            <p:cNvSpPr/>
            <p:nvPr/>
          </p:nvSpPr>
          <p:spPr>
            <a:xfrm>
              <a:off x="557906" y="5543142"/>
              <a:ext cx="2159325" cy="501041"/>
            </a:xfrm>
            <a:custGeom>
              <a:avLst/>
              <a:gdLst>
                <a:gd name="connsiteX0" fmla="*/ 0 w 2159325"/>
                <a:gd name="connsiteY0" fmla="*/ 0 h 501041"/>
                <a:gd name="connsiteX1" fmla="*/ 2009013 w 2159325"/>
                <a:gd name="connsiteY1" fmla="*/ 0 h 501041"/>
                <a:gd name="connsiteX2" fmla="*/ 2159325 w 2159325"/>
                <a:gd name="connsiteY2" fmla="*/ 250521 h 501041"/>
                <a:gd name="connsiteX3" fmla="*/ 2009013 w 2159325"/>
                <a:gd name="connsiteY3" fmla="*/ 501041 h 501041"/>
                <a:gd name="connsiteX4" fmla="*/ 0 w 2159325"/>
                <a:gd name="connsiteY4" fmla="*/ 501041 h 50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9325" h="501041">
                  <a:moveTo>
                    <a:pt x="0" y="0"/>
                  </a:moveTo>
                  <a:lnTo>
                    <a:pt x="2009013" y="0"/>
                  </a:lnTo>
                  <a:lnTo>
                    <a:pt x="2159325" y="250521"/>
                  </a:lnTo>
                  <a:lnTo>
                    <a:pt x="2009013" y="501041"/>
                  </a:lnTo>
                  <a:lnTo>
                    <a:pt x="0" y="501041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  <a:effectLst>
              <a:innerShdw blurRad="114300">
                <a:prstClr val="black">
                  <a:alpha val="1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6F6B885-3445-1F4D-8677-821E25DE54E7}"/>
                </a:ext>
              </a:extLst>
            </p:cNvPr>
            <p:cNvSpPr txBox="1"/>
            <p:nvPr/>
          </p:nvSpPr>
          <p:spPr>
            <a:xfrm>
              <a:off x="662111" y="5655163"/>
              <a:ext cx="18838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Current State Assessment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97FA79E-115E-8443-9F53-FA8B3B61643B}"/>
              </a:ext>
            </a:extLst>
          </p:cNvPr>
          <p:cNvGrpSpPr/>
          <p:nvPr/>
        </p:nvGrpSpPr>
        <p:grpSpPr>
          <a:xfrm>
            <a:off x="2659527" y="5543142"/>
            <a:ext cx="2314848" cy="501041"/>
            <a:chOff x="2659527" y="5543142"/>
            <a:chExt cx="2314848" cy="501041"/>
          </a:xfrm>
        </p:grpSpPr>
        <p:sp>
          <p:nvSpPr>
            <p:cNvPr id="36" name="Chevron 35">
              <a:extLst>
                <a:ext uri="{FF2B5EF4-FFF2-40B4-BE49-F238E27FC236}">
                  <a16:creationId xmlns:a16="http://schemas.microsoft.com/office/drawing/2014/main" id="{CA339E6D-C248-9145-8671-92E5FBD40E39}"/>
                </a:ext>
              </a:extLst>
            </p:cNvPr>
            <p:cNvSpPr/>
            <p:nvPr/>
          </p:nvSpPr>
          <p:spPr>
            <a:xfrm>
              <a:off x="2659527" y="5543142"/>
              <a:ext cx="2314848" cy="501041"/>
            </a:xfrm>
            <a:prstGeom prst="chevron">
              <a:avLst>
                <a:gd name="adj" fmla="val 3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  <a:effectLst>
              <a:innerShdw blurRad="114300">
                <a:prstClr val="black">
                  <a:alpha val="1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10D71EC-88DC-524F-835F-4255C4E229B9}"/>
                </a:ext>
              </a:extLst>
            </p:cNvPr>
            <p:cNvSpPr txBox="1"/>
            <p:nvPr/>
          </p:nvSpPr>
          <p:spPr>
            <a:xfrm>
              <a:off x="2950235" y="5655163"/>
              <a:ext cx="18181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Business Impact Analysis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76BD458-D2EA-2948-9EAC-D2D8B5C9FBE0}"/>
              </a:ext>
            </a:extLst>
          </p:cNvPr>
          <p:cNvGrpSpPr/>
          <p:nvPr/>
        </p:nvGrpSpPr>
        <p:grpSpPr>
          <a:xfrm>
            <a:off x="4916672" y="5543142"/>
            <a:ext cx="2314848" cy="501041"/>
            <a:chOff x="4916672" y="5543142"/>
            <a:chExt cx="2314848" cy="501041"/>
          </a:xfrm>
        </p:grpSpPr>
        <p:sp>
          <p:nvSpPr>
            <p:cNvPr id="34" name="Chevron 33">
              <a:extLst>
                <a:ext uri="{FF2B5EF4-FFF2-40B4-BE49-F238E27FC236}">
                  <a16:creationId xmlns:a16="http://schemas.microsoft.com/office/drawing/2014/main" id="{715A045B-B4DE-6B47-9F0C-17121A29D498}"/>
                </a:ext>
              </a:extLst>
            </p:cNvPr>
            <p:cNvSpPr/>
            <p:nvPr/>
          </p:nvSpPr>
          <p:spPr>
            <a:xfrm>
              <a:off x="4916672" y="5543142"/>
              <a:ext cx="2314848" cy="501041"/>
            </a:xfrm>
            <a:prstGeom prst="chevron">
              <a:avLst>
                <a:gd name="adj" fmla="val 3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  <a:effectLst>
              <a:innerShdw blurRad="114300">
                <a:prstClr val="black">
                  <a:alpha val="1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EB0251D-AF65-2549-947D-ADB7D86EC76F}"/>
                </a:ext>
              </a:extLst>
            </p:cNvPr>
            <p:cNvSpPr txBox="1"/>
            <p:nvPr/>
          </p:nvSpPr>
          <p:spPr>
            <a:xfrm>
              <a:off x="5025984" y="5655163"/>
              <a:ext cx="21932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Crisis  &amp; Incident Management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3027F11-2B1B-2249-98E5-A5C445B9368E}"/>
              </a:ext>
            </a:extLst>
          </p:cNvPr>
          <p:cNvGrpSpPr/>
          <p:nvPr/>
        </p:nvGrpSpPr>
        <p:grpSpPr>
          <a:xfrm>
            <a:off x="7173817" y="5543142"/>
            <a:ext cx="2314848" cy="501041"/>
            <a:chOff x="7173817" y="5543142"/>
            <a:chExt cx="2314848" cy="501041"/>
          </a:xfrm>
        </p:grpSpPr>
        <p:sp>
          <p:nvSpPr>
            <p:cNvPr id="35" name="Chevron 34">
              <a:extLst>
                <a:ext uri="{FF2B5EF4-FFF2-40B4-BE49-F238E27FC236}">
                  <a16:creationId xmlns:a16="http://schemas.microsoft.com/office/drawing/2014/main" id="{4AD3A88C-6AAA-4D4B-B4E6-B042E9B85370}"/>
                </a:ext>
              </a:extLst>
            </p:cNvPr>
            <p:cNvSpPr/>
            <p:nvPr/>
          </p:nvSpPr>
          <p:spPr>
            <a:xfrm>
              <a:off x="7173817" y="5543142"/>
              <a:ext cx="2314848" cy="501041"/>
            </a:xfrm>
            <a:prstGeom prst="chevron">
              <a:avLst>
                <a:gd name="adj" fmla="val 3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  <a:effectLst>
              <a:innerShdw blurRad="114300">
                <a:prstClr val="black">
                  <a:alpha val="1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5B0DE3C-06B5-2D48-8620-793408787D19}"/>
                </a:ext>
              </a:extLst>
            </p:cNvPr>
            <p:cNvSpPr txBox="1"/>
            <p:nvPr/>
          </p:nvSpPr>
          <p:spPr>
            <a:xfrm>
              <a:off x="7446307" y="5655163"/>
              <a:ext cx="18598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Business Continuity Plans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8966F6F-4366-FB4A-9942-1DAB62EDFD48}"/>
              </a:ext>
            </a:extLst>
          </p:cNvPr>
          <p:cNvGrpSpPr/>
          <p:nvPr/>
        </p:nvGrpSpPr>
        <p:grpSpPr>
          <a:xfrm>
            <a:off x="9430963" y="5543142"/>
            <a:ext cx="2159324" cy="501041"/>
            <a:chOff x="9430963" y="5543142"/>
            <a:chExt cx="2159324" cy="501041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5579EBE-B8DF-B84B-BB86-1A751873059B}"/>
                </a:ext>
              </a:extLst>
            </p:cNvPr>
            <p:cNvSpPr/>
            <p:nvPr/>
          </p:nvSpPr>
          <p:spPr>
            <a:xfrm>
              <a:off x="9430963" y="5543142"/>
              <a:ext cx="2159324" cy="501041"/>
            </a:xfrm>
            <a:custGeom>
              <a:avLst/>
              <a:gdLst>
                <a:gd name="connsiteX0" fmla="*/ 0 w 2159324"/>
                <a:gd name="connsiteY0" fmla="*/ 0 h 501041"/>
                <a:gd name="connsiteX1" fmla="*/ 2159324 w 2159324"/>
                <a:gd name="connsiteY1" fmla="*/ 0 h 501041"/>
                <a:gd name="connsiteX2" fmla="*/ 2159324 w 2159324"/>
                <a:gd name="connsiteY2" fmla="*/ 501041 h 501041"/>
                <a:gd name="connsiteX3" fmla="*/ 0 w 2159324"/>
                <a:gd name="connsiteY3" fmla="*/ 501041 h 501041"/>
                <a:gd name="connsiteX4" fmla="*/ 150312 w 2159324"/>
                <a:gd name="connsiteY4" fmla="*/ 250521 h 50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9324" h="501041">
                  <a:moveTo>
                    <a:pt x="0" y="0"/>
                  </a:moveTo>
                  <a:lnTo>
                    <a:pt x="2159324" y="0"/>
                  </a:lnTo>
                  <a:lnTo>
                    <a:pt x="2159324" y="501041"/>
                  </a:lnTo>
                  <a:lnTo>
                    <a:pt x="0" y="501041"/>
                  </a:lnTo>
                  <a:lnTo>
                    <a:pt x="150312" y="250521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  <a:effectLst>
              <a:innerShdw blurRad="114300">
                <a:prstClr val="black">
                  <a:alpha val="1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00FCBF7-9579-E247-8E00-452D4634E396}"/>
                </a:ext>
              </a:extLst>
            </p:cNvPr>
            <p:cNvSpPr txBox="1"/>
            <p:nvPr/>
          </p:nvSpPr>
          <p:spPr>
            <a:xfrm>
              <a:off x="9840941" y="5655163"/>
              <a:ext cx="14782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Recovery  Exercises</a:t>
              </a:r>
            </a:p>
          </p:txBody>
        </p:sp>
      </p:grpSp>
      <p:sp>
        <p:nvSpPr>
          <p:cNvPr id="46" name="Footer Placeholder 3">
            <a:extLst>
              <a:ext uri="{FF2B5EF4-FFF2-40B4-BE49-F238E27FC236}">
                <a16:creationId xmlns:a16="http://schemas.microsoft.com/office/drawing/2014/main" id="{965630EF-60ED-C04C-9B0F-7EA37B357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Raleway" panose="020B0503030101060003" pitchFamily="34" charset="77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47" name="Slide Number Placeholder 4">
            <a:extLst>
              <a:ext uri="{FF2B5EF4-FFF2-40B4-BE49-F238E27FC236}">
                <a16:creationId xmlns:a16="http://schemas.microsoft.com/office/drawing/2014/main" id="{9C622B03-1CD7-464F-93C0-AD621AE74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8862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D9FB3-42A3-D845-8AC3-BAD536B00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277" y="298289"/>
            <a:ext cx="5832475" cy="635338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F4A9BE4-2CA4-7041-B52A-FE5CAD98A1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E59FBF86-7FA9-DF46-8059-324F893F05EB}"/>
              </a:ext>
            </a:extLst>
          </p:cNvPr>
          <p:cNvSpPr/>
          <p:nvPr/>
        </p:nvSpPr>
        <p:spPr>
          <a:xfrm>
            <a:off x="0" y="-18000"/>
            <a:ext cx="5080000" cy="6876000"/>
          </a:xfrm>
          <a:custGeom>
            <a:avLst/>
            <a:gdLst>
              <a:gd name="connsiteX0" fmla="*/ 0 w 5080000"/>
              <a:gd name="connsiteY0" fmla="*/ 0 h 6876000"/>
              <a:gd name="connsiteX1" fmla="*/ 3396844 w 5080000"/>
              <a:gd name="connsiteY1" fmla="*/ 0 h 6876000"/>
              <a:gd name="connsiteX2" fmla="*/ 5080000 w 5080000"/>
              <a:gd name="connsiteY2" fmla="*/ 3438000 h 6876000"/>
              <a:gd name="connsiteX3" fmla="*/ 3396844 w 5080000"/>
              <a:gd name="connsiteY3" fmla="*/ 6876000 h 6876000"/>
              <a:gd name="connsiteX4" fmla="*/ 0 w 5080000"/>
              <a:gd name="connsiteY4" fmla="*/ 6876000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00" h="6876000">
                <a:moveTo>
                  <a:pt x="0" y="0"/>
                </a:moveTo>
                <a:lnTo>
                  <a:pt x="3396844" y="0"/>
                </a:lnTo>
                <a:lnTo>
                  <a:pt x="5080000" y="3438000"/>
                </a:lnTo>
                <a:lnTo>
                  <a:pt x="3396844" y="6876000"/>
                </a:lnTo>
                <a:lnTo>
                  <a:pt x="0" y="6876000"/>
                </a:lnTo>
                <a:close/>
              </a:path>
            </a:pathLst>
          </a:custGeom>
          <a:solidFill>
            <a:srgbClr val="0C5C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3EED98-C4DE-0048-919D-6BDFF25A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r>
              <a:rPr lang="es-ES_tradnl">
                <a:solidFill>
                  <a:schemeClr val="bg1"/>
                </a:solidFill>
              </a:rPr>
              <a:t>© 2020 MHA CONSULTING. ALL RIGHTS RESERVED.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D6C60C-E397-A04F-A858-1EF75B5C4C0B}"/>
              </a:ext>
            </a:extLst>
          </p:cNvPr>
          <p:cNvSpPr/>
          <p:nvPr/>
        </p:nvSpPr>
        <p:spPr>
          <a:xfrm>
            <a:off x="5530001" y="1313191"/>
            <a:ext cx="5905020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>
              <a:spcAft>
                <a:spcPts val="1200"/>
              </a:spcAft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What is Business Continuity Management</a:t>
            </a:r>
          </a:p>
          <a:p>
            <a:pPr marL="57150">
              <a:spcAft>
                <a:spcPts val="1200"/>
              </a:spcAft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Common Business Continuity Terms You Need to Know</a:t>
            </a:r>
          </a:p>
          <a:p>
            <a:pPr marL="57150">
              <a:spcAft>
                <a:spcPts val="1200"/>
              </a:spcAft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Why District Offices Need Business Continuity</a:t>
            </a:r>
          </a:p>
          <a:p>
            <a:pPr marL="542925" lvl="1" indent="-180975">
              <a:spcAft>
                <a:spcPts val="600"/>
              </a:spcAft>
              <a:buClr>
                <a:srgbClr val="2493C3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Processes </a:t>
            </a:r>
          </a:p>
          <a:p>
            <a:pPr marL="542925" lvl="1" indent="-180975">
              <a:spcAft>
                <a:spcPts val="600"/>
              </a:spcAft>
              <a:buClr>
                <a:srgbClr val="2493C3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Facilities</a:t>
            </a:r>
          </a:p>
          <a:p>
            <a:pPr marL="542925" lvl="1" indent="-180975">
              <a:spcAft>
                <a:spcPts val="1200"/>
              </a:spcAft>
              <a:buClr>
                <a:srgbClr val="2493C3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Technology </a:t>
            </a:r>
          </a:p>
          <a:p>
            <a:pPr marL="57150">
              <a:spcAft>
                <a:spcPts val="1200"/>
              </a:spcAft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Building Your Business Continuity Plan</a:t>
            </a:r>
          </a:p>
          <a:p>
            <a:pPr marL="542925" lvl="1" indent="-180975">
              <a:spcAft>
                <a:spcPts val="600"/>
              </a:spcAft>
              <a:buClr>
                <a:srgbClr val="2493C3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Identify Importance of Your Operations</a:t>
            </a:r>
          </a:p>
          <a:p>
            <a:pPr marL="542925" lvl="1" indent="-180975">
              <a:spcAft>
                <a:spcPts val="600"/>
              </a:spcAft>
              <a:buClr>
                <a:srgbClr val="2493C3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Determine the Recovery Strategies</a:t>
            </a:r>
          </a:p>
          <a:p>
            <a:pPr marL="542925" lvl="1" indent="-180975">
              <a:spcAft>
                <a:spcPts val="1200"/>
              </a:spcAft>
              <a:buClr>
                <a:srgbClr val="2493C3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Document the Recovery Plan </a:t>
            </a:r>
          </a:p>
          <a:p>
            <a:pPr marL="57150">
              <a:spcAft>
                <a:spcPts val="1200"/>
              </a:spcAft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Exercise the Business Continuity Plan</a:t>
            </a:r>
          </a:p>
          <a:p>
            <a:pPr marL="57150">
              <a:spcAft>
                <a:spcPts val="1200"/>
              </a:spcAft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Maintain and Improve the Business Continuity Plan</a:t>
            </a:r>
          </a:p>
          <a:p>
            <a:pPr marL="57150">
              <a:spcAft>
                <a:spcPts val="1200"/>
              </a:spcAft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Integration between Emergency Management &amp; Business Continuity 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45291C-5FF9-714B-9FE5-1C4C541EFA51}"/>
              </a:ext>
            </a:extLst>
          </p:cNvPr>
          <p:cNvGrpSpPr/>
          <p:nvPr/>
        </p:nvGrpSpPr>
        <p:grpSpPr>
          <a:xfrm>
            <a:off x="5217449" y="1769350"/>
            <a:ext cx="288000" cy="288000"/>
            <a:chOff x="6330577" y="1832121"/>
            <a:chExt cx="288000" cy="288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65EEA1B-DC2C-C840-A1ED-F0BF227B8891}"/>
                </a:ext>
              </a:extLst>
            </p:cNvPr>
            <p:cNvGrpSpPr/>
            <p:nvPr/>
          </p:nvGrpSpPr>
          <p:grpSpPr>
            <a:xfrm>
              <a:off x="6330577" y="1832121"/>
              <a:ext cx="288000" cy="288000"/>
              <a:chOff x="8440550" y="1079217"/>
              <a:chExt cx="432000" cy="4320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EB3E901-B445-0245-8D39-C3883EE4D625}"/>
                  </a:ext>
                </a:extLst>
              </p:cNvPr>
              <p:cNvSpPr/>
              <p:nvPr/>
            </p:nvSpPr>
            <p:spPr>
              <a:xfrm>
                <a:off x="8440550" y="1079217"/>
                <a:ext cx="432000" cy="432000"/>
              </a:xfrm>
              <a:prstGeom prst="rect">
                <a:avLst/>
              </a:prstGeom>
              <a:solidFill>
                <a:srgbClr val="2493C3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CC62E94-B99F-0D4F-AE81-099E0457C847}"/>
                  </a:ext>
                </a:extLst>
              </p:cNvPr>
              <p:cNvSpPr/>
              <p:nvPr/>
            </p:nvSpPr>
            <p:spPr>
              <a:xfrm>
                <a:off x="8494550" y="1128239"/>
                <a:ext cx="324000" cy="324000"/>
              </a:xfrm>
              <a:prstGeom prst="rect">
                <a:avLst/>
              </a:prstGeom>
              <a:gradFill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2" name="Graphic 21" descr="Chevron arrows">
              <a:extLst>
                <a:ext uri="{FF2B5EF4-FFF2-40B4-BE49-F238E27FC236}">
                  <a16:creationId xmlns:a16="http://schemas.microsoft.com/office/drawing/2014/main" id="{483BD56D-9AFB-BC41-9B42-440FC7071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03034" y="1900802"/>
              <a:ext cx="144000" cy="1440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BFB8FD-BA46-4F4B-A3D8-422AB19A1E51}"/>
              </a:ext>
            </a:extLst>
          </p:cNvPr>
          <p:cNvGrpSpPr/>
          <p:nvPr/>
        </p:nvGrpSpPr>
        <p:grpSpPr>
          <a:xfrm>
            <a:off x="5217449" y="3495902"/>
            <a:ext cx="288000" cy="288000"/>
            <a:chOff x="6330577" y="1832121"/>
            <a:chExt cx="288000" cy="2880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5BBCA0C-8822-534C-91E8-A4E6C1D3E4D3}"/>
                </a:ext>
              </a:extLst>
            </p:cNvPr>
            <p:cNvGrpSpPr/>
            <p:nvPr/>
          </p:nvGrpSpPr>
          <p:grpSpPr>
            <a:xfrm>
              <a:off x="6330577" y="1832121"/>
              <a:ext cx="288000" cy="288000"/>
              <a:chOff x="8440550" y="1079217"/>
              <a:chExt cx="432000" cy="432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71F2F50-6E99-D74C-AA6D-0CF553DF69E9}"/>
                  </a:ext>
                </a:extLst>
              </p:cNvPr>
              <p:cNvSpPr/>
              <p:nvPr/>
            </p:nvSpPr>
            <p:spPr>
              <a:xfrm>
                <a:off x="8440550" y="1079217"/>
                <a:ext cx="432000" cy="432000"/>
              </a:xfrm>
              <a:prstGeom prst="rect">
                <a:avLst/>
              </a:prstGeom>
              <a:solidFill>
                <a:srgbClr val="2493C3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F098E2A-0579-0447-8D01-F205C510FFDE}"/>
                  </a:ext>
                </a:extLst>
              </p:cNvPr>
              <p:cNvSpPr/>
              <p:nvPr/>
            </p:nvSpPr>
            <p:spPr>
              <a:xfrm>
                <a:off x="8494550" y="1128239"/>
                <a:ext cx="324000" cy="324000"/>
              </a:xfrm>
              <a:prstGeom prst="rect">
                <a:avLst/>
              </a:prstGeom>
              <a:gradFill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7" name="Graphic 26" descr="Chevron arrows">
              <a:extLst>
                <a:ext uri="{FF2B5EF4-FFF2-40B4-BE49-F238E27FC236}">
                  <a16:creationId xmlns:a16="http://schemas.microsoft.com/office/drawing/2014/main" id="{82148AF1-24F2-4244-98AD-0D9912466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03034" y="1900802"/>
              <a:ext cx="144000" cy="1440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0F2C4EB-D9E4-454E-89BF-A5AA7289E214}"/>
              </a:ext>
            </a:extLst>
          </p:cNvPr>
          <p:cNvGrpSpPr/>
          <p:nvPr/>
        </p:nvGrpSpPr>
        <p:grpSpPr>
          <a:xfrm>
            <a:off x="5217449" y="1348704"/>
            <a:ext cx="288000" cy="288000"/>
            <a:chOff x="6330577" y="1832121"/>
            <a:chExt cx="288000" cy="28800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82ABB02-1EF4-4B92-A9BA-D60ED0DC18D0}"/>
                </a:ext>
              </a:extLst>
            </p:cNvPr>
            <p:cNvGrpSpPr/>
            <p:nvPr/>
          </p:nvGrpSpPr>
          <p:grpSpPr>
            <a:xfrm>
              <a:off x="6330577" y="1832121"/>
              <a:ext cx="288000" cy="288000"/>
              <a:chOff x="8440550" y="1079217"/>
              <a:chExt cx="432000" cy="43200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5B675D6-344F-4E91-8A5D-13F7F34569C4}"/>
                  </a:ext>
                </a:extLst>
              </p:cNvPr>
              <p:cNvSpPr/>
              <p:nvPr/>
            </p:nvSpPr>
            <p:spPr>
              <a:xfrm>
                <a:off x="8440550" y="1079217"/>
                <a:ext cx="432000" cy="432000"/>
              </a:xfrm>
              <a:prstGeom prst="rect">
                <a:avLst/>
              </a:prstGeom>
              <a:solidFill>
                <a:srgbClr val="2493C3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283D26D-7856-482B-B365-8689BD8BA1C9}"/>
                  </a:ext>
                </a:extLst>
              </p:cNvPr>
              <p:cNvSpPr/>
              <p:nvPr/>
            </p:nvSpPr>
            <p:spPr>
              <a:xfrm>
                <a:off x="8494550" y="1128239"/>
                <a:ext cx="324000" cy="324000"/>
              </a:xfrm>
              <a:prstGeom prst="rect">
                <a:avLst/>
              </a:prstGeom>
              <a:gradFill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4" name="Graphic 33" descr="Chevron arrows">
              <a:extLst>
                <a:ext uri="{FF2B5EF4-FFF2-40B4-BE49-F238E27FC236}">
                  <a16:creationId xmlns:a16="http://schemas.microsoft.com/office/drawing/2014/main" id="{559170EB-762A-4674-9856-CDBE4F30C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03034" y="1900802"/>
              <a:ext cx="144000" cy="1440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BA28342-BCEC-4652-A752-AE20C2EF22DD}"/>
              </a:ext>
            </a:extLst>
          </p:cNvPr>
          <p:cNvGrpSpPr/>
          <p:nvPr/>
        </p:nvGrpSpPr>
        <p:grpSpPr>
          <a:xfrm>
            <a:off x="5217449" y="2144479"/>
            <a:ext cx="288000" cy="288000"/>
            <a:chOff x="6330577" y="1832121"/>
            <a:chExt cx="288000" cy="2880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3BA1FBA-30A3-4076-817F-4D7E46EF5D57}"/>
                </a:ext>
              </a:extLst>
            </p:cNvPr>
            <p:cNvGrpSpPr/>
            <p:nvPr/>
          </p:nvGrpSpPr>
          <p:grpSpPr>
            <a:xfrm>
              <a:off x="6330577" y="1832121"/>
              <a:ext cx="288000" cy="288000"/>
              <a:chOff x="8440550" y="1079217"/>
              <a:chExt cx="432000" cy="43200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7D25EBB-BDC8-43E8-AC6B-A0BF58A85D48}"/>
                  </a:ext>
                </a:extLst>
              </p:cNvPr>
              <p:cNvSpPr/>
              <p:nvPr/>
            </p:nvSpPr>
            <p:spPr>
              <a:xfrm>
                <a:off x="8440550" y="1079217"/>
                <a:ext cx="432000" cy="432000"/>
              </a:xfrm>
              <a:prstGeom prst="rect">
                <a:avLst/>
              </a:prstGeom>
              <a:solidFill>
                <a:srgbClr val="2493C3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5D2996B-8ED5-401F-BEE4-90D5FD1AAE1B}"/>
                  </a:ext>
                </a:extLst>
              </p:cNvPr>
              <p:cNvSpPr/>
              <p:nvPr/>
            </p:nvSpPr>
            <p:spPr>
              <a:xfrm>
                <a:off x="8494550" y="1128239"/>
                <a:ext cx="324000" cy="324000"/>
              </a:xfrm>
              <a:prstGeom prst="rect">
                <a:avLst/>
              </a:prstGeom>
              <a:gradFill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9" name="Graphic 38" descr="Chevron arrows">
              <a:extLst>
                <a:ext uri="{FF2B5EF4-FFF2-40B4-BE49-F238E27FC236}">
                  <a16:creationId xmlns:a16="http://schemas.microsoft.com/office/drawing/2014/main" id="{303F04DE-3E6A-48BA-9C60-48179F451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03034" y="1900802"/>
              <a:ext cx="144000" cy="14400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2A73C90-B8C5-400D-9C57-596EAF287E53}"/>
              </a:ext>
            </a:extLst>
          </p:cNvPr>
          <p:cNvGrpSpPr/>
          <p:nvPr/>
        </p:nvGrpSpPr>
        <p:grpSpPr>
          <a:xfrm>
            <a:off x="5217449" y="4886304"/>
            <a:ext cx="288000" cy="288000"/>
            <a:chOff x="6330577" y="1832121"/>
            <a:chExt cx="288000" cy="28800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55A65C3-D9F3-437B-8442-5685ED28205A}"/>
                </a:ext>
              </a:extLst>
            </p:cNvPr>
            <p:cNvGrpSpPr/>
            <p:nvPr/>
          </p:nvGrpSpPr>
          <p:grpSpPr>
            <a:xfrm>
              <a:off x="6330577" y="1832121"/>
              <a:ext cx="288000" cy="288000"/>
              <a:chOff x="8440550" y="1079217"/>
              <a:chExt cx="432000" cy="432000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0F9080E-BEDC-40DA-B112-34C556277E11}"/>
                  </a:ext>
                </a:extLst>
              </p:cNvPr>
              <p:cNvSpPr/>
              <p:nvPr/>
            </p:nvSpPr>
            <p:spPr>
              <a:xfrm>
                <a:off x="8440550" y="1079217"/>
                <a:ext cx="432000" cy="432000"/>
              </a:xfrm>
              <a:prstGeom prst="rect">
                <a:avLst/>
              </a:prstGeom>
              <a:solidFill>
                <a:srgbClr val="2493C3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5EFC3AA-5832-4B0C-95A0-98D093572DF1}"/>
                  </a:ext>
                </a:extLst>
              </p:cNvPr>
              <p:cNvSpPr/>
              <p:nvPr/>
            </p:nvSpPr>
            <p:spPr>
              <a:xfrm>
                <a:off x="8494550" y="1128239"/>
                <a:ext cx="324000" cy="324000"/>
              </a:xfrm>
              <a:prstGeom prst="rect">
                <a:avLst/>
              </a:prstGeom>
              <a:gradFill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44" name="Graphic 43" descr="Chevron arrows">
              <a:extLst>
                <a:ext uri="{FF2B5EF4-FFF2-40B4-BE49-F238E27FC236}">
                  <a16:creationId xmlns:a16="http://schemas.microsoft.com/office/drawing/2014/main" id="{B399D131-A59A-4E44-844A-23B8950D5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03034" y="1900802"/>
              <a:ext cx="144000" cy="14400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C06F852-F5CF-4DA0-9692-5A316E6457C1}"/>
              </a:ext>
            </a:extLst>
          </p:cNvPr>
          <p:cNvGrpSpPr/>
          <p:nvPr/>
        </p:nvGrpSpPr>
        <p:grpSpPr>
          <a:xfrm>
            <a:off x="5217449" y="5261433"/>
            <a:ext cx="288000" cy="288000"/>
            <a:chOff x="6330577" y="1832121"/>
            <a:chExt cx="288000" cy="28800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607E0DE-14CB-4B18-AEE2-48EBE3C0ED37}"/>
                </a:ext>
              </a:extLst>
            </p:cNvPr>
            <p:cNvGrpSpPr/>
            <p:nvPr/>
          </p:nvGrpSpPr>
          <p:grpSpPr>
            <a:xfrm>
              <a:off x="6330577" y="1832121"/>
              <a:ext cx="288000" cy="288000"/>
              <a:chOff x="8440550" y="1079217"/>
              <a:chExt cx="432000" cy="432000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72A9C8A-42A3-4D4D-B62E-5CA77A4CDB2C}"/>
                  </a:ext>
                </a:extLst>
              </p:cNvPr>
              <p:cNvSpPr/>
              <p:nvPr/>
            </p:nvSpPr>
            <p:spPr>
              <a:xfrm>
                <a:off x="8440550" y="1079217"/>
                <a:ext cx="432000" cy="432000"/>
              </a:xfrm>
              <a:prstGeom prst="rect">
                <a:avLst/>
              </a:prstGeom>
              <a:solidFill>
                <a:srgbClr val="2493C3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D6EA85D-36B5-4DB8-A623-807A6B289BCC}"/>
                  </a:ext>
                </a:extLst>
              </p:cNvPr>
              <p:cNvSpPr/>
              <p:nvPr/>
            </p:nvSpPr>
            <p:spPr>
              <a:xfrm>
                <a:off x="8494550" y="1128239"/>
                <a:ext cx="324000" cy="324000"/>
              </a:xfrm>
              <a:prstGeom prst="rect">
                <a:avLst/>
              </a:prstGeom>
              <a:gradFill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49" name="Graphic 48" descr="Chevron arrows">
              <a:extLst>
                <a:ext uri="{FF2B5EF4-FFF2-40B4-BE49-F238E27FC236}">
                  <a16:creationId xmlns:a16="http://schemas.microsoft.com/office/drawing/2014/main" id="{D7F941BF-DC4C-4430-AB4E-6ACB9BD6A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03034" y="1900802"/>
              <a:ext cx="144000" cy="144000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0A1E31D-4579-47F0-969A-AC93F2995532}"/>
              </a:ext>
            </a:extLst>
          </p:cNvPr>
          <p:cNvGrpSpPr/>
          <p:nvPr/>
        </p:nvGrpSpPr>
        <p:grpSpPr>
          <a:xfrm>
            <a:off x="5217449" y="5654038"/>
            <a:ext cx="288000" cy="288000"/>
            <a:chOff x="6330577" y="1832121"/>
            <a:chExt cx="288000" cy="28800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00FD8CD6-36C6-4BC3-917C-A9F432CE4495}"/>
                </a:ext>
              </a:extLst>
            </p:cNvPr>
            <p:cNvGrpSpPr/>
            <p:nvPr/>
          </p:nvGrpSpPr>
          <p:grpSpPr>
            <a:xfrm>
              <a:off x="6330577" y="1832121"/>
              <a:ext cx="288000" cy="288000"/>
              <a:chOff x="8440550" y="1079217"/>
              <a:chExt cx="432000" cy="432000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8E1A08D4-AD97-40B4-8838-9A8C747DA98D}"/>
                  </a:ext>
                </a:extLst>
              </p:cNvPr>
              <p:cNvSpPr/>
              <p:nvPr/>
            </p:nvSpPr>
            <p:spPr>
              <a:xfrm>
                <a:off x="8440550" y="1079217"/>
                <a:ext cx="432000" cy="432000"/>
              </a:xfrm>
              <a:prstGeom prst="rect">
                <a:avLst/>
              </a:prstGeom>
              <a:solidFill>
                <a:srgbClr val="2493C3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06B6DB6-8102-44BF-93E7-7D0FF4BCDFDD}"/>
                  </a:ext>
                </a:extLst>
              </p:cNvPr>
              <p:cNvSpPr/>
              <p:nvPr/>
            </p:nvSpPr>
            <p:spPr>
              <a:xfrm>
                <a:off x="8494550" y="1128239"/>
                <a:ext cx="324000" cy="324000"/>
              </a:xfrm>
              <a:prstGeom prst="rect">
                <a:avLst/>
              </a:prstGeom>
              <a:gradFill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4" name="Graphic 53" descr="Chevron arrows">
              <a:extLst>
                <a:ext uri="{FF2B5EF4-FFF2-40B4-BE49-F238E27FC236}">
                  <a16:creationId xmlns:a16="http://schemas.microsoft.com/office/drawing/2014/main" id="{9A15E2B8-7BBB-4923-9533-49D5D0F4D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03034" y="1900802"/>
              <a:ext cx="144000" cy="14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282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8EEA3-A5FA-8141-BFDB-5DDD3DC76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Business Continuity Management?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321FA7-47B6-E14D-B92C-6EBB85015A66}"/>
              </a:ext>
            </a:extLst>
          </p:cNvPr>
          <p:cNvSpPr txBox="1"/>
          <p:nvPr/>
        </p:nvSpPr>
        <p:spPr>
          <a:xfrm>
            <a:off x="5140450" y="928907"/>
            <a:ext cx="19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Disruptive Events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73BF3-C4BC-D94C-B27E-64A0ADB8AD49}"/>
              </a:ext>
            </a:extLst>
          </p:cNvPr>
          <p:cNvSpPr txBox="1"/>
          <p:nvPr/>
        </p:nvSpPr>
        <p:spPr>
          <a:xfrm>
            <a:off x="641684" y="1379624"/>
            <a:ext cx="11004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Disruptive events promote the necessity of implementing Business Continuity Management within the organization, as those events are a nearly inevitable consequence of operating in a complex global  environment. Such events may include the following: </a:t>
            </a: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7ECA9C1E-9169-614A-BECF-6A4E231C7F00}"/>
              </a:ext>
            </a:extLst>
          </p:cNvPr>
          <p:cNvSpPr/>
          <p:nvPr/>
        </p:nvSpPr>
        <p:spPr>
          <a:xfrm rot="1800000">
            <a:off x="4648959" y="2884053"/>
            <a:ext cx="2901526" cy="2501314"/>
          </a:xfrm>
          <a:prstGeom prst="hexagon">
            <a:avLst>
              <a:gd name="adj" fmla="val 29118"/>
              <a:gd name="vf" fmla="val 11547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2700000" scaled="1"/>
          </a:gradFill>
          <a:ln>
            <a:noFill/>
          </a:ln>
          <a:effectLst>
            <a:innerShdw blurRad="1143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reeform 17">
            <a:extLst>
              <a:ext uri="{FF2B5EF4-FFF2-40B4-BE49-F238E27FC236}">
                <a16:creationId xmlns:a16="http://schemas.microsoft.com/office/drawing/2014/main" id="{2E7FB4D9-15BF-6342-90FA-854BA5A5908C}"/>
              </a:ext>
            </a:extLst>
          </p:cNvPr>
          <p:cNvSpPr>
            <a:spLocks noChangeAspect="1"/>
          </p:cNvSpPr>
          <p:nvPr/>
        </p:nvSpPr>
        <p:spPr bwMode="auto">
          <a:xfrm>
            <a:off x="5178733" y="3212822"/>
            <a:ext cx="1841978" cy="1843777"/>
          </a:xfrm>
          <a:custGeom>
            <a:avLst/>
            <a:gdLst>
              <a:gd name="T0" fmla="*/ 947 w 1152"/>
              <a:gd name="T1" fmla="*/ 948 h 1153"/>
              <a:gd name="T2" fmla="*/ 205 w 1152"/>
              <a:gd name="T3" fmla="*/ 948 h 1153"/>
              <a:gd name="T4" fmla="*/ 205 w 1152"/>
              <a:gd name="T5" fmla="*/ 205 h 1153"/>
              <a:gd name="T6" fmla="*/ 947 w 1152"/>
              <a:gd name="T7" fmla="*/ 205 h 1153"/>
              <a:gd name="T8" fmla="*/ 947 w 1152"/>
              <a:gd name="T9" fmla="*/ 948 h 1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" h="1153">
                <a:moveTo>
                  <a:pt x="947" y="948"/>
                </a:moveTo>
                <a:cubicBezTo>
                  <a:pt x="742" y="1153"/>
                  <a:pt x="410" y="1153"/>
                  <a:pt x="205" y="948"/>
                </a:cubicBezTo>
                <a:cubicBezTo>
                  <a:pt x="0" y="743"/>
                  <a:pt x="0" y="410"/>
                  <a:pt x="205" y="205"/>
                </a:cubicBezTo>
                <a:cubicBezTo>
                  <a:pt x="410" y="0"/>
                  <a:pt x="742" y="0"/>
                  <a:pt x="947" y="205"/>
                </a:cubicBezTo>
                <a:cubicBezTo>
                  <a:pt x="1152" y="410"/>
                  <a:pt x="1152" y="743"/>
                  <a:pt x="947" y="9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0" dist="63500" dir="5400000" algn="t" rotWithShape="0">
              <a:prstClr val="black">
                <a:alpha val="2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2692A7-0C9F-544D-9319-5215A2D1FD94}"/>
              </a:ext>
            </a:extLst>
          </p:cNvPr>
          <p:cNvGrpSpPr/>
          <p:nvPr/>
        </p:nvGrpSpPr>
        <p:grpSpPr>
          <a:xfrm>
            <a:off x="2096122" y="2148529"/>
            <a:ext cx="3999029" cy="780275"/>
            <a:chOff x="2096122" y="2148529"/>
            <a:chExt cx="3999029" cy="78027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AD7960-4E41-B541-ABE0-8A1BB9FB167E}"/>
                </a:ext>
              </a:extLst>
            </p:cNvPr>
            <p:cNvSpPr txBox="1"/>
            <p:nvPr/>
          </p:nvSpPr>
          <p:spPr>
            <a:xfrm>
              <a:off x="2096122" y="2204730"/>
              <a:ext cx="2628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Manmade, Natural or Technology Disruptions</a:t>
              </a:r>
            </a:p>
          </p:txBody>
        </p:sp>
        <p:sp>
          <p:nvSpPr>
            <p:cNvPr id="26" name="Trapezoid 25">
              <a:extLst>
                <a:ext uri="{FF2B5EF4-FFF2-40B4-BE49-F238E27FC236}">
                  <a16:creationId xmlns:a16="http://schemas.microsoft.com/office/drawing/2014/main" id="{D7DD165C-9C51-8845-BBD5-5AB1E50651A0}"/>
                </a:ext>
              </a:extLst>
            </p:cNvPr>
            <p:cNvSpPr/>
            <p:nvPr/>
          </p:nvSpPr>
          <p:spPr>
            <a:xfrm rot="19800000" flipH="1">
              <a:off x="4451913" y="2480837"/>
              <a:ext cx="1643238" cy="447967"/>
            </a:xfrm>
            <a:prstGeom prst="trapezoid">
              <a:avLst>
                <a:gd name="adj" fmla="val 95888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86B285C-D06D-FB4D-9ED4-9ED37626D53C}"/>
                </a:ext>
              </a:extLst>
            </p:cNvPr>
            <p:cNvSpPr/>
            <p:nvPr/>
          </p:nvSpPr>
          <p:spPr>
            <a:xfrm>
              <a:off x="4793236" y="2148529"/>
              <a:ext cx="743140" cy="7431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  <a:effectLst>
              <a:outerShdw blurRad="1270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F222A12-EBE2-1F43-9FFC-B974F55E75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8333" y="2233627"/>
              <a:ext cx="572944" cy="572944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8B2B789-5234-DA45-B166-E734F9E49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84805" y="2349066"/>
              <a:ext cx="360000" cy="3600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BE9092-0C91-9841-BB9B-85C9674F66E3}"/>
              </a:ext>
            </a:extLst>
          </p:cNvPr>
          <p:cNvGrpSpPr/>
          <p:nvPr/>
        </p:nvGrpSpPr>
        <p:grpSpPr>
          <a:xfrm>
            <a:off x="1183906" y="3312536"/>
            <a:ext cx="3488382" cy="1643238"/>
            <a:chOff x="1183906" y="3312536"/>
            <a:chExt cx="3488382" cy="164323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819BBC-164D-6741-BFDE-FE47B8E81204}"/>
                </a:ext>
              </a:extLst>
            </p:cNvPr>
            <p:cNvSpPr txBox="1"/>
            <p:nvPr/>
          </p:nvSpPr>
          <p:spPr>
            <a:xfrm>
              <a:off x="1183906" y="3838316"/>
              <a:ext cx="2628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Disruptive Governmental or Political Changes</a:t>
              </a:r>
            </a:p>
          </p:txBody>
        </p:sp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DBFD0AB6-AAF4-BE45-955C-F82726935C3B}"/>
                </a:ext>
              </a:extLst>
            </p:cNvPr>
            <p:cNvSpPr/>
            <p:nvPr/>
          </p:nvSpPr>
          <p:spPr>
            <a:xfrm rot="5400000" flipH="1" flipV="1">
              <a:off x="3626686" y="3910171"/>
              <a:ext cx="1643238" cy="447967"/>
            </a:xfrm>
            <a:prstGeom prst="trapezoid">
              <a:avLst>
                <a:gd name="adj" fmla="val 95888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A5160B8-12B4-4946-8E88-7C780930359E}"/>
                </a:ext>
              </a:extLst>
            </p:cNvPr>
            <p:cNvSpPr/>
            <p:nvPr/>
          </p:nvSpPr>
          <p:spPr>
            <a:xfrm>
              <a:off x="3866042" y="3754475"/>
              <a:ext cx="743140" cy="7431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  <a:effectLst>
              <a:outerShdw blurRad="127000" dist="38100" algn="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F32716F-6865-7640-A8FC-98632F043C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51140" y="3839573"/>
              <a:ext cx="572944" cy="572944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19C876C1-4D21-2740-84C7-C32DF8661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57612" y="3909170"/>
              <a:ext cx="360000" cy="3600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F1A2BB-24FB-BF49-A293-0EB9A27748F2}"/>
              </a:ext>
            </a:extLst>
          </p:cNvPr>
          <p:cNvGrpSpPr/>
          <p:nvPr/>
        </p:nvGrpSpPr>
        <p:grpSpPr>
          <a:xfrm>
            <a:off x="2030139" y="5345713"/>
            <a:ext cx="4062715" cy="762816"/>
            <a:chOff x="2030139" y="5345713"/>
            <a:chExt cx="4062715" cy="76281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C85076-5D91-E24E-9F98-E295A9308991}"/>
                </a:ext>
              </a:extLst>
            </p:cNvPr>
            <p:cNvSpPr txBox="1"/>
            <p:nvPr/>
          </p:nvSpPr>
          <p:spPr>
            <a:xfrm>
              <a:off x="2030139" y="5497782"/>
              <a:ext cx="2628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Human Health &amp; Social Disruptions</a:t>
              </a:r>
            </a:p>
          </p:txBody>
        </p:sp>
        <p:sp>
          <p:nvSpPr>
            <p:cNvPr id="32" name="Trapezoid 31">
              <a:extLst>
                <a:ext uri="{FF2B5EF4-FFF2-40B4-BE49-F238E27FC236}">
                  <a16:creationId xmlns:a16="http://schemas.microsoft.com/office/drawing/2014/main" id="{DAFE8F61-AB96-9845-8210-13F2A5B754B4}"/>
                </a:ext>
              </a:extLst>
            </p:cNvPr>
            <p:cNvSpPr/>
            <p:nvPr/>
          </p:nvSpPr>
          <p:spPr>
            <a:xfrm rot="1800000" flipV="1">
              <a:off x="4449615" y="5345713"/>
              <a:ext cx="1643239" cy="447967"/>
            </a:xfrm>
            <a:prstGeom prst="trapezoid">
              <a:avLst>
                <a:gd name="adj" fmla="val 95888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2B46160-E850-524D-B449-8AE49296E70D}"/>
                </a:ext>
              </a:extLst>
            </p:cNvPr>
            <p:cNvSpPr/>
            <p:nvPr/>
          </p:nvSpPr>
          <p:spPr>
            <a:xfrm flipV="1">
              <a:off x="4800845" y="5365389"/>
              <a:ext cx="743140" cy="743140"/>
            </a:xfrm>
            <a:prstGeom prst="ellipse">
              <a:avLst/>
            </a:prstGeom>
            <a:solidFill>
              <a:schemeClr val="bg1"/>
            </a:solidFill>
            <a:ln w="19050" cap="rnd">
              <a:solidFill>
                <a:schemeClr val="accent3"/>
              </a:solidFill>
              <a:round/>
            </a:ln>
            <a:effectLst>
              <a:outerShdw blurRad="127000" dist="38100" dir="189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B97B579-7C03-3C42-8AE1-319B109E0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85943" y="5450487"/>
              <a:ext cx="572944" cy="572944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59F8C853-950B-534E-AC8E-0D7CCED52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07765" y="5542928"/>
              <a:ext cx="360000" cy="360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99923F-27A9-5B4D-ACEF-44830CFE4411}"/>
              </a:ext>
            </a:extLst>
          </p:cNvPr>
          <p:cNvGrpSpPr/>
          <p:nvPr/>
        </p:nvGrpSpPr>
        <p:grpSpPr>
          <a:xfrm>
            <a:off x="6102310" y="2163522"/>
            <a:ext cx="3991495" cy="773874"/>
            <a:chOff x="6102310" y="2163522"/>
            <a:chExt cx="3991495" cy="77387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074776-5B6B-274D-93CE-CD8F765CA8CB}"/>
                </a:ext>
              </a:extLst>
            </p:cNvPr>
            <p:cNvSpPr txBox="1"/>
            <p:nvPr/>
          </p:nvSpPr>
          <p:spPr>
            <a:xfrm>
              <a:off x="7464905" y="2324609"/>
              <a:ext cx="2628900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Significant Economic Events</a:t>
              </a:r>
            </a:p>
          </p:txBody>
        </p:sp>
        <p:sp>
          <p:nvSpPr>
            <p:cNvPr id="41" name="Trapezoid 40">
              <a:extLst>
                <a:ext uri="{FF2B5EF4-FFF2-40B4-BE49-F238E27FC236}">
                  <a16:creationId xmlns:a16="http://schemas.microsoft.com/office/drawing/2014/main" id="{360D4D11-3D71-D54A-9E72-0D2E37EC0E17}"/>
                </a:ext>
              </a:extLst>
            </p:cNvPr>
            <p:cNvSpPr/>
            <p:nvPr/>
          </p:nvSpPr>
          <p:spPr>
            <a:xfrm rot="1800000">
              <a:off x="6102310" y="2489429"/>
              <a:ext cx="1643238" cy="447967"/>
            </a:xfrm>
            <a:prstGeom prst="trapezoid">
              <a:avLst>
                <a:gd name="adj" fmla="val 95888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44DA8B4-3C26-1D4C-8650-1B6335428122}"/>
                </a:ext>
              </a:extLst>
            </p:cNvPr>
            <p:cNvSpPr/>
            <p:nvPr/>
          </p:nvSpPr>
          <p:spPr>
            <a:xfrm>
              <a:off x="6649997" y="2163522"/>
              <a:ext cx="743140" cy="7431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  <a:effectLst>
              <a:outerShdw blurRad="50800" dist="381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A0291AC-0C45-2C43-88AE-8099C8EDDE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5095" y="2248619"/>
              <a:ext cx="572944" cy="572944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47EF54CC-F434-684F-AD56-DF9DB4722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81868" y="2335857"/>
              <a:ext cx="360000" cy="3600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458B20-6AEC-9E4F-8715-627341FE1392}"/>
              </a:ext>
            </a:extLst>
          </p:cNvPr>
          <p:cNvGrpSpPr/>
          <p:nvPr/>
        </p:nvGrpSpPr>
        <p:grpSpPr>
          <a:xfrm>
            <a:off x="7527154" y="3313650"/>
            <a:ext cx="3222181" cy="1643238"/>
            <a:chOff x="7527154" y="3313650"/>
            <a:chExt cx="3222181" cy="164323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E75B426-F904-EC4A-A2F9-BBFE4F601F3F}"/>
                </a:ext>
              </a:extLst>
            </p:cNvPr>
            <p:cNvSpPr txBox="1"/>
            <p:nvPr/>
          </p:nvSpPr>
          <p:spPr>
            <a:xfrm>
              <a:off x="8481565" y="3812171"/>
              <a:ext cx="226777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Industry or Market Changes or Disruptions</a:t>
              </a:r>
            </a:p>
          </p:txBody>
        </p:sp>
        <p:sp>
          <p:nvSpPr>
            <p:cNvPr id="36" name="Trapezoid 35">
              <a:extLst>
                <a:ext uri="{FF2B5EF4-FFF2-40B4-BE49-F238E27FC236}">
                  <a16:creationId xmlns:a16="http://schemas.microsoft.com/office/drawing/2014/main" id="{2A6535D2-0F2C-A240-97D8-F56E23F70E80}"/>
                </a:ext>
              </a:extLst>
            </p:cNvPr>
            <p:cNvSpPr/>
            <p:nvPr/>
          </p:nvSpPr>
          <p:spPr>
            <a:xfrm rot="5400000">
              <a:off x="6929519" y="3911285"/>
              <a:ext cx="1643238" cy="447967"/>
            </a:xfrm>
            <a:prstGeom prst="trapezoid">
              <a:avLst>
                <a:gd name="adj" fmla="val 95888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BFDA6A1-B362-AA4B-827F-16776C56D7B8}"/>
                </a:ext>
              </a:extLst>
            </p:cNvPr>
            <p:cNvSpPr/>
            <p:nvPr/>
          </p:nvSpPr>
          <p:spPr>
            <a:xfrm>
              <a:off x="7582818" y="3759096"/>
              <a:ext cx="743140" cy="743140"/>
            </a:xfrm>
            <a:prstGeom prst="ellipse">
              <a:avLst/>
            </a:prstGeom>
            <a:solidFill>
              <a:schemeClr val="bg1"/>
            </a:solidFill>
            <a:ln w="19050" cap="rnd">
              <a:solidFill>
                <a:schemeClr val="accent3"/>
              </a:solidFill>
              <a:round/>
            </a:ln>
            <a:effectLst>
              <a:outerShdw blurRad="127000" dist="38100" dir="10800000" algn="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270378B-053C-E342-A9C4-1C8F94E4D5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67916" y="3844193"/>
              <a:ext cx="572944" cy="572944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08332044-384B-7145-A3CB-47F67152C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745555" y="3946191"/>
              <a:ext cx="360000" cy="360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FCE3FB-F34D-5048-AFD6-2BDA9B36B1B5}"/>
              </a:ext>
            </a:extLst>
          </p:cNvPr>
          <p:cNvGrpSpPr/>
          <p:nvPr/>
        </p:nvGrpSpPr>
        <p:grpSpPr>
          <a:xfrm>
            <a:off x="6104293" y="5340620"/>
            <a:ext cx="4081054" cy="767562"/>
            <a:chOff x="6104293" y="5340620"/>
            <a:chExt cx="4081054" cy="76756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480300-4909-5B4A-BC78-EED1B9197F2F}"/>
                </a:ext>
              </a:extLst>
            </p:cNvPr>
            <p:cNvSpPr txBox="1"/>
            <p:nvPr/>
          </p:nvSpPr>
          <p:spPr>
            <a:xfrm>
              <a:off x="7556447" y="5443489"/>
              <a:ext cx="26289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International Geo-Political Disruption or Changes</a:t>
              </a:r>
            </a:p>
          </p:txBody>
        </p:sp>
        <p:sp>
          <p:nvSpPr>
            <p:cNvPr id="25" name="Trapezoid 24">
              <a:extLst>
                <a:ext uri="{FF2B5EF4-FFF2-40B4-BE49-F238E27FC236}">
                  <a16:creationId xmlns:a16="http://schemas.microsoft.com/office/drawing/2014/main" id="{21A04321-FE7F-0E42-8B87-5289D740F2FF}"/>
                </a:ext>
              </a:extLst>
            </p:cNvPr>
            <p:cNvSpPr/>
            <p:nvPr/>
          </p:nvSpPr>
          <p:spPr>
            <a:xfrm rot="19800000" flipV="1">
              <a:off x="6104293" y="5340620"/>
              <a:ext cx="1643238" cy="447967"/>
            </a:xfrm>
            <a:prstGeom prst="trapezoid">
              <a:avLst>
                <a:gd name="adj" fmla="val 95888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6F5B74F-A22D-E94D-BC5B-9BFA090AAFB0}"/>
                </a:ext>
              </a:extLst>
            </p:cNvPr>
            <p:cNvSpPr/>
            <p:nvPr/>
          </p:nvSpPr>
          <p:spPr>
            <a:xfrm>
              <a:off x="6655625" y="5365042"/>
              <a:ext cx="743140" cy="743140"/>
            </a:xfrm>
            <a:prstGeom prst="ellipse">
              <a:avLst/>
            </a:prstGeom>
            <a:solidFill>
              <a:schemeClr val="bg1"/>
            </a:solidFill>
            <a:ln w="19050" cap="rnd">
              <a:solidFill>
                <a:schemeClr val="accent3"/>
              </a:solidFill>
              <a:round/>
            </a:ln>
            <a:effectLst>
              <a:outerShdw blurRad="127000" dist="38100" dir="135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B313971-1944-C046-857E-6D8EDDFA7F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0723" y="5450139"/>
              <a:ext cx="572944" cy="572944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DA8C2943-66C0-104F-B617-6BF41BB31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838414" y="5545753"/>
              <a:ext cx="360000" cy="360000"/>
            </a:xfrm>
            <a:prstGeom prst="rect">
              <a:avLst/>
            </a:prstGeom>
          </p:spPr>
        </p:pic>
      </p:grpSp>
      <p:sp>
        <p:nvSpPr>
          <p:cNvPr id="45" name="Footer Placeholder 3">
            <a:extLst>
              <a:ext uri="{FF2B5EF4-FFF2-40B4-BE49-F238E27FC236}">
                <a16:creationId xmlns:a16="http://schemas.microsoft.com/office/drawing/2014/main" id="{9CD04C78-86C3-DC4A-BB11-C32FD70AE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Raleway" panose="020B0503030101060003" pitchFamily="34" charset="77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pic>
        <p:nvPicPr>
          <p:cNvPr id="48" name="Graphic 47" descr="Circles with arrows outline">
            <a:extLst>
              <a:ext uri="{FF2B5EF4-FFF2-40B4-BE49-F238E27FC236}">
                <a16:creationId xmlns:a16="http://schemas.microsoft.com/office/drawing/2014/main" id="{ADB8EE7D-D884-BB41-A3ED-75CB9ACE64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37570" y="3676954"/>
            <a:ext cx="914400" cy="914400"/>
          </a:xfrm>
          <a:prstGeom prst="rect">
            <a:avLst/>
          </a:prstGeom>
        </p:spPr>
      </p:pic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4BD7716B-41FC-694C-A53F-5F582A19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7883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28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FDFF7B9B-3E0A-FE49-AF69-C26A0FDFCB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6236" r="26236"/>
          <a:stretch>
            <a:fillRect/>
          </a:stretch>
        </p:blipFill>
        <p:spPr>
          <a:xfrm>
            <a:off x="4160838" y="2189163"/>
            <a:ext cx="3856037" cy="385603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F1B4B6-6B47-FB49-8A1B-680A8639B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Business Continuity Management?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C2B410A-E061-9249-9CC9-417A7E3BAFB1}"/>
              </a:ext>
            </a:extLst>
          </p:cNvPr>
          <p:cNvSpPr/>
          <p:nvPr/>
        </p:nvSpPr>
        <p:spPr>
          <a:xfrm>
            <a:off x="4391904" y="2410434"/>
            <a:ext cx="3432247" cy="3432247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C5860A-9C6C-1B44-AD84-38C949BC2984}"/>
              </a:ext>
            </a:extLst>
          </p:cNvPr>
          <p:cNvSpPr/>
          <p:nvPr/>
        </p:nvSpPr>
        <p:spPr>
          <a:xfrm>
            <a:off x="3789920" y="817526"/>
            <a:ext cx="4612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Purpose of Business </a:t>
            </a:r>
            <a:r>
              <a:rPr lang="en-US" b="1">
                <a:solidFill>
                  <a:schemeClr val="accent1"/>
                </a:solidFill>
              </a:rPr>
              <a:t>Continuity Management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062563-FFFE-9548-AE17-EA656E9AAC11}"/>
              </a:ext>
            </a:extLst>
          </p:cNvPr>
          <p:cNvSpPr txBox="1"/>
          <p:nvPr/>
        </p:nvSpPr>
        <p:spPr>
          <a:xfrm>
            <a:off x="2229853" y="1275544"/>
            <a:ext cx="77322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Business Continuity Management aims to incorporate business resilience into the long-term planning of the organization and mainly achieve the following: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198855-6033-2F4D-8BDF-C0CB3028ADA8}"/>
              </a:ext>
            </a:extLst>
          </p:cNvPr>
          <p:cNvGrpSpPr/>
          <p:nvPr/>
        </p:nvGrpSpPr>
        <p:grpSpPr>
          <a:xfrm>
            <a:off x="438693" y="1938790"/>
            <a:ext cx="5598000" cy="2112818"/>
            <a:chOff x="438693" y="1938790"/>
            <a:chExt cx="5598000" cy="211281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F0FDED7-9A2A-E146-BE3E-5AF13512105D}"/>
                </a:ext>
              </a:extLst>
            </p:cNvPr>
            <p:cNvSpPr/>
            <p:nvPr/>
          </p:nvSpPr>
          <p:spPr>
            <a:xfrm>
              <a:off x="438693" y="1938790"/>
              <a:ext cx="5598000" cy="2112818"/>
            </a:xfrm>
            <a:custGeom>
              <a:avLst/>
              <a:gdLst>
                <a:gd name="connsiteX0" fmla="*/ 213606 w 5598000"/>
                <a:gd name="connsiteY0" fmla="*/ 0 h 2112818"/>
                <a:gd name="connsiteX1" fmla="*/ 5384394 w 5598000"/>
                <a:gd name="connsiteY1" fmla="*/ 0 h 2112818"/>
                <a:gd name="connsiteX2" fmla="*/ 5598000 w 5598000"/>
                <a:gd name="connsiteY2" fmla="*/ 213606 h 2112818"/>
                <a:gd name="connsiteX3" fmla="*/ 5598000 w 5598000"/>
                <a:gd name="connsiteY3" fmla="*/ 253793 h 2112818"/>
                <a:gd name="connsiteX4" fmla="*/ 5453409 w 5598000"/>
                <a:gd name="connsiteY4" fmla="*/ 261094 h 2112818"/>
                <a:gd name="connsiteX5" fmla="*/ 3732527 w 5598000"/>
                <a:gd name="connsiteY5" fmla="*/ 1981976 h 2112818"/>
                <a:gd name="connsiteX6" fmla="*/ 3725920 w 5598000"/>
                <a:gd name="connsiteY6" fmla="*/ 2112818 h 2112818"/>
                <a:gd name="connsiteX7" fmla="*/ 213606 w 5598000"/>
                <a:gd name="connsiteY7" fmla="*/ 2112818 h 2112818"/>
                <a:gd name="connsiteX8" fmla="*/ 0 w 5598000"/>
                <a:gd name="connsiteY8" fmla="*/ 1899212 h 2112818"/>
                <a:gd name="connsiteX9" fmla="*/ 0 w 5598000"/>
                <a:gd name="connsiteY9" fmla="*/ 213606 h 2112818"/>
                <a:gd name="connsiteX10" fmla="*/ 213606 w 5598000"/>
                <a:gd name="connsiteY10" fmla="*/ 0 h 211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98000" h="2112818">
                  <a:moveTo>
                    <a:pt x="213606" y="0"/>
                  </a:moveTo>
                  <a:lnTo>
                    <a:pt x="5384394" y="0"/>
                  </a:lnTo>
                  <a:cubicBezTo>
                    <a:pt x="5502365" y="0"/>
                    <a:pt x="5598000" y="95635"/>
                    <a:pt x="5598000" y="213606"/>
                  </a:cubicBezTo>
                  <a:lnTo>
                    <a:pt x="5598000" y="253793"/>
                  </a:lnTo>
                  <a:lnTo>
                    <a:pt x="5453409" y="261094"/>
                  </a:lnTo>
                  <a:cubicBezTo>
                    <a:pt x="4546036" y="353243"/>
                    <a:pt x="3824676" y="1074603"/>
                    <a:pt x="3732527" y="1981976"/>
                  </a:cubicBezTo>
                  <a:lnTo>
                    <a:pt x="3725920" y="2112818"/>
                  </a:lnTo>
                  <a:lnTo>
                    <a:pt x="213606" y="2112818"/>
                  </a:lnTo>
                  <a:cubicBezTo>
                    <a:pt x="95635" y="2112818"/>
                    <a:pt x="0" y="2017183"/>
                    <a:pt x="0" y="1899212"/>
                  </a:cubicBezTo>
                  <a:lnTo>
                    <a:pt x="0" y="213606"/>
                  </a:lnTo>
                  <a:cubicBezTo>
                    <a:pt x="0" y="95635"/>
                    <a:pt x="95635" y="0"/>
                    <a:pt x="2136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9C36B1-D5E8-1F41-9961-367EE4C033D4}"/>
                </a:ext>
              </a:extLst>
            </p:cNvPr>
            <p:cNvSpPr txBox="1"/>
            <p:nvPr/>
          </p:nvSpPr>
          <p:spPr>
            <a:xfrm>
              <a:off x="840572" y="2847170"/>
              <a:ext cx="34428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Effectively responding to threats occurring from disruptive events that impact the business.</a:t>
              </a: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CDAB530D-BC60-7D4C-9A08-862853FAB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28012" y="2274427"/>
              <a:ext cx="468000" cy="4680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7B545CF-EF04-7940-90C9-103FAA47AB89}"/>
              </a:ext>
            </a:extLst>
          </p:cNvPr>
          <p:cNvGrpSpPr/>
          <p:nvPr/>
        </p:nvGrpSpPr>
        <p:grpSpPr>
          <a:xfrm>
            <a:off x="6154825" y="1938790"/>
            <a:ext cx="5598483" cy="2112818"/>
            <a:chOff x="6154825" y="1938790"/>
            <a:chExt cx="5598483" cy="2112818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8BFB4AB-0865-4C4B-819D-BD04788DDA9F}"/>
                </a:ext>
              </a:extLst>
            </p:cNvPr>
            <p:cNvSpPr/>
            <p:nvPr/>
          </p:nvSpPr>
          <p:spPr>
            <a:xfrm>
              <a:off x="6154825" y="1938790"/>
              <a:ext cx="5598483" cy="2112818"/>
            </a:xfrm>
            <a:custGeom>
              <a:avLst/>
              <a:gdLst>
                <a:gd name="connsiteX0" fmla="*/ 213606 w 5598483"/>
                <a:gd name="connsiteY0" fmla="*/ 0 h 2112818"/>
                <a:gd name="connsiteX1" fmla="*/ 5384877 w 5598483"/>
                <a:gd name="connsiteY1" fmla="*/ 0 h 2112818"/>
                <a:gd name="connsiteX2" fmla="*/ 5598483 w 5598483"/>
                <a:gd name="connsiteY2" fmla="*/ 213606 h 2112818"/>
                <a:gd name="connsiteX3" fmla="*/ 5598483 w 5598483"/>
                <a:gd name="connsiteY3" fmla="*/ 1899212 h 2112818"/>
                <a:gd name="connsiteX4" fmla="*/ 5384877 w 5598483"/>
                <a:gd name="connsiteY4" fmla="*/ 2112818 h 2112818"/>
                <a:gd name="connsiteX5" fmla="*/ 1859010 w 5598483"/>
                <a:gd name="connsiteY5" fmla="*/ 2112818 h 2112818"/>
                <a:gd name="connsiteX6" fmla="*/ 1852403 w 5598483"/>
                <a:gd name="connsiteY6" fmla="*/ 1981976 h 2112818"/>
                <a:gd name="connsiteX7" fmla="*/ 131522 w 5598483"/>
                <a:gd name="connsiteY7" fmla="*/ 261094 h 2112818"/>
                <a:gd name="connsiteX8" fmla="*/ 0 w 5598483"/>
                <a:gd name="connsiteY8" fmla="*/ 254453 h 2112818"/>
                <a:gd name="connsiteX9" fmla="*/ 0 w 5598483"/>
                <a:gd name="connsiteY9" fmla="*/ 213606 h 2112818"/>
                <a:gd name="connsiteX10" fmla="*/ 213606 w 5598483"/>
                <a:gd name="connsiteY10" fmla="*/ 0 h 211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98483" h="2112818">
                  <a:moveTo>
                    <a:pt x="213606" y="0"/>
                  </a:moveTo>
                  <a:lnTo>
                    <a:pt x="5384877" y="0"/>
                  </a:lnTo>
                  <a:cubicBezTo>
                    <a:pt x="5502848" y="0"/>
                    <a:pt x="5598483" y="95635"/>
                    <a:pt x="5598483" y="213606"/>
                  </a:cubicBezTo>
                  <a:lnTo>
                    <a:pt x="5598483" y="1899212"/>
                  </a:lnTo>
                  <a:cubicBezTo>
                    <a:pt x="5598483" y="2017183"/>
                    <a:pt x="5502848" y="2112818"/>
                    <a:pt x="5384877" y="2112818"/>
                  </a:cubicBezTo>
                  <a:lnTo>
                    <a:pt x="1859010" y="2112818"/>
                  </a:lnTo>
                  <a:lnTo>
                    <a:pt x="1852403" y="1981976"/>
                  </a:lnTo>
                  <a:cubicBezTo>
                    <a:pt x="1760255" y="1074603"/>
                    <a:pt x="1038894" y="353243"/>
                    <a:pt x="131522" y="261094"/>
                  </a:cubicBezTo>
                  <a:lnTo>
                    <a:pt x="0" y="254453"/>
                  </a:lnTo>
                  <a:lnTo>
                    <a:pt x="0" y="213606"/>
                  </a:lnTo>
                  <a:cubicBezTo>
                    <a:pt x="0" y="95635"/>
                    <a:pt x="95635" y="0"/>
                    <a:pt x="213606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77F7F8D-0912-DB47-8E59-F062AD4C6573}"/>
                </a:ext>
              </a:extLst>
            </p:cNvPr>
            <p:cNvSpPr txBox="1"/>
            <p:nvPr/>
          </p:nvSpPr>
          <p:spPr>
            <a:xfrm>
              <a:off x="8188290" y="2847170"/>
              <a:ext cx="331101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Restoring business operations in a manner consistent with business and customer needs.</a:t>
              </a:r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BE001C15-BAFB-2544-86CF-24592931C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09798" y="2274427"/>
              <a:ext cx="468000" cy="4680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5A39EC8-C215-7C41-8E82-292351C0D516}"/>
              </a:ext>
            </a:extLst>
          </p:cNvPr>
          <p:cNvGrpSpPr/>
          <p:nvPr/>
        </p:nvGrpSpPr>
        <p:grpSpPr>
          <a:xfrm>
            <a:off x="438693" y="4168688"/>
            <a:ext cx="5598000" cy="2112818"/>
            <a:chOff x="438693" y="4168688"/>
            <a:chExt cx="5598000" cy="21128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7B2C498-858D-B84B-ABCB-B0CADCC5C856}"/>
                </a:ext>
              </a:extLst>
            </p:cNvPr>
            <p:cNvSpPr/>
            <p:nvPr/>
          </p:nvSpPr>
          <p:spPr>
            <a:xfrm>
              <a:off x="438693" y="4168688"/>
              <a:ext cx="5598000" cy="2112818"/>
            </a:xfrm>
            <a:custGeom>
              <a:avLst/>
              <a:gdLst>
                <a:gd name="connsiteX0" fmla="*/ 213606 w 5598000"/>
                <a:gd name="connsiteY0" fmla="*/ 0 h 2112818"/>
                <a:gd name="connsiteX1" fmla="*/ 3725138 w 5598000"/>
                <a:gd name="connsiteY1" fmla="*/ 0 h 2112818"/>
                <a:gd name="connsiteX2" fmla="*/ 3732527 w 5598000"/>
                <a:gd name="connsiteY2" fmla="*/ 146323 h 2112818"/>
                <a:gd name="connsiteX3" fmla="*/ 5453409 w 5598000"/>
                <a:gd name="connsiteY3" fmla="*/ 1867204 h 2112818"/>
                <a:gd name="connsiteX4" fmla="*/ 5598000 w 5598000"/>
                <a:gd name="connsiteY4" fmla="*/ 1874506 h 2112818"/>
                <a:gd name="connsiteX5" fmla="*/ 5598000 w 5598000"/>
                <a:gd name="connsiteY5" fmla="*/ 1899212 h 2112818"/>
                <a:gd name="connsiteX6" fmla="*/ 5384394 w 5598000"/>
                <a:gd name="connsiteY6" fmla="*/ 2112818 h 2112818"/>
                <a:gd name="connsiteX7" fmla="*/ 213606 w 5598000"/>
                <a:gd name="connsiteY7" fmla="*/ 2112818 h 2112818"/>
                <a:gd name="connsiteX8" fmla="*/ 0 w 5598000"/>
                <a:gd name="connsiteY8" fmla="*/ 1899212 h 2112818"/>
                <a:gd name="connsiteX9" fmla="*/ 0 w 5598000"/>
                <a:gd name="connsiteY9" fmla="*/ 213606 h 2112818"/>
                <a:gd name="connsiteX10" fmla="*/ 213606 w 5598000"/>
                <a:gd name="connsiteY10" fmla="*/ 0 h 211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98000" h="2112818">
                  <a:moveTo>
                    <a:pt x="213606" y="0"/>
                  </a:moveTo>
                  <a:lnTo>
                    <a:pt x="3725138" y="0"/>
                  </a:lnTo>
                  <a:lnTo>
                    <a:pt x="3732527" y="146323"/>
                  </a:lnTo>
                  <a:cubicBezTo>
                    <a:pt x="3824676" y="1053695"/>
                    <a:pt x="4546036" y="1775056"/>
                    <a:pt x="5453409" y="1867204"/>
                  </a:cubicBezTo>
                  <a:lnTo>
                    <a:pt x="5598000" y="1874506"/>
                  </a:lnTo>
                  <a:lnTo>
                    <a:pt x="5598000" y="1899212"/>
                  </a:lnTo>
                  <a:cubicBezTo>
                    <a:pt x="5598000" y="2017183"/>
                    <a:pt x="5502365" y="2112818"/>
                    <a:pt x="5384394" y="2112818"/>
                  </a:cubicBezTo>
                  <a:lnTo>
                    <a:pt x="213606" y="2112818"/>
                  </a:lnTo>
                  <a:cubicBezTo>
                    <a:pt x="95635" y="2112818"/>
                    <a:pt x="0" y="2017183"/>
                    <a:pt x="0" y="1899212"/>
                  </a:cubicBezTo>
                  <a:lnTo>
                    <a:pt x="0" y="213606"/>
                  </a:lnTo>
                  <a:cubicBezTo>
                    <a:pt x="0" y="95635"/>
                    <a:pt x="95635" y="0"/>
                    <a:pt x="2136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5519A3C-BEC9-D54A-A918-47A060018671}"/>
                </a:ext>
              </a:extLst>
            </p:cNvPr>
            <p:cNvSpPr txBox="1"/>
            <p:nvPr/>
          </p:nvSpPr>
          <p:spPr>
            <a:xfrm>
              <a:off x="732119" y="5047277"/>
              <a:ext cx="365978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Mitigating the effect of disruptive events, such as technological, operational, stakeholder and financial risks.</a:t>
              </a:r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A5620E7D-FB82-6745-83A8-3B9FA1FDF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328012" y="4492767"/>
              <a:ext cx="468000" cy="4680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F32D1EE-0BDE-C34C-BB78-A84C7E8F89E2}"/>
              </a:ext>
            </a:extLst>
          </p:cNvPr>
          <p:cNvGrpSpPr/>
          <p:nvPr/>
        </p:nvGrpSpPr>
        <p:grpSpPr>
          <a:xfrm>
            <a:off x="6154825" y="4168688"/>
            <a:ext cx="5598483" cy="2112818"/>
            <a:chOff x="6154825" y="4168688"/>
            <a:chExt cx="5598483" cy="2112818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2406B3B-CD60-FF48-8250-7E33EC9B8F7E}"/>
                </a:ext>
              </a:extLst>
            </p:cNvPr>
            <p:cNvSpPr/>
            <p:nvPr/>
          </p:nvSpPr>
          <p:spPr>
            <a:xfrm>
              <a:off x="6154825" y="4168688"/>
              <a:ext cx="5598483" cy="2112818"/>
            </a:xfrm>
            <a:custGeom>
              <a:avLst/>
              <a:gdLst>
                <a:gd name="connsiteX0" fmla="*/ 1859792 w 5598483"/>
                <a:gd name="connsiteY0" fmla="*/ 0 h 2112818"/>
                <a:gd name="connsiteX1" fmla="*/ 5384877 w 5598483"/>
                <a:gd name="connsiteY1" fmla="*/ 0 h 2112818"/>
                <a:gd name="connsiteX2" fmla="*/ 5598483 w 5598483"/>
                <a:gd name="connsiteY2" fmla="*/ 213606 h 2112818"/>
                <a:gd name="connsiteX3" fmla="*/ 5598483 w 5598483"/>
                <a:gd name="connsiteY3" fmla="*/ 1899212 h 2112818"/>
                <a:gd name="connsiteX4" fmla="*/ 5384877 w 5598483"/>
                <a:gd name="connsiteY4" fmla="*/ 2112818 h 2112818"/>
                <a:gd name="connsiteX5" fmla="*/ 213606 w 5598483"/>
                <a:gd name="connsiteY5" fmla="*/ 2112818 h 2112818"/>
                <a:gd name="connsiteX6" fmla="*/ 0 w 5598483"/>
                <a:gd name="connsiteY6" fmla="*/ 1899212 h 2112818"/>
                <a:gd name="connsiteX7" fmla="*/ 0 w 5598483"/>
                <a:gd name="connsiteY7" fmla="*/ 1873846 h 2112818"/>
                <a:gd name="connsiteX8" fmla="*/ 131522 w 5598483"/>
                <a:gd name="connsiteY8" fmla="*/ 1867204 h 2112818"/>
                <a:gd name="connsiteX9" fmla="*/ 1852403 w 5598483"/>
                <a:gd name="connsiteY9" fmla="*/ 146323 h 211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98483" h="2112818">
                  <a:moveTo>
                    <a:pt x="1859792" y="0"/>
                  </a:moveTo>
                  <a:lnTo>
                    <a:pt x="5384877" y="0"/>
                  </a:lnTo>
                  <a:cubicBezTo>
                    <a:pt x="5502848" y="0"/>
                    <a:pt x="5598483" y="95635"/>
                    <a:pt x="5598483" y="213606"/>
                  </a:cubicBezTo>
                  <a:lnTo>
                    <a:pt x="5598483" y="1899212"/>
                  </a:lnTo>
                  <a:cubicBezTo>
                    <a:pt x="5598483" y="2017183"/>
                    <a:pt x="5502848" y="2112818"/>
                    <a:pt x="5384877" y="2112818"/>
                  </a:cubicBezTo>
                  <a:lnTo>
                    <a:pt x="213606" y="2112818"/>
                  </a:lnTo>
                  <a:cubicBezTo>
                    <a:pt x="95635" y="2112818"/>
                    <a:pt x="0" y="2017183"/>
                    <a:pt x="0" y="1899212"/>
                  </a:cubicBezTo>
                  <a:lnTo>
                    <a:pt x="0" y="1873846"/>
                  </a:lnTo>
                  <a:lnTo>
                    <a:pt x="131522" y="1867204"/>
                  </a:lnTo>
                  <a:cubicBezTo>
                    <a:pt x="1038894" y="1775056"/>
                    <a:pt x="1760255" y="1053695"/>
                    <a:pt x="1852403" y="146323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>
              <a:outerShdw blurRad="3810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7ACFFEF-2B5C-DF40-90B4-EA1D7DAD5FFE}"/>
                </a:ext>
              </a:extLst>
            </p:cNvPr>
            <p:cNvSpPr txBox="1"/>
            <p:nvPr/>
          </p:nvSpPr>
          <p:spPr>
            <a:xfrm>
              <a:off x="8135314" y="5047277"/>
              <a:ext cx="341696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Protecting the interests of an organization before, during, and after a disruptive event.</a:t>
              </a: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4055F0E3-7AD7-D14F-B7A2-E6640E6A9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09798" y="4492767"/>
              <a:ext cx="468000" cy="468000"/>
            </a:xfrm>
            <a:prstGeom prst="rect">
              <a:avLst/>
            </a:prstGeom>
          </p:spPr>
        </p:pic>
      </p:grpSp>
      <p:pic>
        <p:nvPicPr>
          <p:cNvPr id="42" name="Graphic 41" descr="Flowchart with solid fill">
            <a:extLst>
              <a:ext uri="{FF2B5EF4-FFF2-40B4-BE49-F238E27FC236}">
                <a16:creationId xmlns:a16="http://schemas.microsoft.com/office/drawing/2014/main" id="{8E3ECF5D-FBB1-3C47-8468-5F5C00669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38800" y="3594408"/>
            <a:ext cx="914400" cy="914400"/>
          </a:xfrm>
          <a:prstGeom prst="rect">
            <a:avLst/>
          </a:prstGeom>
        </p:spPr>
      </p:pic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F901B6A6-FB5D-E943-8DCC-1B4554FFD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Raleway" panose="020B0503030101060003" pitchFamily="34" charset="77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45" name="Slide Number Placeholder 4">
            <a:extLst>
              <a:ext uri="{FF2B5EF4-FFF2-40B4-BE49-F238E27FC236}">
                <a16:creationId xmlns:a16="http://schemas.microsoft.com/office/drawing/2014/main" id="{5A15FB7A-0E41-E14E-8D57-35F9ED8C5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656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582A2-7436-994E-ACF4-0FBCC507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Business Continuity Management Program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D0B502-C606-D44B-A4BC-0AD78470BB46}"/>
              </a:ext>
            </a:extLst>
          </p:cNvPr>
          <p:cNvSpPr/>
          <p:nvPr/>
        </p:nvSpPr>
        <p:spPr>
          <a:xfrm>
            <a:off x="533400" y="2673012"/>
            <a:ext cx="1803400" cy="635338"/>
          </a:xfrm>
          <a:prstGeom prst="rect">
            <a:avLst/>
          </a:prstGeom>
          <a:gradFill>
            <a:gsLst>
              <a:gs pos="0">
                <a:srgbClr val="2493C3"/>
              </a:gs>
              <a:gs pos="100000">
                <a:srgbClr val="0C5C94"/>
              </a:gs>
            </a:gsLst>
            <a:lin ang="2700000" scaled="1"/>
          </a:gradFill>
          <a:ln>
            <a:noFill/>
          </a:ln>
          <a:effectLst>
            <a:innerShdw blurRad="63500" dist="508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113E42-E584-E54E-A027-773E4A0C3B7A}"/>
              </a:ext>
            </a:extLst>
          </p:cNvPr>
          <p:cNvSpPr/>
          <p:nvPr/>
        </p:nvSpPr>
        <p:spPr>
          <a:xfrm>
            <a:off x="533400" y="3454400"/>
            <a:ext cx="1803400" cy="635338"/>
          </a:xfrm>
          <a:prstGeom prst="rect">
            <a:avLst/>
          </a:prstGeom>
          <a:gradFill>
            <a:gsLst>
              <a:gs pos="0">
                <a:srgbClr val="2493C3"/>
              </a:gs>
              <a:gs pos="100000">
                <a:srgbClr val="0C5C94"/>
              </a:gs>
            </a:gsLst>
            <a:lin ang="2700000" scaled="1"/>
          </a:gradFill>
          <a:ln>
            <a:noFill/>
          </a:ln>
          <a:effectLst>
            <a:innerShdw blurRad="63500" dist="508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C80622-5AAD-594E-A994-8D0AAC13EB20}"/>
              </a:ext>
            </a:extLst>
          </p:cNvPr>
          <p:cNvSpPr/>
          <p:nvPr/>
        </p:nvSpPr>
        <p:spPr>
          <a:xfrm>
            <a:off x="533400" y="4235788"/>
            <a:ext cx="1803400" cy="635338"/>
          </a:xfrm>
          <a:prstGeom prst="rect">
            <a:avLst/>
          </a:prstGeom>
          <a:gradFill>
            <a:gsLst>
              <a:gs pos="0">
                <a:srgbClr val="2493C3"/>
              </a:gs>
              <a:gs pos="100000">
                <a:srgbClr val="0C5C94"/>
              </a:gs>
            </a:gsLst>
            <a:lin ang="2700000" scaled="1"/>
          </a:gradFill>
          <a:ln>
            <a:noFill/>
          </a:ln>
          <a:effectLst>
            <a:innerShdw blurRad="63500" dist="508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B3D55C-B8E4-834C-9B16-69D9DA4FE962}"/>
              </a:ext>
            </a:extLst>
          </p:cNvPr>
          <p:cNvSpPr/>
          <p:nvPr/>
        </p:nvSpPr>
        <p:spPr>
          <a:xfrm>
            <a:off x="533400" y="5017176"/>
            <a:ext cx="1803400" cy="635338"/>
          </a:xfrm>
          <a:prstGeom prst="rect">
            <a:avLst/>
          </a:prstGeom>
          <a:gradFill>
            <a:gsLst>
              <a:gs pos="0">
                <a:srgbClr val="2493C3"/>
              </a:gs>
              <a:gs pos="100000">
                <a:srgbClr val="0C5C94"/>
              </a:gs>
            </a:gsLst>
            <a:lin ang="2700000" scaled="1"/>
          </a:gradFill>
          <a:ln>
            <a:noFill/>
          </a:ln>
          <a:effectLst>
            <a:innerShdw blurRad="63500" dist="508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CE1AAD-81FE-8045-AAD4-2C661CC7785F}"/>
              </a:ext>
            </a:extLst>
          </p:cNvPr>
          <p:cNvSpPr txBox="1"/>
          <p:nvPr/>
        </p:nvSpPr>
        <p:spPr>
          <a:xfrm>
            <a:off x="826673" y="2851150"/>
            <a:ext cx="1148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Objective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C30FB5-5781-1540-88C3-E47A0F681718}"/>
              </a:ext>
            </a:extLst>
          </p:cNvPr>
          <p:cNvSpPr txBox="1"/>
          <p:nvPr/>
        </p:nvSpPr>
        <p:spPr>
          <a:xfrm>
            <a:off x="826673" y="3515063"/>
            <a:ext cx="1148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Supporting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Documents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440B97E-54D5-2D4F-8CE0-82465EE64F8A}"/>
              </a:ext>
            </a:extLst>
          </p:cNvPr>
          <p:cNvSpPr txBox="1"/>
          <p:nvPr/>
        </p:nvSpPr>
        <p:spPr>
          <a:xfrm>
            <a:off x="826673" y="4414957"/>
            <a:ext cx="1148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Audience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05A4590-2FE9-A24F-BAB3-9BACC0B4CB85}"/>
              </a:ext>
            </a:extLst>
          </p:cNvPr>
          <p:cNvSpPr txBox="1"/>
          <p:nvPr/>
        </p:nvSpPr>
        <p:spPr>
          <a:xfrm>
            <a:off x="832950" y="5104012"/>
            <a:ext cx="1126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Tools &amp; Resources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D487C81-9632-5A44-AF33-A5ADEA2060F8}"/>
              </a:ext>
            </a:extLst>
          </p:cNvPr>
          <p:cNvSpPr/>
          <p:nvPr/>
        </p:nvSpPr>
        <p:spPr>
          <a:xfrm>
            <a:off x="4184722" y="900911"/>
            <a:ext cx="384432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2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Program Components – Summary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BC7A199-413F-8249-BA27-62E3C6B3DB4E}"/>
              </a:ext>
            </a:extLst>
          </p:cNvPr>
          <p:cNvSpPr/>
          <p:nvPr/>
        </p:nvSpPr>
        <p:spPr>
          <a:xfrm>
            <a:off x="533400" y="5798564"/>
            <a:ext cx="1803400" cy="635338"/>
          </a:xfrm>
          <a:prstGeom prst="rect">
            <a:avLst/>
          </a:prstGeom>
          <a:gradFill>
            <a:gsLst>
              <a:gs pos="0">
                <a:srgbClr val="2493C3"/>
              </a:gs>
              <a:gs pos="100000">
                <a:srgbClr val="0C5C94"/>
              </a:gs>
            </a:gsLst>
            <a:lin ang="2700000" scaled="1"/>
          </a:gradFill>
          <a:ln>
            <a:noFill/>
          </a:ln>
          <a:effectLst>
            <a:innerShdw blurRad="63500" dist="508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2BE82F7-E03C-754A-9FB3-6EA315669F23}"/>
              </a:ext>
            </a:extLst>
          </p:cNvPr>
          <p:cNvSpPr txBox="1"/>
          <p:nvPr/>
        </p:nvSpPr>
        <p:spPr>
          <a:xfrm>
            <a:off x="832950" y="5885400"/>
            <a:ext cx="1126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Other Components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80C8F69-FB89-A04B-876E-0420BFF7AC8B}"/>
              </a:ext>
            </a:extLst>
          </p:cNvPr>
          <p:cNvGrpSpPr/>
          <p:nvPr/>
        </p:nvGrpSpPr>
        <p:grpSpPr>
          <a:xfrm>
            <a:off x="2336800" y="1377612"/>
            <a:ext cx="2984500" cy="5056290"/>
            <a:chOff x="2336800" y="1377612"/>
            <a:chExt cx="2984500" cy="505629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E4777F-E901-D349-8A91-CBBE9B718278}"/>
                </a:ext>
              </a:extLst>
            </p:cNvPr>
            <p:cNvSpPr/>
            <p:nvPr/>
          </p:nvSpPr>
          <p:spPr>
            <a:xfrm>
              <a:off x="2336800" y="1377612"/>
              <a:ext cx="2984500" cy="5056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Pentagon 2">
              <a:extLst>
                <a:ext uri="{FF2B5EF4-FFF2-40B4-BE49-F238E27FC236}">
                  <a16:creationId xmlns:a16="http://schemas.microsoft.com/office/drawing/2014/main" id="{776E7B85-E9F1-7D47-B49F-95DAF1BEE2F3}"/>
                </a:ext>
              </a:extLst>
            </p:cNvPr>
            <p:cNvSpPr/>
            <p:nvPr/>
          </p:nvSpPr>
          <p:spPr>
            <a:xfrm rot="5400000">
              <a:off x="3225800" y="488612"/>
              <a:ext cx="1206500" cy="2984500"/>
            </a:xfrm>
            <a:prstGeom prst="homePlate">
              <a:avLst>
                <a:gd name="adj" fmla="val 20344"/>
              </a:avLst>
            </a:prstGeom>
            <a:gradFill>
              <a:gsLst>
                <a:gs pos="0">
                  <a:srgbClr val="2493C3"/>
                </a:gs>
                <a:gs pos="100000">
                  <a:srgbClr val="0C5C94"/>
                </a:gs>
              </a:gsLst>
              <a:lin ang="2700000" scaled="1"/>
            </a:gradFill>
            <a:ln>
              <a:noFill/>
            </a:ln>
            <a:effectLst>
              <a:innerShdw blurRad="63500" dist="508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0F4A70-9C8E-8143-A50E-9D4CF653E73E}"/>
                </a:ext>
              </a:extLst>
            </p:cNvPr>
            <p:cNvSpPr txBox="1"/>
            <p:nvPr/>
          </p:nvSpPr>
          <p:spPr>
            <a:xfrm>
              <a:off x="2657794" y="1657077"/>
              <a:ext cx="2342510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</a:rPr>
                <a:t>Manage the incident  Crisis Management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CAEAC1E-EAFE-264D-8F87-9AFF7371F402}"/>
                </a:ext>
              </a:extLst>
            </p:cNvPr>
            <p:cNvSpPr/>
            <p:nvPr/>
          </p:nvSpPr>
          <p:spPr>
            <a:xfrm>
              <a:off x="2336800" y="2851150"/>
              <a:ext cx="2984499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BBB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493C3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Strategic Oversight of Event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0AAB3E1-BC7F-F04A-BC48-862F008D9739}"/>
                </a:ext>
              </a:extLst>
            </p:cNvPr>
            <p:cNvSpPr/>
            <p:nvPr/>
          </p:nvSpPr>
          <p:spPr>
            <a:xfrm>
              <a:off x="2632395" y="3542212"/>
              <a:ext cx="234251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93C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Crisis Management Team Plan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93C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Crisis Communication Plan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1EDE5EE-AADD-7944-9007-3FA2788798FA}"/>
                </a:ext>
              </a:extLst>
            </p:cNvPr>
            <p:cNvSpPr/>
            <p:nvPr/>
          </p:nvSpPr>
          <p:spPr>
            <a:xfrm>
              <a:off x="2632395" y="4390556"/>
              <a:ext cx="173156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93C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Executive Leadership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F8A2280-A761-7E45-BB63-85F0F7FFF721}"/>
                </a:ext>
              </a:extLst>
            </p:cNvPr>
            <p:cNvSpPr/>
            <p:nvPr/>
          </p:nvSpPr>
          <p:spPr>
            <a:xfrm>
              <a:off x="2632395" y="5085254"/>
              <a:ext cx="24206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93C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Emergency Notification Tool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93C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Media Spokesperson(s)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0260EFF-5653-134E-817F-8646C5A59C55}"/>
                </a:ext>
              </a:extLst>
            </p:cNvPr>
            <p:cNvSpPr/>
            <p:nvPr/>
          </p:nvSpPr>
          <p:spPr>
            <a:xfrm>
              <a:off x="2632395" y="5860712"/>
              <a:ext cx="24206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93C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Current State Assessment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93C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Program Governance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9AF2DC-3EC5-4949-A056-0F3EE4C76701}"/>
              </a:ext>
            </a:extLst>
          </p:cNvPr>
          <p:cNvGrpSpPr/>
          <p:nvPr/>
        </p:nvGrpSpPr>
        <p:grpSpPr>
          <a:xfrm>
            <a:off x="5499100" y="1377612"/>
            <a:ext cx="2984500" cy="5056459"/>
            <a:chOff x="5499100" y="1377612"/>
            <a:chExt cx="2984500" cy="505645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29FEA75-4C12-E94A-BC78-80A145CF97A1}"/>
                </a:ext>
              </a:extLst>
            </p:cNvPr>
            <p:cNvSpPr/>
            <p:nvPr/>
          </p:nvSpPr>
          <p:spPr>
            <a:xfrm>
              <a:off x="5499100" y="1377781"/>
              <a:ext cx="2984500" cy="5056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B75C67FA-7609-654D-820B-BBEA03DB5348}"/>
                </a:ext>
              </a:extLst>
            </p:cNvPr>
            <p:cNvSpPr/>
            <p:nvPr/>
          </p:nvSpPr>
          <p:spPr>
            <a:xfrm rot="5400000">
              <a:off x="6388100" y="488612"/>
              <a:ext cx="1206500" cy="2984500"/>
            </a:xfrm>
            <a:prstGeom prst="homePlate">
              <a:avLst>
                <a:gd name="adj" fmla="val 20344"/>
              </a:avLst>
            </a:prstGeom>
            <a:gradFill>
              <a:gsLst>
                <a:gs pos="0">
                  <a:srgbClr val="2493C3"/>
                </a:gs>
                <a:gs pos="100000">
                  <a:srgbClr val="0C5C94"/>
                </a:gs>
              </a:gsLst>
              <a:lin ang="2700000" scaled="1"/>
            </a:gradFill>
            <a:ln>
              <a:noFill/>
            </a:ln>
            <a:effectLst>
              <a:innerShdw blurRad="63500" dist="508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4325B3-4E4B-0B47-ABC8-A8FF78354779}"/>
                </a:ext>
              </a:extLst>
            </p:cNvPr>
            <p:cNvSpPr txBox="1"/>
            <p:nvPr/>
          </p:nvSpPr>
          <p:spPr>
            <a:xfrm>
              <a:off x="5531164" y="1643247"/>
              <a:ext cx="2952435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Manage </a:t>
              </a:r>
              <a:r>
                <a:rPr lang="en-US" sz="1500" b="1" dirty="0">
                  <a:solidFill>
                    <a:prstClr val="white"/>
                  </a:solidFill>
                  <a:latin typeface="Candara" panose="020E0502030303020204" pitchFamily="34" charset="0"/>
                </a:rPr>
                <a:t>Technology Recovery 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Disaster Recovery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2E67048-B5A6-1F44-9960-841EB87014BA}"/>
                </a:ext>
              </a:extLst>
            </p:cNvPr>
            <p:cNvSpPr/>
            <p:nvPr/>
          </p:nvSpPr>
          <p:spPr>
            <a:xfrm>
              <a:off x="6183083" y="2855099"/>
              <a:ext cx="161653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BBB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493C3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Tactical Response (IT)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CDA11A1-5F8A-934B-8A9C-31C16AAC2393}"/>
                </a:ext>
              </a:extLst>
            </p:cNvPr>
            <p:cNvSpPr/>
            <p:nvPr/>
          </p:nvSpPr>
          <p:spPr>
            <a:xfrm>
              <a:off x="5862588" y="3515062"/>
              <a:ext cx="205056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93C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Disaster Recovery Plan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93C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Vendor Contracts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E2DF95A-20BF-ED48-9C67-DCA005369629}"/>
                </a:ext>
              </a:extLst>
            </p:cNvPr>
            <p:cNvSpPr/>
            <p:nvPr/>
          </p:nvSpPr>
          <p:spPr>
            <a:xfrm>
              <a:off x="5862587" y="4235788"/>
              <a:ext cx="205056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93C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IT Department Leadership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93C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Disaster Recovery Team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A93D9E8-B82C-FC4F-B287-8A7C63CF8696}"/>
                </a:ext>
              </a:extLst>
            </p:cNvPr>
            <p:cNvSpPr/>
            <p:nvPr/>
          </p:nvSpPr>
          <p:spPr>
            <a:xfrm>
              <a:off x="5862587" y="5085254"/>
              <a:ext cx="19581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93C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Employee Contact Lists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93C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Vendor Contact Lists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E299B7-6F92-DF48-8968-53A3DFECF43E}"/>
                </a:ext>
              </a:extLst>
            </p:cNvPr>
            <p:cNvSpPr/>
            <p:nvPr/>
          </p:nvSpPr>
          <p:spPr>
            <a:xfrm>
              <a:off x="5862587" y="5860712"/>
              <a:ext cx="19581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93C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Business Impact Analysis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93C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Fire, Life &amp; Safety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0390166-750C-F14B-894B-E316B915306D}"/>
              </a:ext>
            </a:extLst>
          </p:cNvPr>
          <p:cNvGrpSpPr/>
          <p:nvPr/>
        </p:nvGrpSpPr>
        <p:grpSpPr>
          <a:xfrm>
            <a:off x="8661400" y="1377612"/>
            <a:ext cx="2984500" cy="5056290"/>
            <a:chOff x="8661400" y="1377612"/>
            <a:chExt cx="2984500" cy="505629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073E860-4E8B-0E4D-B6A2-B9272EDB3276}"/>
                </a:ext>
              </a:extLst>
            </p:cNvPr>
            <p:cNvSpPr/>
            <p:nvPr/>
          </p:nvSpPr>
          <p:spPr>
            <a:xfrm>
              <a:off x="8661400" y="1377612"/>
              <a:ext cx="2984500" cy="5056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495D987C-445B-2848-B179-4175AE5AB94D}"/>
                </a:ext>
              </a:extLst>
            </p:cNvPr>
            <p:cNvSpPr/>
            <p:nvPr/>
          </p:nvSpPr>
          <p:spPr>
            <a:xfrm rot="5400000">
              <a:off x="9550400" y="488612"/>
              <a:ext cx="1206500" cy="2984500"/>
            </a:xfrm>
            <a:prstGeom prst="homePlate">
              <a:avLst>
                <a:gd name="adj" fmla="val 20344"/>
              </a:avLst>
            </a:prstGeom>
            <a:gradFill>
              <a:gsLst>
                <a:gs pos="0">
                  <a:srgbClr val="2493C3"/>
                </a:gs>
                <a:gs pos="100000">
                  <a:srgbClr val="0C5C94"/>
                </a:gs>
              </a:gsLst>
              <a:lin ang="2700000" scaled="1"/>
            </a:gradFill>
            <a:ln>
              <a:noFill/>
            </a:ln>
            <a:effectLst>
              <a:innerShdw blurRad="63500" dist="508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9C105C-FCCC-C94F-8865-DABA168EE3B6}"/>
                </a:ext>
              </a:extLst>
            </p:cNvPr>
            <p:cNvSpPr txBox="1"/>
            <p:nvPr/>
          </p:nvSpPr>
          <p:spPr>
            <a:xfrm>
              <a:off x="8799869" y="1630692"/>
              <a:ext cx="2707562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Manage Operations Recovery Business Recovery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C4B623D-3A99-894A-BAA9-AA2E9CB5393F}"/>
                </a:ext>
              </a:extLst>
            </p:cNvPr>
            <p:cNvSpPr/>
            <p:nvPr/>
          </p:nvSpPr>
          <p:spPr>
            <a:xfrm>
              <a:off x="9122566" y="2851150"/>
              <a:ext cx="206216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BBB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493C3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Tactical Response (Business)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6CBC30F-AFF2-2447-9B50-5E929E89C36A}"/>
                </a:ext>
              </a:extLst>
            </p:cNvPr>
            <p:cNvSpPr/>
            <p:nvPr/>
          </p:nvSpPr>
          <p:spPr>
            <a:xfrm>
              <a:off x="9000383" y="3515061"/>
              <a:ext cx="20621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93C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Business Continuity Plans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93C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Relocation Plans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12E94D9-4E6C-ED45-8DE7-E3BBC114F0C2}"/>
                </a:ext>
              </a:extLst>
            </p:cNvPr>
            <p:cNvSpPr/>
            <p:nvPr/>
          </p:nvSpPr>
          <p:spPr>
            <a:xfrm>
              <a:off x="9000383" y="4235788"/>
              <a:ext cx="19404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93C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Department Leadership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93C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Business Recovery Team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FF10176-E111-6E4E-A9B1-D230CDF69420}"/>
                </a:ext>
              </a:extLst>
            </p:cNvPr>
            <p:cNvSpPr/>
            <p:nvPr/>
          </p:nvSpPr>
          <p:spPr>
            <a:xfrm>
              <a:off x="8992933" y="5104012"/>
              <a:ext cx="20367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93C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Employee Contact Lists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93C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Vendor Contact Lists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5140F8F-3022-CD40-AE81-18AA9A25AD03}"/>
                </a:ext>
              </a:extLst>
            </p:cNvPr>
            <p:cNvSpPr/>
            <p:nvPr/>
          </p:nvSpPr>
          <p:spPr>
            <a:xfrm>
              <a:off x="8992933" y="5879470"/>
              <a:ext cx="20367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93C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Training &amp; Testing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93C3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Employee Awareness</a:t>
              </a:r>
            </a:p>
          </p:txBody>
        </p:sp>
      </p:grpSp>
      <p:sp>
        <p:nvSpPr>
          <p:cNvPr id="50" name="Footer Placeholder 3">
            <a:extLst>
              <a:ext uri="{FF2B5EF4-FFF2-40B4-BE49-F238E27FC236}">
                <a16:creationId xmlns:a16="http://schemas.microsoft.com/office/drawing/2014/main" id="{F104F9E4-939C-1E40-9661-959AB9157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Candara" panose="020E05020303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© 2020 MHA CONSULTING. ALL RIGHTS RESERVED.</a:t>
            </a:r>
            <a:endParaRPr kumimoji="0" lang="es-ES_tradnl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1" name="Slide Number Placeholder 4">
            <a:extLst>
              <a:ext uri="{FF2B5EF4-FFF2-40B4-BE49-F238E27FC236}">
                <a16:creationId xmlns:a16="http://schemas.microsoft.com/office/drawing/2014/main" id="{43317EDC-BE41-CE4A-97FB-7080905F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9A330-20E8-B84E-9232-13EA87987E80}" type="slidenum">
              <a:rPr kumimoji="0" lang="es-ES_tradnl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_tradnl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153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 animBg="1"/>
      <p:bldP spid="15" grpId="0" animBg="1"/>
      <p:bldP spid="16" grpId="0" animBg="1"/>
      <p:bldP spid="38" grpId="0"/>
      <p:bldP spid="39" grpId="0"/>
      <p:bldP spid="40" grpId="0"/>
      <p:bldP spid="41" grpId="0"/>
      <p:bldP spid="44" grpId="0"/>
      <p:bldP spid="45" grpId="0" animBg="1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6987765C-92AC-C243-989C-7DE260E61C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6475" r="36475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06B13A-7FF0-374D-9CC4-773D34925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What Processes Are Key To The District?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4BD9BC-58EE-9545-AAC8-82094134AAD2}"/>
              </a:ext>
            </a:extLst>
          </p:cNvPr>
          <p:cNvSpPr txBox="1"/>
          <p:nvPr/>
        </p:nvSpPr>
        <p:spPr>
          <a:xfrm>
            <a:off x="4983355" y="944351"/>
            <a:ext cx="22252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accent1"/>
                </a:solidFill>
              </a:rPr>
              <a:t>Business Impact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7CF779-5DDF-9C42-BDC4-F2DD73D6D3C4}"/>
              </a:ext>
            </a:extLst>
          </p:cNvPr>
          <p:cNvSpPr txBox="1"/>
          <p:nvPr/>
        </p:nvSpPr>
        <p:spPr>
          <a:xfrm>
            <a:off x="1313946" y="1524349"/>
            <a:ext cx="32496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Conducting a BIA identifies the critical processes and associated systems and resources of the organization.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E1FE2-1154-8C43-8D8C-17869D44E061}"/>
              </a:ext>
            </a:extLst>
          </p:cNvPr>
          <p:cNvSpPr txBox="1"/>
          <p:nvPr/>
        </p:nvSpPr>
        <p:spPr>
          <a:xfrm>
            <a:off x="7620348" y="2621615"/>
            <a:ext cx="3368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Identifies effects (financial, student experience, brand/image, legal/regulatory) a disruption will have on the organization and its processes.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9DCAAF-FB40-D84F-978C-74D3B98E0E86}"/>
              </a:ext>
            </a:extLst>
          </p:cNvPr>
          <p:cNvSpPr txBox="1"/>
          <p:nvPr/>
        </p:nvSpPr>
        <p:spPr>
          <a:xfrm>
            <a:off x="1313946" y="4093043"/>
            <a:ext cx="3249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BIA provides focus for the creation of business continuity plans.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A2FA35-3C1F-664C-8824-027BE8BA8BFB}"/>
              </a:ext>
            </a:extLst>
          </p:cNvPr>
          <p:cNvSpPr txBox="1"/>
          <p:nvPr/>
        </p:nvSpPr>
        <p:spPr>
          <a:xfrm>
            <a:off x="7620348" y="5093233"/>
            <a:ext cx="34968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identifies how soon (hours, days, weeks) a business process/system must be recovered - Recovery Time Objective.</a:t>
            </a: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4DB5FDA5-BC4B-D248-B261-15BCC4444326}"/>
              </a:ext>
            </a:extLst>
          </p:cNvPr>
          <p:cNvSpPr/>
          <p:nvPr/>
        </p:nvSpPr>
        <p:spPr>
          <a:xfrm rot="5400000">
            <a:off x="5361164" y="721710"/>
            <a:ext cx="1469672" cy="2764800"/>
          </a:xfrm>
          <a:prstGeom prst="chevron">
            <a:avLst>
              <a:gd name="adj" fmla="val 23826"/>
            </a:avLst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AE30F823-0FB8-D94F-896C-E59B55D670F8}"/>
              </a:ext>
            </a:extLst>
          </p:cNvPr>
          <p:cNvSpPr/>
          <p:nvPr/>
        </p:nvSpPr>
        <p:spPr>
          <a:xfrm rot="5400000">
            <a:off x="5361164" y="1926430"/>
            <a:ext cx="1469672" cy="2764800"/>
          </a:xfrm>
          <a:prstGeom prst="chevron">
            <a:avLst>
              <a:gd name="adj" fmla="val 23826"/>
            </a:avLst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1163A392-9747-1F4C-9639-B12B2C8197D6}"/>
              </a:ext>
            </a:extLst>
          </p:cNvPr>
          <p:cNvSpPr/>
          <p:nvPr/>
        </p:nvSpPr>
        <p:spPr>
          <a:xfrm rot="5400000">
            <a:off x="5361164" y="3131150"/>
            <a:ext cx="1469672" cy="2764800"/>
          </a:xfrm>
          <a:prstGeom prst="chevron">
            <a:avLst>
              <a:gd name="adj" fmla="val 23826"/>
            </a:avLst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hevron 15">
            <a:extLst>
              <a:ext uri="{FF2B5EF4-FFF2-40B4-BE49-F238E27FC236}">
                <a16:creationId xmlns:a16="http://schemas.microsoft.com/office/drawing/2014/main" id="{D3F92AF4-897A-A441-8C04-E2F3D5DE4688}"/>
              </a:ext>
            </a:extLst>
          </p:cNvPr>
          <p:cNvSpPr/>
          <p:nvPr/>
        </p:nvSpPr>
        <p:spPr>
          <a:xfrm rot="5400000">
            <a:off x="5361164" y="4335869"/>
            <a:ext cx="1469672" cy="2764800"/>
          </a:xfrm>
          <a:prstGeom prst="chevron">
            <a:avLst>
              <a:gd name="adj" fmla="val 23826"/>
            </a:avLst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 descr="Daily calendar outline">
            <a:extLst>
              <a:ext uri="{FF2B5EF4-FFF2-40B4-BE49-F238E27FC236}">
                <a16:creationId xmlns:a16="http://schemas.microsoft.com/office/drawing/2014/main" id="{10EAC254-7A66-9D4A-9C83-11992ED08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35999" y="5485648"/>
            <a:ext cx="720000" cy="720000"/>
          </a:xfrm>
          <a:prstGeom prst="rect">
            <a:avLst/>
          </a:prstGeom>
        </p:spPr>
      </p:pic>
      <p:pic>
        <p:nvPicPr>
          <p:cNvPr id="22" name="Graphic 21" descr="Target outline">
            <a:extLst>
              <a:ext uri="{FF2B5EF4-FFF2-40B4-BE49-F238E27FC236}">
                <a16:creationId xmlns:a16="http://schemas.microsoft.com/office/drawing/2014/main" id="{B5849424-E188-0A4B-9ED2-14C16E7AC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35999" y="4297788"/>
            <a:ext cx="720000" cy="720000"/>
          </a:xfrm>
          <a:prstGeom prst="rect">
            <a:avLst/>
          </a:prstGeom>
        </p:spPr>
      </p:pic>
      <p:pic>
        <p:nvPicPr>
          <p:cNvPr id="24" name="Graphic 23" descr="Workflow outline">
            <a:extLst>
              <a:ext uri="{FF2B5EF4-FFF2-40B4-BE49-F238E27FC236}">
                <a16:creationId xmlns:a16="http://schemas.microsoft.com/office/drawing/2014/main" id="{930D2695-0C9A-0448-B415-51BA32AD6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35999" y="3087395"/>
            <a:ext cx="720000" cy="720000"/>
          </a:xfrm>
          <a:prstGeom prst="rect">
            <a:avLst/>
          </a:prstGeom>
        </p:spPr>
      </p:pic>
      <p:pic>
        <p:nvPicPr>
          <p:cNvPr id="26" name="Graphic 25" descr="List outline">
            <a:extLst>
              <a:ext uri="{FF2B5EF4-FFF2-40B4-BE49-F238E27FC236}">
                <a16:creationId xmlns:a16="http://schemas.microsoft.com/office/drawing/2014/main" id="{7D25B670-1747-074E-9A87-637C71E90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35999" y="1916125"/>
            <a:ext cx="720000" cy="720000"/>
          </a:xfrm>
          <a:prstGeom prst="rect">
            <a:avLst/>
          </a:prstGeom>
        </p:spPr>
      </p:pic>
      <p:sp>
        <p:nvSpPr>
          <p:cNvPr id="30" name="Footer Placeholder 3">
            <a:extLst>
              <a:ext uri="{FF2B5EF4-FFF2-40B4-BE49-F238E27FC236}">
                <a16:creationId xmlns:a16="http://schemas.microsoft.com/office/drawing/2014/main" id="{1CE558AD-6B50-4741-8C77-91780A535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798" y="6454776"/>
            <a:ext cx="3022602" cy="323851"/>
          </a:xfrm>
        </p:spPr>
        <p:txBody>
          <a:bodyPr/>
          <a:lstStyle>
            <a:lvl1pPr algn="l">
              <a:defRPr sz="900">
                <a:latin typeface="Raleway" panose="020B0503030101060003" pitchFamily="34" charset="77"/>
              </a:defRPr>
            </a:lvl1pPr>
          </a:lstStyle>
          <a:p>
            <a:r>
              <a:rPr lang="es-ES_tradnl" dirty="0"/>
              <a:t>© 2021 MHA CONSULTING. ALL RIGHTS RESERVED.</a:t>
            </a: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81ADB2E0-5ADB-A645-8852-95954955E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8" y="6413502"/>
            <a:ext cx="781050" cy="365125"/>
          </a:xfrm>
        </p:spPr>
        <p:txBody>
          <a:bodyPr/>
          <a:lstStyle>
            <a:lvl1pPr>
              <a:defRPr sz="900">
                <a:latin typeface="Candara" panose="020E0502030303020204" pitchFamily="34" charset="0"/>
              </a:defRPr>
            </a:lvl1pPr>
          </a:lstStyle>
          <a:p>
            <a:fld id="{9829A330-20E8-B84E-9232-13EA87987E80}" type="slidenum">
              <a:rPr lang="es-ES_tradnl" smtClean="0"/>
              <a:pPr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9902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MH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592C2"/>
      </a:accent1>
      <a:accent2>
        <a:srgbClr val="0B5B94"/>
      </a:accent2>
      <a:accent3>
        <a:srgbClr val="2CC4FF"/>
      </a:accent3>
      <a:accent4>
        <a:srgbClr val="1C2B5B"/>
      </a:accent4>
      <a:accent5>
        <a:srgbClr val="028AE4"/>
      </a:accent5>
      <a:accent6>
        <a:srgbClr val="79C041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47A676C7F5594BBFD4EED4E22BBC2D" ma:contentTypeVersion="11" ma:contentTypeDescription="Create a new document." ma:contentTypeScope="" ma:versionID="cb4fbc82ac3f17e1d5ad74fd83bffe91">
  <xsd:schema xmlns:xsd="http://www.w3.org/2001/XMLSchema" xmlns:xs="http://www.w3.org/2001/XMLSchema" xmlns:p="http://schemas.microsoft.com/office/2006/metadata/properties" xmlns:ns2="a6912e14-7fb8-442c-8320-f0980eb64f52" xmlns:ns3="69df9cb8-cff5-4c1c-b1dc-8f7a3e63f4ed" targetNamespace="http://schemas.microsoft.com/office/2006/metadata/properties" ma:root="true" ma:fieldsID="2c439524a05a2a5b87a23aaf35e80372" ns2:_="" ns3:_="">
    <xsd:import namespace="a6912e14-7fb8-442c-8320-f0980eb64f52"/>
    <xsd:import namespace="69df9cb8-cff5-4c1c-b1dc-8f7a3e63f4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912e14-7fb8-442c-8320-f0980eb64f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df9cb8-cff5-4c1c-b1dc-8f7a3e63f4e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CEF0F0-E933-493F-895C-B20740F76219}">
  <ds:schemaRefs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purl.org/dc/dcmitype/"/>
    <ds:schemaRef ds:uri="69df9cb8-cff5-4c1c-b1dc-8f7a3e63f4ed"/>
    <ds:schemaRef ds:uri="http://schemas.microsoft.com/office/2006/documentManagement/types"/>
    <ds:schemaRef ds:uri="a6912e14-7fb8-442c-8320-f0980eb64f52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C38A2E2-464B-43B7-8EC8-3D4A31BF37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38D938-A448-4328-996E-F072E96FB8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912e14-7fb8-442c-8320-f0980eb64f52"/>
    <ds:schemaRef ds:uri="69df9cb8-cff5-4c1c-b1dc-8f7a3e63f4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1442</Words>
  <Application>Microsoft Office PowerPoint</Application>
  <PresentationFormat>Widescreen</PresentationFormat>
  <Paragraphs>292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ＭＳ Ｐゴシック</vt:lpstr>
      <vt:lpstr>Arial</vt:lpstr>
      <vt:lpstr>Avenir Book</vt:lpstr>
      <vt:lpstr>Calibri</vt:lpstr>
      <vt:lpstr>Candara</vt:lpstr>
      <vt:lpstr>Raleway</vt:lpstr>
      <vt:lpstr>Wingdings</vt:lpstr>
      <vt:lpstr>Office Theme</vt:lpstr>
      <vt:lpstr>Office Theme</vt:lpstr>
      <vt:lpstr>Office Theme</vt:lpstr>
      <vt:lpstr>Worksheet</vt:lpstr>
      <vt:lpstr>HOW TO DISASTER-PROOF YOUR DISTRICT BUSINESS OFFICE</vt:lpstr>
      <vt:lpstr>Company Background</vt:lpstr>
      <vt:lpstr>Unique Or Competitive Advantage </vt:lpstr>
      <vt:lpstr>Educational Institution Experience</vt:lpstr>
      <vt:lpstr>Agenda</vt:lpstr>
      <vt:lpstr>What Is Business Continuity Management?</vt:lpstr>
      <vt:lpstr>What Is Business Continuity Management?</vt:lpstr>
      <vt:lpstr>Business Continuity Management Program</vt:lpstr>
      <vt:lpstr>What Processes Are Key To The District?</vt:lpstr>
      <vt:lpstr>What Processes Are Key To The District?</vt:lpstr>
      <vt:lpstr>Identify The Top Threats/Risks To The District</vt:lpstr>
      <vt:lpstr>Identify The Top Threats/Risks To The District</vt:lpstr>
      <vt:lpstr>Functional Requirements</vt:lpstr>
      <vt:lpstr>Design, Develop &amp; Implement Plans</vt:lpstr>
      <vt:lpstr>Design, Develop &amp; Implement</vt:lpstr>
      <vt:lpstr>Design, Develop &amp; Implement</vt:lpstr>
      <vt:lpstr>Design, Develop &amp; Implement</vt:lpstr>
      <vt:lpstr>Design, Develop &amp; Implement</vt:lpstr>
      <vt:lpstr>Design, Develop &amp; Implement</vt:lpstr>
      <vt:lpstr>Testing, Maintenance &amp; Execution</vt:lpstr>
      <vt:lpstr>Testing, Maintenance &amp; Execution</vt:lpstr>
      <vt:lpstr>Testing, Maintenance &amp; Execution</vt:lpstr>
      <vt:lpstr>The Value Of Business Continuity Management</vt:lpstr>
      <vt:lpstr>How Can MHA Help?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DISASTER-PROOF YOUR DISTRICT BUSINESS OFFICE</dc:title>
  <dc:creator/>
  <cp:lastModifiedBy/>
  <cp:revision>2</cp:revision>
  <dcterms:created xsi:type="dcterms:W3CDTF">2021-01-20T17:00:45Z</dcterms:created>
  <dcterms:modified xsi:type="dcterms:W3CDTF">2021-02-01T22:07:41Z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0x0101000C47A676C7F5594BBFD4EED4E22BBC2D</vt:lpwstr>
  </property>
</Properties>
</file>