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63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rbon Slab Stencil" pitchFamily="2" charset="77"/>
      <p:regular r:id="rId20"/>
      <p:bold r:id="rId21"/>
    </p:embeddedFont>
    <p:embeddedFont>
      <p:font typeface="Lato" panose="020F0502020204030203" pitchFamily="34" charset="77"/>
      <p:regular r:id="rId22"/>
      <p:bold r:id="rId23"/>
      <p:italic r:id="rId24"/>
      <p:boldItalic r:id="rId25"/>
    </p:embeddedFont>
    <p:embeddedFont>
      <p:font typeface="Lato Black" panose="020F0502020204030203" pitchFamily="34" charset="77"/>
      <p:bold r:id="rId26"/>
      <p:italic r:id="rId27"/>
      <p:boldItalic r:id="rId28"/>
    </p:embeddedFont>
    <p:embeddedFont>
      <p:font typeface="Lato Light" panose="020F0302020204030203" pitchFamily="34" charset="77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94"/>
  </p:normalViewPr>
  <p:slideViewPr>
    <p:cSldViewPr snapToGrid="0">
      <p:cViewPr varScale="1">
        <p:scale>
          <a:sx n="156" d="100"/>
          <a:sy n="156" d="100"/>
        </p:scale>
        <p:origin x="9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4E3B1FE-9C66-4865-89CE-405B9617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48" tIns="93148" rIns="93148" bIns="93148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2735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97EDA-3EE1-433D-89ED-BE6F36B75B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3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220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753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1115546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2335937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0704426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06040" y="4800600"/>
            <a:ext cx="1828800" cy="137160"/>
          </a:xfrm>
        </p:spPr>
        <p:txBody>
          <a:bodyPr/>
          <a:lstStyle>
            <a:lvl1pPr>
              <a:defRPr/>
            </a:lvl1pPr>
          </a:lstStyle>
          <a:p>
            <a:fld id="{5425BB78-9E32-DF49-9646-33E57B18D9C5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875" y="685800"/>
            <a:ext cx="3103978" cy="627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sz="2250"/>
              <a:t>Table of Contents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72622" y="904875"/>
            <a:ext cx="4599878" cy="3533775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875" baseline="0">
                <a:latin typeface="+mn-lt"/>
              </a:defRPr>
            </a:lvl1pPr>
            <a:lvl2pPr marL="0" inden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None/>
              <a:defRPr lang="en-US" sz="1875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Lato Light" panose="020F0302020204030203" pitchFamily="34" charset="0"/>
              </a:defRPr>
            </a:lvl3pPr>
            <a:lvl4pPr marL="1028700" indent="0">
              <a:buNone/>
              <a:defRPr>
                <a:latin typeface="Lato Light" panose="020F0302020204030203" pitchFamily="34" charset="0"/>
              </a:defRPr>
            </a:lvl4pPr>
            <a:lvl5pPr marL="13716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endParaRPr lang="en-US"/>
          </a:p>
          <a:p>
            <a:pPr lvl="0"/>
            <a:r>
              <a:rPr lang="en-US"/>
              <a:t>Section Title Two</a:t>
            </a:r>
          </a:p>
          <a:p>
            <a:pPr lvl="1"/>
            <a:endParaRPr lang="en-US"/>
          </a:p>
          <a:p>
            <a:pPr lvl="0"/>
            <a:r>
              <a:rPr lang="en-US"/>
              <a:t>Section Title Three</a:t>
            </a:r>
          </a:p>
          <a:p>
            <a:pPr lvl="1"/>
            <a:endParaRPr lang="en-US"/>
          </a:p>
          <a:p>
            <a:pPr lvl="0"/>
            <a:r>
              <a:rPr lang="en-US"/>
              <a:t>Section Title Four</a:t>
            </a:r>
          </a:p>
          <a:p>
            <a:pPr lvl="1"/>
            <a:endParaRPr lang="en-US"/>
          </a:p>
          <a:p>
            <a:pPr lvl="0"/>
            <a:r>
              <a:rPr lang="en-US"/>
              <a:t>Section Title Five</a:t>
            </a:r>
          </a:p>
          <a:p>
            <a:pPr lvl="0"/>
            <a:endParaRPr lang="en-US"/>
          </a:p>
          <a:p>
            <a:pPr lvl="0"/>
            <a:r>
              <a:rPr lang="en-US"/>
              <a:t>Section Title Six</a:t>
            </a:r>
          </a:p>
          <a:p>
            <a:pPr lvl="1"/>
            <a:endParaRPr lang="en-US"/>
          </a:p>
          <a:p>
            <a:pPr lvl="0"/>
            <a:r>
              <a:rPr lang="en-US"/>
              <a:t>Section Title Seven</a:t>
            </a:r>
          </a:p>
          <a:p>
            <a:pPr lvl="1"/>
            <a:endParaRPr lang="en-US"/>
          </a:p>
          <a:p>
            <a:pPr lvl="0"/>
            <a:r>
              <a:rPr lang="en-US"/>
              <a:t>Section Title Eight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93852" y="836492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393852" y="2745269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393852" y="2268074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393852" y="1790880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93852" y="1313686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3393852" y="4176851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393852" y="3699657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393852" y="3222463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67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06040" y="4800600"/>
            <a:ext cx="1828800" cy="137160"/>
          </a:xfrm>
        </p:spPr>
        <p:txBody>
          <a:bodyPr/>
          <a:lstStyle>
            <a:lvl1pPr>
              <a:defRPr/>
            </a:lvl1pPr>
          </a:lstStyle>
          <a:p>
            <a:fld id="{7908C004-6181-5846-80C8-A9970BA5FD07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" y="4800600"/>
            <a:ext cx="2057400" cy="13716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" y="685800"/>
            <a:ext cx="2371725" cy="59824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sz="375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72622" y="904875"/>
            <a:ext cx="4599878" cy="35337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+mn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None/>
              <a:defRPr lang="en-US" sz="135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Lato Light" panose="020F0302020204030203" pitchFamily="34" charset="0"/>
              </a:defRPr>
            </a:lvl3pPr>
            <a:lvl4pPr marL="1028700" indent="0">
              <a:buNone/>
              <a:defRPr>
                <a:latin typeface="Lato Light" panose="020F0302020204030203" pitchFamily="34" charset="0"/>
              </a:defRPr>
            </a:lvl4pPr>
            <a:lvl5pPr marL="13716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Two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Three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Four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Five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93852" y="853637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393852" y="3518893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393852" y="2852579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393852" y="2186265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93852" y="1519951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C597F-4C8F-244F-B28D-519A85A58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18AADD-D03A-CC4C-9279-AF850FCD69E9}"/>
              </a:ext>
            </a:extLst>
          </p:cNvPr>
          <p:cNvSpPr txBox="1"/>
          <p:nvPr userDrawn="1"/>
        </p:nvSpPr>
        <p:spPr>
          <a:xfrm>
            <a:off x="548640" y="685800"/>
            <a:ext cx="2371725" cy="59824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sz="375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6955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2E68B-F242-6440-B594-A38879D47477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0495366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3946905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2823098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44AB1-8518-274E-B464-251D7AD2A2BD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9712232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6181505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61863537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48640" y="3035615"/>
            <a:ext cx="6426448" cy="292721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Optional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948373"/>
            <a:ext cx="6426448" cy="1087242"/>
          </a:xfrm>
        </p:spPr>
        <p:txBody>
          <a:bodyPr anchor="ctr" anchorCtr="0">
            <a:noAutofit/>
          </a:bodyPr>
          <a:lstStyle>
            <a:lvl1pPr>
              <a:lnSpc>
                <a:spcPts val="3750"/>
              </a:lnSpc>
              <a:defRPr sz="375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6750468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100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3756660" cy="800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Photo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714500"/>
            <a:ext cx="3756659" cy="288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06040" y="4800600"/>
            <a:ext cx="1699260" cy="137160"/>
          </a:xfrm>
        </p:spPr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</p:spTree>
    <p:extLst>
      <p:ext uri="{BB962C8B-B14F-4D97-AF65-F5344CB8AC3E}">
        <p14:creationId xmlns:p14="http://schemas.microsoft.com/office/powerpoint/2010/main" val="213332953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686050"/>
            <a:ext cx="4572000" cy="245745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245745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photo.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3756660" cy="800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2 Photos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48641" y="1714500"/>
            <a:ext cx="3756659" cy="288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6220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chart.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3756660" cy="8001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Text &amp; Infographic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8641" y="1714500"/>
            <a:ext cx="3756659" cy="288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24944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4AE35-71B2-CE4F-994C-5CA4E08239E3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0D914-05AB-C748-835D-DCF4D9E0E6E6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5130248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E3798-8F73-B24F-8C71-3BAE2A789A02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870446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AC346-C664-F34A-9CB4-F8566D4C3CCF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583814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9CF58-C53D-5A4A-AFF3-D99B304D3AB6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5143500" cy="99417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28675-B4EA-2E49-80A0-764CBBDCE39D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3477538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1"/>
            <a:ext cx="9143755" cy="5143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5B9B0-6D88-4DB6-999E-DC2C80E9C3A2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4"/>
            <a:ext cx="5143500" cy="99417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Dark Blank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9AE28D8E-6B13-48F7-B495-593EFC199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9277E-34B3-8A41-B44F-185B6EEE1B95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76947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5"/>
            <a:ext cx="51435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47750-8E91-814F-A1CD-B48A0AEF2E8B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714500"/>
            <a:ext cx="8014336" cy="2880360"/>
          </a:xfrm>
        </p:spPr>
        <p:txBody>
          <a:bodyPr numCol="2" spcCol="182880"/>
          <a:lstStyle>
            <a:lvl1pPr>
              <a:defRPr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EF282A-0EF2-4C4F-813D-3327FCB5ED33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351842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1714500"/>
            <a:ext cx="8014336" cy="2880360"/>
          </a:xfrm>
        </p:spPr>
        <p:txBody>
          <a:bodyPr numCol="2" spcCol="182880"/>
          <a:lstStyle>
            <a:lvl1pPr>
              <a:defRPr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Quo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referrentur</a:t>
            </a:r>
            <a:r>
              <a:rPr lang="en-US"/>
              <a:t> an, </a:t>
            </a:r>
            <a:r>
              <a:rPr lang="en-US" err="1"/>
              <a:t>unum</a:t>
            </a:r>
            <a:r>
              <a:rPr lang="en-US"/>
              <a:t> </a:t>
            </a:r>
            <a:r>
              <a:rPr lang="en-US" err="1"/>
              <a:t>aperiri</a:t>
            </a:r>
            <a:r>
              <a:rPr lang="en-US"/>
              <a:t> </a:t>
            </a:r>
            <a:r>
              <a:rPr lang="en-US" err="1"/>
              <a:t>abhorreant</a:t>
            </a:r>
            <a:r>
              <a:rPr lang="en-US"/>
              <a:t> et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salutatus</a:t>
            </a:r>
            <a:r>
              <a:rPr lang="en-US"/>
              <a:t>. </a:t>
            </a:r>
            <a:r>
              <a:rPr lang="en-US" err="1"/>
              <a:t>Agam</a:t>
            </a:r>
            <a:r>
              <a:rPr lang="en-US"/>
              <a:t> </a:t>
            </a:r>
            <a:r>
              <a:rPr lang="en-US" err="1"/>
              <a:t>legere</a:t>
            </a:r>
            <a:r>
              <a:rPr lang="en-US"/>
              <a:t> </a:t>
            </a:r>
            <a:r>
              <a:rPr lang="en-US" err="1"/>
              <a:t>petentium</a:t>
            </a:r>
            <a:r>
              <a:rPr lang="en-US"/>
              <a:t> no pro, </a:t>
            </a:r>
            <a:r>
              <a:rPr lang="en-US" err="1"/>
              <a:t>atqui</a:t>
            </a:r>
            <a:r>
              <a:rPr lang="en-US"/>
              <a:t> </a:t>
            </a:r>
            <a:r>
              <a:rPr lang="en-US" err="1"/>
              <a:t>explicari</a:t>
            </a:r>
            <a:r>
              <a:rPr lang="en-US"/>
              <a:t> sit ad. Sit ad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mei</a:t>
            </a:r>
            <a:r>
              <a:rPr lang="en-US"/>
              <a:t> </a:t>
            </a:r>
            <a:r>
              <a:rPr lang="en-US" err="1"/>
              <a:t>regione</a:t>
            </a:r>
            <a:r>
              <a:rPr lang="en-US"/>
              <a:t> </a:t>
            </a:r>
            <a:r>
              <a:rPr lang="en-US" err="1"/>
              <a:t>nonumes</a:t>
            </a:r>
            <a:r>
              <a:rPr lang="en-US"/>
              <a:t> </a:t>
            </a:r>
            <a:r>
              <a:rPr lang="en-US" err="1"/>
              <a:t>fabellas</a:t>
            </a:r>
            <a:r>
              <a:rPr lang="en-US"/>
              <a:t> et,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utroque</a:t>
            </a:r>
            <a:r>
              <a:rPr lang="en-US"/>
              <a:t> mea.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ferri</a:t>
            </a:r>
            <a:r>
              <a:rPr lang="en-US"/>
              <a:t> omnium </a:t>
            </a:r>
            <a:r>
              <a:rPr lang="en-US" err="1"/>
              <a:t>utroque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/>
              <a:t>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0165"/>
            <a:ext cx="51435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Two Columns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E837D-EC15-AE4B-91B0-3A9C125EDCA7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53937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" y="0"/>
            <a:ext cx="914375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405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57CBE-9650-4643-9711-2C5FA98A08A2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641" y="1714500"/>
            <a:ext cx="8014334" cy="288036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7579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DCB34B-C58E-5349-9815-48043B6A374A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5329429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641" y="1714500"/>
            <a:ext cx="8014334" cy="288036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7579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7FD86-786F-074F-831D-F7C9A6BA2D25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2662395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8641" y="1714500"/>
            <a:ext cx="8014334" cy="288036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67579"/>
            <a:ext cx="5143500" cy="9941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Images Only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48827-A743-514C-81E8-C3526476B08E}"/>
              </a:ext>
            </a:extLst>
          </p:cNvPr>
          <p:cNvSpPr/>
          <p:nvPr/>
        </p:nvSpPr>
        <p:spPr>
          <a:xfrm>
            <a:off x="8428703" y="4446639"/>
            <a:ext cx="715297" cy="70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3279738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73844"/>
            <a:ext cx="8014334" cy="3454241"/>
          </a:xfrm>
        </p:spPr>
        <p:txBody>
          <a:bodyPr anchor="ctr" anchorCtr="0">
            <a:noAutofit/>
          </a:bodyPr>
          <a:lstStyle>
            <a:lvl1pPr>
              <a:lnSpc>
                <a:spcPts val="4875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urbanitas</a:t>
            </a:r>
            <a:r>
              <a:rPr lang="en-US"/>
              <a:t> </a:t>
            </a:r>
            <a:r>
              <a:rPr lang="en-US" err="1"/>
              <a:t>honestatis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Pro </a:t>
            </a:r>
            <a:r>
              <a:rPr lang="en-US" err="1"/>
              <a:t>facilisi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 ne, ex </a:t>
            </a:r>
            <a:r>
              <a:rPr lang="en-US" err="1"/>
              <a:t>habemus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usu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audire</a:t>
            </a:r>
            <a:r>
              <a:rPr lang="en-US"/>
              <a:t> </a:t>
            </a:r>
            <a:r>
              <a:rPr lang="en-US" err="1"/>
              <a:t>elaboraret</a:t>
            </a:r>
            <a:r>
              <a:rPr lang="en-US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58192-1871-5444-AD89-089565C66A58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8" y="3728085"/>
            <a:ext cx="3885962" cy="661035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 |  Position Title</a:t>
            </a:r>
            <a:br>
              <a:rPr lang="en-US"/>
            </a:br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230933245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9B67B-09FA-2C45-9E71-1832496FD601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8082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August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©2016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8639" y="685801"/>
            <a:ext cx="3021763" cy="598241"/>
          </a:xfrm>
        </p:spPr>
        <p:txBody>
          <a:bodyPr>
            <a:noAutofit/>
          </a:bodyPr>
          <a:lstStyle>
            <a:lvl1pPr>
              <a:defRPr lang="en-US" sz="3750" kern="120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ts val="4125"/>
              </a:lnSpc>
              <a:spcBef>
                <a:spcPct val="0"/>
              </a:spcBef>
              <a:buNone/>
            </a:pPr>
            <a:r>
              <a:rPr lang="en-US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62475" y="1003971"/>
            <a:ext cx="4000499" cy="192334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1050" spc="75" baseline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US: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62474" y="1196305"/>
            <a:ext cx="4000501" cy="285750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2250">
                <a:latin typeface="Lato Black" panose="020F0A02020204030203" pitchFamily="34" charset="0"/>
              </a:defRPr>
            </a:lvl2pPr>
            <a:lvl3pPr marL="685800" indent="0">
              <a:buNone/>
              <a:defRPr sz="2250">
                <a:latin typeface="Lato Black" panose="020F0A02020204030203" pitchFamily="34" charset="0"/>
              </a:defRPr>
            </a:lvl3pPr>
            <a:lvl4pPr marL="1028700" indent="0">
              <a:buNone/>
              <a:defRPr sz="2250">
                <a:latin typeface="Lato Black" panose="020F0A02020204030203" pitchFamily="34" charset="0"/>
              </a:defRPr>
            </a:lvl4pPr>
            <a:lvl5pPr marL="1371600" indent="0">
              <a:buNone/>
              <a:defRPr sz="225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webinars@frontlinetechnologies.com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62475" y="1661196"/>
            <a:ext cx="4000499" cy="192334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1050" spc="75" baseline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62474" y="1853530"/>
            <a:ext cx="4000501" cy="285750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2250">
                <a:latin typeface="Lato Black" panose="020F0A02020204030203" pitchFamily="34" charset="0"/>
              </a:defRPr>
            </a:lvl2pPr>
            <a:lvl3pPr marL="685800" indent="0">
              <a:buNone/>
              <a:defRPr sz="2250">
                <a:latin typeface="Lato Black" panose="020F0A02020204030203" pitchFamily="34" charset="0"/>
              </a:defRPr>
            </a:lvl3pPr>
            <a:lvl4pPr marL="1028700" indent="0">
              <a:buNone/>
              <a:defRPr sz="2250">
                <a:latin typeface="Lato Black" panose="020F0A02020204030203" pitchFamily="34" charset="0"/>
              </a:defRPr>
            </a:lvl4pPr>
            <a:lvl5pPr marL="1371600" indent="0">
              <a:buNone/>
              <a:defRPr sz="225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/>
              <a:t>www.frontlinek12.com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29EC27-5E1F-E54C-B1E1-64DC2529F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19" y="4181941"/>
            <a:ext cx="556694" cy="7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581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143000" cy="1371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August 2017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©2016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8744988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322183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06040" y="4800600"/>
            <a:ext cx="1828800" cy="137160"/>
          </a:xfrm>
        </p:spPr>
        <p:txBody>
          <a:bodyPr/>
          <a:lstStyle/>
          <a:p>
            <a:fld id="{7908C004-6181-5846-80C8-A9970BA5FD07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" y="4800600"/>
            <a:ext cx="2057400" cy="137160"/>
          </a:xfrm>
        </p:spPr>
        <p:txBody>
          <a:bodyPr/>
          <a:lstStyle/>
          <a:p>
            <a:r>
              <a:rPr lang="en-US"/>
              <a:t>©2018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7201" y="4800600"/>
            <a:ext cx="545267" cy="13716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8640" y="685800"/>
            <a:ext cx="2371725" cy="59824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sz="375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72622" y="904875"/>
            <a:ext cx="4599878" cy="35337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Lato Light" panose="020F03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None/>
              <a:defRPr lang="en-US" sz="135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685800" indent="0">
              <a:buNone/>
              <a:defRPr>
                <a:latin typeface="Lato Light" panose="020F0302020204030203" pitchFamily="34" charset="0"/>
              </a:defRPr>
            </a:lvl3pPr>
            <a:lvl4pPr marL="1028700" indent="0">
              <a:buNone/>
              <a:defRPr>
                <a:latin typeface="Lato Light" panose="020F0302020204030203" pitchFamily="34" charset="0"/>
              </a:defRPr>
            </a:lvl4pPr>
            <a:lvl5pPr marL="13716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Two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Three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Four</a:t>
            </a:r>
          </a:p>
          <a:p>
            <a:pPr lvl="1"/>
            <a:r>
              <a:rPr lang="en-US"/>
              <a:t>Subtitle Optional</a:t>
            </a:r>
          </a:p>
          <a:p>
            <a:pPr lvl="0"/>
            <a:r>
              <a:rPr lang="en-US"/>
              <a:t>Section Title Five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93852" y="853637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Karbon Slab Stencil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393852" y="3518893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Karbon Slab Stencil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393852" y="2852579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Karbon Slab Stencil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393852" y="2186265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Karbon Slab Stencil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93852" y="1519951"/>
            <a:ext cx="356616" cy="35661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1500" b="1" kern="1200" spc="75" baseline="0" dirty="0" smtClean="0">
                <a:solidFill>
                  <a:schemeClr val="bg1"/>
                </a:solidFill>
                <a:latin typeface="Karbon Slab Stencil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940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0"/>
            <a:ext cx="914375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518980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1739372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</p:spTree>
    <p:extLst>
      <p:ext uri="{BB962C8B-B14F-4D97-AF65-F5344CB8AC3E}">
        <p14:creationId xmlns:p14="http://schemas.microsoft.com/office/powerpoint/2010/main" val="2128179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755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751D7778-E8AA-BC4B-8DC0-2A3D5A51EB34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1115546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bg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2335937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1339844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" y="1"/>
            <a:ext cx="9143756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614234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1834625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9341214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0"/>
            <a:ext cx="9143755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518980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1739372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1028698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0"/>
            <a:ext cx="9143755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/>
            </a:lvl1pPr>
          </a:lstStyle>
          <a:p>
            <a:fld id="{54BF3389-92EB-A345-B6F8-D834670626CB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/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1115546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2335937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6521512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753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6625" y="4800600"/>
            <a:ext cx="1295400" cy="13716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0246177C-EF6C-904C-9BC4-F90D90C06215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9225" y="4800600"/>
            <a:ext cx="2057400" cy="13716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29225" y="3895725"/>
            <a:ext cx="3352800" cy="800100"/>
          </a:xfrm>
        </p:spPr>
        <p:txBody>
          <a:bodyPr>
            <a:noAutofit/>
          </a:bodyPr>
          <a:lstStyle>
            <a:lvl1pPr marL="0" indent="0">
              <a:lnSpc>
                <a:spcPts val="1125"/>
              </a:lnSpc>
              <a:buNone/>
              <a:defRPr sz="825" spc="75" baseline="0">
                <a:solidFill>
                  <a:schemeClr val="accent4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DATE:		MONTH XX, XXXX</a:t>
            </a:r>
          </a:p>
          <a:p>
            <a:pPr lvl="0"/>
            <a:r>
              <a:rPr lang="en-US"/>
              <a:t>PRESENTED TO:	FIRSTNAME LASTNAME</a:t>
            </a:r>
          </a:p>
          <a:p>
            <a:pPr lvl="0"/>
            <a:r>
              <a:rPr lang="en-US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229225" y="2676395"/>
            <a:ext cx="3321844" cy="936738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48640" y="1115546"/>
            <a:ext cx="6172200" cy="1158479"/>
          </a:xfrm>
        </p:spPr>
        <p:txBody>
          <a:bodyPr anchor="t" anchorCtr="0">
            <a:noAutofit/>
          </a:bodyPr>
          <a:lstStyle>
            <a:lvl1pPr algn="l">
              <a:lnSpc>
                <a:spcPts val="4125"/>
              </a:lnSpc>
              <a:defRPr sz="37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640" y="2335937"/>
            <a:ext cx="6172200" cy="760809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spcBef>
                <a:spcPts val="300"/>
              </a:spcBef>
              <a:buNone/>
              <a:defRPr sz="2100">
                <a:solidFill>
                  <a:schemeClr val="accent2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Subhead Optional</a:t>
            </a:r>
          </a:p>
          <a:p>
            <a:r>
              <a:rPr lang="en-US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36623879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14351"/>
            <a:ext cx="51435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One Column Text Header</a:t>
            </a:r>
            <a:br>
              <a:rPr lang="en-US"/>
            </a:br>
            <a:r>
              <a:rPr lang="en-US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714500"/>
            <a:ext cx="8014334" cy="2880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06040" y="4800600"/>
            <a:ext cx="18288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25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09148423-2618-2D4C-95F5-CBBB3FC0C8A9}" type="datetime4">
              <a:rPr lang="en-US" smtClean="0"/>
              <a:t>October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" y="4800600"/>
            <a:ext cx="20574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25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©2019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7708" y="4800600"/>
            <a:ext cx="545267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25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669" r:id="rId37"/>
    <p:sldLayoutId id="2147483687" r:id="rId38"/>
  </p:sldLayoutIdLst>
  <p:transition spd="slow">
    <p:fade thruBlk="1"/>
  </p:transition>
  <p:hf sldNum="0"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25" b="1" kern="1200" baseline="0">
          <a:solidFill>
            <a:srgbClr val="7A418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Lato" panose="020F050202020403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Lato" panose="020F050202020403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Lato" panose="020F050202020403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Lato" panose="020F050202020403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EB1BEE-52ED-6844-B538-EBCDBDB10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CYDNEY MILLER &amp; MITCHELL WELCH</a:t>
            </a:r>
          </a:p>
          <a:p>
            <a:r>
              <a:rPr lang="en-US" dirty="0"/>
              <a:t>NOVEMBER 5,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04371-5C8D-364A-85A1-BF31328A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18" y="1115546"/>
            <a:ext cx="6172200" cy="1158479"/>
          </a:xfrm>
        </p:spPr>
        <p:txBody>
          <a:bodyPr/>
          <a:lstStyle/>
          <a:p>
            <a:r>
              <a:rPr lang="en-US" dirty="0"/>
              <a:t>Career Management: Your Secret Weapon for Hiring (and Keeping!) Amazing Teachers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262C7E-835E-2C43-A46C-13E962A2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418" y="2775858"/>
            <a:ext cx="5378027" cy="760809"/>
          </a:xfrm>
        </p:spPr>
        <p:txBody>
          <a:bodyPr/>
          <a:lstStyle/>
          <a:p>
            <a:r>
              <a:rPr lang="en-US" dirty="0">
                <a:latin typeface="+mn-lt"/>
              </a:rPr>
              <a:t>Instructional Growth and Human Resources 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Working Together </a:t>
            </a:r>
          </a:p>
        </p:txBody>
      </p:sp>
      <p:pic>
        <p:nvPicPr>
          <p:cNvPr id="7" name="Picture 6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449C9B27-1402-C643-BC05-7DEDF1F2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3" y="1025234"/>
            <a:ext cx="1158479" cy="11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2074664"/>
            <a:ext cx="6028266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Built on Mentoring </a:t>
            </a:r>
            <a:br>
              <a:rPr lang="en-US" sz="4000"/>
            </a:br>
            <a:r>
              <a:rPr lang="en-US" sz="4000"/>
              <a:t>and Measurement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C697D-D396-044B-A250-218C6CDEC033}"/>
              </a:ext>
            </a:extLst>
          </p:cNvPr>
          <p:cNvSpPr txBox="1">
            <a:spLocks/>
          </p:cNvSpPr>
          <p:nvPr/>
        </p:nvSpPr>
        <p:spPr>
          <a:xfrm>
            <a:off x="457200" y="2758017"/>
            <a:ext cx="688622" cy="1087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75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6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924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2001286"/>
            <a:ext cx="6564488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Fosters Instructional Maturity Through Engagement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C697D-D396-044B-A250-218C6CDEC033}"/>
              </a:ext>
            </a:extLst>
          </p:cNvPr>
          <p:cNvSpPr txBox="1">
            <a:spLocks/>
          </p:cNvSpPr>
          <p:nvPr/>
        </p:nvSpPr>
        <p:spPr>
          <a:xfrm>
            <a:off x="457200" y="2758017"/>
            <a:ext cx="688622" cy="1087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75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224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22648-35A0-B848-A564-5766EADE2DAC}"/>
              </a:ext>
            </a:extLst>
          </p:cNvPr>
          <p:cNvSpPr/>
          <p:nvPr/>
        </p:nvSpPr>
        <p:spPr>
          <a:xfrm>
            <a:off x="5136444" y="3646311"/>
            <a:ext cx="2280356" cy="5362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C7A9A-0529-DD4E-9711-F29362A2E02C}"/>
              </a:ext>
            </a:extLst>
          </p:cNvPr>
          <p:cNvSpPr txBox="1"/>
          <p:nvPr/>
        </p:nvSpPr>
        <p:spPr>
          <a:xfrm>
            <a:off x="5136444" y="3591256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277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248733-C360-9D46-9093-BE11F43A6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867" y="1309814"/>
            <a:ext cx="6214534" cy="13493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Cydney Miller, MBA, SPHR</a:t>
            </a:r>
            <a:br>
              <a:rPr lang="en-US"/>
            </a:br>
            <a:r>
              <a:rPr lang="en-US" sz="1600" i="1">
                <a:solidFill>
                  <a:schemeClr val="bg2"/>
                </a:solidFill>
              </a:rPr>
              <a:t>Sr. HCM Solutions Consultant, Frontline Education</a:t>
            </a:r>
            <a:endParaRPr lang="en-US" i="1">
              <a:solidFill>
                <a:schemeClr val="bg2"/>
              </a:solidFill>
            </a:endParaRPr>
          </a:p>
          <a:p>
            <a:r>
              <a:rPr lang="en-US" sz="1200"/>
              <a:t>18 years of HR and Staffing experience</a:t>
            </a:r>
          </a:p>
          <a:p>
            <a:r>
              <a:rPr lang="en-US" sz="1200"/>
              <a:t>9 years in HR leadership for a 4500+ FTE district</a:t>
            </a:r>
          </a:p>
          <a:p>
            <a:r>
              <a:rPr lang="en-US" sz="1200"/>
              <a:t>National, state, and regional thought leadership presenter on topics ranging from strategic staffing, next generation retention, and recruitment and employee engagement.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53B63-003C-AF44-AAF0-768267B5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Presenters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8E8A5C-4A36-3745-BBF7-7133FA7C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111456"/>
            <a:ext cx="1241985" cy="1241985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783B6F-DE14-ED4F-86ED-542351AE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309814"/>
            <a:ext cx="1241986" cy="1241986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360F859-82D7-1A40-9025-9C49EFFC516D}"/>
              </a:ext>
            </a:extLst>
          </p:cNvPr>
          <p:cNvSpPr txBox="1">
            <a:spLocks/>
          </p:cNvSpPr>
          <p:nvPr/>
        </p:nvSpPr>
        <p:spPr>
          <a:xfrm>
            <a:off x="2065866" y="3111456"/>
            <a:ext cx="6395509" cy="1804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Lato" panose="020F0502020204030203" pitchFamily="34" charset="0"/>
              <a:buChar char="–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Lato" panose="020F0502020204030203" pitchFamily="34" charset="0"/>
              <a:buChar char="–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Lato" panose="020F0502020204030203" pitchFamily="34" charset="0"/>
              <a:buChar char="–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Lato" panose="020F0502020204030203" pitchFamily="34" charset="0"/>
              <a:buChar char="–"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Mitchell Welch</a:t>
            </a:r>
            <a:br>
              <a:rPr lang="en-US"/>
            </a:br>
            <a:r>
              <a:rPr lang="en-US" sz="1600" i="1">
                <a:solidFill>
                  <a:schemeClr val="bg2"/>
                </a:solidFill>
              </a:rPr>
              <a:t>Solutions Consultant, Frontline Education</a:t>
            </a:r>
            <a:endParaRPr lang="en-US" i="1">
              <a:solidFill>
                <a:schemeClr val="bg2"/>
              </a:solidFill>
            </a:endParaRPr>
          </a:p>
          <a:p>
            <a:r>
              <a:rPr lang="en-US" sz="1200"/>
              <a:t>13 years as a teacher (science, math) and administrator in public schools</a:t>
            </a:r>
          </a:p>
          <a:p>
            <a:r>
              <a:rPr lang="en-US" sz="1200"/>
              <a:t>Worked toward school turnarounds as an elementary, middle, and high school AP and principal</a:t>
            </a:r>
          </a:p>
          <a:p>
            <a:r>
              <a:rPr lang="en-US" sz="1200"/>
              <a:t>National consultant developing and building training departments and programs focused on leadership, mentoring, classroom management, and parent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3587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D33B7CA-AB8B-4784-8251-0F49B1438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820" b="-820"/>
          <a:stretch/>
        </p:blipFill>
        <p:spPr>
          <a:xfrm>
            <a:off x="3214682" y="615740"/>
            <a:ext cx="3848906" cy="391202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2E66-FB72-884D-821E-76296581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47CCC0-1CA1-AF45-93FD-61B93AF31D13}" type="datetime4">
              <a:rPr lang="en-US">
                <a:solidFill>
                  <a:srgbClr val="A2AAAD"/>
                </a:solidFill>
              </a:rPr>
              <a:pPr defTabSz="685800">
                <a:defRPr/>
              </a:pPr>
              <a:t>October 16, 2020</a:t>
            </a:fld>
            <a:endParaRPr lang="en-US">
              <a:solidFill>
                <a:srgbClr val="A2AAA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D907C-BA43-1245-8215-8F8E0E35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srgbClr val="A2AAAD"/>
                </a:solidFill>
              </a:rPr>
              <a:t>©2018 Frontline Education Confidential &amp;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D464F-466C-E542-A6F8-039B22ED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24" y="132914"/>
            <a:ext cx="5143500" cy="547457"/>
          </a:xfrm>
        </p:spPr>
        <p:txBody>
          <a:bodyPr>
            <a:normAutofit fontScale="90000"/>
          </a:bodyPr>
          <a:lstStyle/>
          <a:p>
            <a:r>
              <a:rPr lang="en-US" dirty="0"/>
              <a:t>FRONTLINE CAREER EXPERIENCE AND ENGAGEMENT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FDA7-DA8D-BB46-8CB4-E53A2CB2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CE3D20D-AAEA-46F1-88F4-4FF0702FDAFA}" type="slidenum">
              <a:rPr lang="en-US" sz="788">
                <a:solidFill>
                  <a:srgbClr val="A2AAAD"/>
                </a:solidFill>
              </a:rPr>
              <a:pPr defTabSz="685800">
                <a:defRPr/>
              </a:pPr>
              <a:t>3</a:t>
            </a:fld>
            <a:endParaRPr lang="en-US" sz="788">
              <a:solidFill>
                <a:srgbClr val="A2AAA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3B7665-A1D8-5C44-B7DB-7EA144B151EC}"/>
              </a:ext>
            </a:extLst>
          </p:cNvPr>
          <p:cNvSpPr txBox="1"/>
          <p:nvPr/>
        </p:nvSpPr>
        <p:spPr>
          <a:xfrm rot="21600000">
            <a:off x="290360" y="2062544"/>
            <a:ext cx="2640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  <a:latin typeface="Lato" panose="020F0502020204030203" pitchFamily="34" charset="77"/>
              </a:defRPr>
            </a:lvl1pPr>
          </a:lstStyle>
          <a:p>
            <a:pPr>
              <a:defRPr/>
            </a:pPr>
            <a:r>
              <a:rPr lang="en-US" sz="1500" dirty="0">
                <a:solidFill>
                  <a:srgbClr val="D0D3D4"/>
                </a:solidFill>
              </a:rPr>
              <a:t>A CONTINUOUS CYCLE</a:t>
            </a:r>
            <a:br>
              <a:rPr lang="en-US" sz="1500" dirty="0">
                <a:solidFill>
                  <a:srgbClr val="D0D3D4"/>
                </a:solidFill>
              </a:rPr>
            </a:br>
            <a:r>
              <a:rPr lang="en-US" sz="1500" dirty="0">
                <a:solidFill>
                  <a:srgbClr val="D0D3D4"/>
                </a:solidFill>
              </a:rPr>
              <a:t>OF </a:t>
            </a:r>
            <a:r>
              <a:rPr lang="en-US" sz="1500" dirty="0">
                <a:solidFill>
                  <a:srgbClr val="6ECEB2"/>
                </a:solidFill>
              </a:rPr>
              <a:t>CAREER EXPERIENCE</a:t>
            </a:r>
            <a:endParaRPr lang="en-US" sz="1500" dirty="0">
              <a:solidFill>
                <a:srgbClr val="D0D3D4"/>
              </a:solidFill>
            </a:endParaRPr>
          </a:p>
          <a:p>
            <a:pPr defTabSz="685800">
              <a:defRPr/>
            </a:pPr>
            <a:endParaRPr lang="en-US" sz="1500" dirty="0">
              <a:solidFill>
                <a:schemeClr val="bg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56C68D-6546-413A-A78A-178376A421B2}"/>
              </a:ext>
            </a:extLst>
          </p:cNvPr>
          <p:cNvGrpSpPr/>
          <p:nvPr/>
        </p:nvGrpSpPr>
        <p:grpSpPr>
          <a:xfrm>
            <a:off x="5964242" y="1308691"/>
            <a:ext cx="487986" cy="487986"/>
            <a:chOff x="2394889" y="4569263"/>
            <a:chExt cx="650648" cy="6506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5E408A-3978-A741-98F1-9A2F5971F53E}"/>
                </a:ext>
              </a:extLst>
            </p:cNvPr>
            <p:cNvSpPr/>
            <p:nvPr/>
          </p:nvSpPr>
          <p:spPr>
            <a:xfrm>
              <a:off x="2394889" y="4569263"/>
              <a:ext cx="650648" cy="65064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F929E2-38E3-FD4C-B8ED-A8EC42F80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93" y="4673968"/>
              <a:ext cx="475676" cy="475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7C3B5B-B89D-4FF2-8CA7-C4621C4A2A3C}"/>
              </a:ext>
            </a:extLst>
          </p:cNvPr>
          <p:cNvGrpSpPr/>
          <p:nvPr/>
        </p:nvGrpSpPr>
        <p:grpSpPr>
          <a:xfrm>
            <a:off x="4182491" y="3720886"/>
            <a:ext cx="487986" cy="487986"/>
            <a:chOff x="3288012" y="4569263"/>
            <a:chExt cx="650648" cy="6506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2C732D-27E5-7C4F-8F91-5C6459673B2E}"/>
                </a:ext>
              </a:extLst>
            </p:cNvPr>
            <p:cNvSpPr/>
            <p:nvPr/>
          </p:nvSpPr>
          <p:spPr>
            <a:xfrm>
              <a:off x="3288012" y="4569263"/>
              <a:ext cx="650648" cy="65064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F96E38F-DB7B-7248-9078-AF5097C4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610" y="4675238"/>
              <a:ext cx="475676" cy="47567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1DFE20-0921-478F-B6B9-F6D8600CF23C}"/>
              </a:ext>
            </a:extLst>
          </p:cNvPr>
          <p:cNvGrpSpPr/>
          <p:nvPr/>
        </p:nvGrpSpPr>
        <p:grpSpPr>
          <a:xfrm>
            <a:off x="3407236" y="2202137"/>
            <a:ext cx="487986" cy="487986"/>
            <a:chOff x="4982836" y="4569263"/>
            <a:chExt cx="650648" cy="65064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B598DDB-DA82-F840-9F12-EE1420C84EFE}"/>
                </a:ext>
              </a:extLst>
            </p:cNvPr>
            <p:cNvSpPr/>
            <p:nvPr/>
          </p:nvSpPr>
          <p:spPr>
            <a:xfrm>
              <a:off x="4982836" y="4569263"/>
              <a:ext cx="650648" cy="650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AE73902-DDB0-844C-91E2-E494A5B66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191" y="4656748"/>
              <a:ext cx="475676" cy="475676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3C691312-2C2B-4C8D-9D4E-0D22C27FBC54}"/>
              </a:ext>
            </a:extLst>
          </p:cNvPr>
          <p:cNvSpPr txBox="1"/>
          <p:nvPr/>
        </p:nvSpPr>
        <p:spPr>
          <a:xfrm rot="21600000">
            <a:off x="5313208" y="88876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RECRUIT </a:t>
            </a:r>
            <a:b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</a:b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TOP TALENT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4096DB2-777E-4945-953F-66090EF78C87}"/>
              </a:ext>
            </a:extLst>
          </p:cNvPr>
          <p:cNvSpPr txBox="1"/>
          <p:nvPr/>
        </p:nvSpPr>
        <p:spPr>
          <a:xfrm rot="21600000">
            <a:off x="3858926" y="2203931"/>
            <a:ext cx="12315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MANAGE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EMPLOYEE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RESOURCES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D617E94-CC98-4383-ADDC-457A2CCB03E8}"/>
              </a:ext>
            </a:extLst>
          </p:cNvPr>
          <p:cNvSpPr txBox="1"/>
          <p:nvPr/>
        </p:nvSpPr>
        <p:spPr>
          <a:xfrm rot="21600000">
            <a:off x="6848530" y="2131795"/>
            <a:ext cx="118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ONBOARDING 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WITH </a:t>
            </a:r>
            <a:r>
              <a:rPr lang="en-US" sz="900" b="1">
                <a:solidFill>
                  <a:srgbClr val="D0D3D4"/>
                </a:solidFill>
                <a:latin typeface="Lato" panose="020F0502020204030203" pitchFamily="34" charset="77"/>
              </a:rPr>
              <a:t>A PERSONAL </a:t>
            </a: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TOUCH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80FC68-5E32-4F9F-AC60-70F686DCCF8C}"/>
              </a:ext>
            </a:extLst>
          </p:cNvPr>
          <p:cNvGrpSpPr/>
          <p:nvPr/>
        </p:nvGrpSpPr>
        <p:grpSpPr>
          <a:xfrm>
            <a:off x="6291751" y="2213852"/>
            <a:ext cx="487986" cy="487986"/>
            <a:chOff x="3398518" y="4570608"/>
            <a:chExt cx="650648" cy="65064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EE23CE6-6552-4EBC-A2F9-B0EF5299BC16}"/>
                </a:ext>
              </a:extLst>
            </p:cNvPr>
            <p:cNvSpPr/>
            <p:nvPr/>
          </p:nvSpPr>
          <p:spPr>
            <a:xfrm>
              <a:off x="3398518" y="4570608"/>
              <a:ext cx="650648" cy="65064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5F6A851-6940-4709-BAD8-66E869001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243" y="4658187"/>
              <a:ext cx="475488" cy="475488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F398B2A-AE09-43F0-8048-BE5E5C678115}"/>
              </a:ext>
            </a:extLst>
          </p:cNvPr>
          <p:cNvSpPr txBox="1"/>
          <p:nvPr/>
        </p:nvSpPr>
        <p:spPr>
          <a:xfrm rot="21600000">
            <a:off x="4282990" y="13339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  <a:latin typeface="Lato" panose="020F0502020204030203" pitchFamily="34" charset="77"/>
              </a:defRPr>
            </a:lvl1pPr>
          </a:lstStyle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TALENT</a:t>
            </a:r>
          </a:p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ENGAGEMENT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2DDC387-9271-47FF-826C-A6B9214D01A1}"/>
              </a:ext>
            </a:extLst>
          </p:cNvPr>
          <p:cNvGrpSpPr/>
          <p:nvPr/>
        </p:nvGrpSpPr>
        <p:grpSpPr>
          <a:xfrm>
            <a:off x="6229175" y="3081156"/>
            <a:ext cx="487986" cy="487986"/>
            <a:chOff x="5922961" y="4570604"/>
            <a:chExt cx="650648" cy="65064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7AED98D-788D-482A-BAE4-86223EC47C7F}"/>
                </a:ext>
              </a:extLst>
            </p:cNvPr>
            <p:cNvSpPr/>
            <p:nvPr/>
          </p:nvSpPr>
          <p:spPr>
            <a:xfrm>
              <a:off x="5922961" y="4570604"/>
              <a:ext cx="650648" cy="65064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0E106D0-99AF-424A-8F16-C3A62FB98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899" y="4653452"/>
              <a:ext cx="475488" cy="475488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F122749-A38B-4092-AE44-6EE4156F61A8}"/>
              </a:ext>
            </a:extLst>
          </p:cNvPr>
          <p:cNvGrpSpPr/>
          <p:nvPr/>
        </p:nvGrpSpPr>
        <p:grpSpPr>
          <a:xfrm>
            <a:off x="4854196" y="823751"/>
            <a:ext cx="487986" cy="487986"/>
            <a:chOff x="3351277" y="4570607"/>
            <a:chExt cx="650648" cy="65064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313EE55-558E-40C5-BE06-FF999C2230E3}"/>
                </a:ext>
              </a:extLst>
            </p:cNvPr>
            <p:cNvSpPr/>
            <p:nvPr/>
          </p:nvSpPr>
          <p:spPr>
            <a:xfrm>
              <a:off x="3351277" y="4570607"/>
              <a:ext cx="650648" cy="65064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71D98CF0-EBD6-4351-A324-06972901B8E0}"/>
                </a:ext>
              </a:extLst>
            </p:cNvPr>
            <p:cNvGrpSpPr/>
            <p:nvPr/>
          </p:nvGrpSpPr>
          <p:grpSpPr>
            <a:xfrm>
              <a:off x="3446614" y="4655012"/>
              <a:ext cx="475488" cy="475488"/>
              <a:chOff x="569225" y="977765"/>
              <a:chExt cx="475488" cy="475488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76904EF-4AEE-466D-836B-6A18DA941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225" y="977765"/>
                <a:ext cx="475488" cy="47548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EB92802-D3AF-4157-AA4C-EEB75602C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45" t="37067" r="20121" b="31439"/>
              <a:stretch/>
            </p:blipFill>
            <p:spPr>
              <a:xfrm>
                <a:off x="671974" y="1158145"/>
                <a:ext cx="275935" cy="149749"/>
              </a:xfrm>
              <a:prstGeom prst="rect">
                <a:avLst/>
              </a:prstGeom>
            </p:spPr>
          </p:pic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0E06ED3-107A-42D9-829F-339ABD57D8D3}"/>
              </a:ext>
            </a:extLst>
          </p:cNvPr>
          <p:cNvGrpSpPr/>
          <p:nvPr/>
        </p:nvGrpSpPr>
        <p:grpSpPr>
          <a:xfrm>
            <a:off x="3795797" y="1274631"/>
            <a:ext cx="487986" cy="487986"/>
            <a:chOff x="2488039" y="4569263"/>
            <a:chExt cx="650648" cy="65064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8DB8D0-444C-4406-AA11-C4C2AD491A59}"/>
                </a:ext>
              </a:extLst>
            </p:cNvPr>
            <p:cNvSpPr/>
            <p:nvPr/>
          </p:nvSpPr>
          <p:spPr>
            <a:xfrm>
              <a:off x="2488039" y="4569263"/>
              <a:ext cx="650648" cy="650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28F721EB-FB3D-4B70-A052-5252C5328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</a:blip>
            <a:srcRect/>
            <a:stretch/>
          </p:blipFill>
          <p:spPr>
            <a:xfrm>
              <a:off x="2562730" y="4649361"/>
              <a:ext cx="458831" cy="458831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AB4B8A7-9568-EA4D-A0D1-1D3944A08571}"/>
              </a:ext>
            </a:extLst>
          </p:cNvPr>
          <p:cNvSpPr txBox="1"/>
          <p:nvPr/>
        </p:nvSpPr>
        <p:spPr>
          <a:xfrm rot="21600000">
            <a:off x="4153254" y="305509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FEEDBACK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AND GROWTH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F11052-EB6E-0E42-8F7D-7033180DF518}"/>
              </a:ext>
            </a:extLst>
          </p:cNvPr>
          <p:cNvGrpSpPr/>
          <p:nvPr/>
        </p:nvGrpSpPr>
        <p:grpSpPr>
          <a:xfrm>
            <a:off x="3648289" y="3000947"/>
            <a:ext cx="487986" cy="487986"/>
            <a:chOff x="5058391" y="4215700"/>
            <a:chExt cx="650648" cy="65064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B33CE2-B7E7-D549-B890-99F97A686005}"/>
                </a:ext>
              </a:extLst>
            </p:cNvPr>
            <p:cNvSpPr/>
            <p:nvPr/>
          </p:nvSpPr>
          <p:spPr>
            <a:xfrm>
              <a:off x="5058391" y="4215700"/>
              <a:ext cx="650648" cy="65064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77CC1E-AE9B-FB47-B01E-1C7A5CA07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424" y="4303280"/>
              <a:ext cx="475488" cy="475488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717B9E-6D7D-0A4F-929E-F732D1BDAD44}"/>
              </a:ext>
            </a:extLst>
          </p:cNvPr>
          <p:cNvSpPr txBox="1"/>
          <p:nvPr/>
        </p:nvSpPr>
        <p:spPr>
          <a:xfrm rot="21600000">
            <a:off x="6477497" y="135027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  <a:latin typeface="Lato" panose="020F0502020204030203" pitchFamily="34" charset="77"/>
              </a:defRPr>
            </a:lvl1pPr>
          </a:lstStyle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RECOMMEND </a:t>
            </a:r>
            <a:br>
              <a:rPr lang="en-US" sz="900" dirty="0">
                <a:solidFill>
                  <a:srgbClr val="D0D3D4"/>
                </a:solidFill>
              </a:rPr>
            </a:br>
            <a:r>
              <a:rPr lang="en-US" sz="900" dirty="0">
                <a:solidFill>
                  <a:srgbClr val="D0D3D4"/>
                </a:solidFill>
              </a:rPr>
              <a:t>AND HIRE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15E858-D5D2-714F-A1EA-151A7B4101A8}"/>
              </a:ext>
            </a:extLst>
          </p:cNvPr>
          <p:cNvSpPr txBox="1"/>
          <p:nvPr/>
        </p:nvSpPr>
        <p:spPr>
          <a:xfrm rot="21600000">
            <a:off x="4616812" y="3867245"/>
            <a:ext cx="8883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COACHING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AND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MENTORING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024C90-5AE4-E645-9BB4-E0CDF2422C5B}"/>
              </a:ext>
            </a:extLst>
          </p:cNvPr>
          <p:cNvGrpSpPr/>
          <p:nvPr/>
        </p:nvGrpSpPr>
        <p:grpSpPr>
          <a:xfrm>
            <a:off x="5600345" y="3734753"/>
            <a:ext cx="487986" cy="487986"/>
            <a:chOff x="2488039" y="4569263"/>
            <a:chExt cx="650648" cy="65064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0077A29-F249-0A41-A02F-A2D53871BB52}"/>
                </a:ext>
              </a:extLst>
            </p:cNvPr>
            <p:cNvSpPr/>
            <p:nvPr/>
          </p:nvSpPr>
          <p:spPr>
            <a:xfrm>
              <a:off x="2488039" y="4569263"/>
              <a:ext cx="650648" cy="6506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ED1E790-F9A6-7A4B-A909-34BFB803D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</a:blip>
            <a:srcRect/>
            <a:stretch/>
          </p:blipFill>
          <p:spPr>
            <a:xfrm>
              <a:off x="2562730" y="4649361"/>
              <a:ext cx="458831" cy="45883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2BDCA65-1571-FC4A-B0C5-0050BE0AC78E}"/>
              </a:ext>
            </a:extLst>
          </p:cNvPr>
          <p:cNvSpPr txBox="1"/>
          <p:nvPr/>
        </p:nvSpPr>
        <p:spPr>
          <a:xfrm rot="21600000">
            <a:off x="6093770" y="3834252"/>
            <a:ext cx="13147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accent2"/>
                </a:solidFill>
                <a:latin typeface="Lato" panose="020F0502020204030203" pitchFamily="34" charset="77"/>
              </a:defRPr>
            </a:lvl1pPr>
          </a:lstStyle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NEW TEACHER</a:t>
            </a:r>
          </a:p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INDUCTION AND </a:t>
            </a:r>
          </a:p>
          <a:p>
            <a:pPr defTabSz="685800">
              <a:defRPr/>
            </a:pPr>
            <a:r>
              <a:rPr lang="en-US" sz="900" dirty="0">
                <a:solidFill>
                  <a:srgbClr val="D0D3D4"/>
                </a:solidFill>
              </a:rPr>
              <a:t>CAREER SUCCESION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D79540-CCB5-284A-A019-EAE879A75C7D}"/>
              </a:ext>
            </a:extLst>
          </p:cNvPr>
          <p:cNvSpPr txBox="1"/>
          <p:nvPr/>
        </p:nvSpPr>
        <p:spPr>
          <a:xfrm rot="21600000">
            <a:off x="6856805" y="2995891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INDIVIDUAL EMPLOYEE 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 SUPPORT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AND CAREER </a:t>
            </a:r>
          </a:p>
          <a:p>
            <a:pPr defTabSz="685800">
              <a:defRPr/>
            </a:pPr>
            <a:r>
              <a:rPr lang="en-US" sz="900" b="1" dirty="0">
                <a:solidFill>
                  <a:srgbClr val="D0D3D4"/>
                </a:solidFill>
                <a:latin typeface="Lato" panose="020F0502020204030203" pitchFamily="34" charset="77"/>
              </a:rPr>
              <a:t>TRANSITION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6FBCE-A775-F149-B2CE-0DBC61A4E1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1" grpId="0"/>
      <p:bldP spid="184" grpId="0"/>
      <p:bldP spid="185" grpId="0"/>
      <p:bldP spid="57" grpId="0"/>
      <p:bldP spid="43" grpId="0"/>
      <p:bldP spid="54" grpId="0"/>
      <p:bldP spid="56" grpId="0"/>
      <p:bldP spid="52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2074664"/>
            <a:ext cx="6145671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What does retention-first recruitment look like?</a:t>
            </a:r>
          </a:p>
        </p:txBody>
      </p:sp>
    </p:spTree>
    <p:extLst>
      <p:ext uri="{BB962C8B-B14F-4D97-AF65-F5344CB8AC3E}">
        <p14:creationId xmlns:p14="http://schemas.microsoft.com/office/powerpoint/2010/main" val="182227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2074664"/>
            <a:ext cx="6924605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What are common traits and outcomes you see in districts that are doing this well?</a:t>
            </a:r>
          </a:p>
        </p:txBody>
      </p:sp>
    </p:spTree>
    <p:extLst>
      <p:ext uri="{BB962C8B-B14F-4D97-AF65-F5344CB8AC3E}">
        <p14:creationId xmlns:p14="http://schemas.microsoft.com/office/powerpoint/2010/main" val="12015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2074664"/>
            <a:ext cx="6924605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What is the most important first step to take toward a retention-first recruitment model?</a:t>
            </a:r>
          </a:p>
        </p:txBody>
      </p:sp>
    </p:spTree>
    <p:extLst>
      <p:ext uri="{BB962C8B-B14F-4D97-AF65-F5344CB8AC3E}">
        <p14:creationId xmlns:p14="http://schemas.microsoft.com/office/powerpoint/2010/main" val="262925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113917-CC44-BF43-985B-CE373376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022" y="2028129"/>
            <a:ext cx="5400288" cy="1087242"/>
          </a:xfrm>
        </p:spPr>
        <p:txBody>
          <a:bodyPr/>
          <a:lstStyle/>
          <a:p>
            <a:r>
              <a:rPr lang="en-US"/>
              <a:t>Traits of an Effective Retention-First Recruitment Model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63043BD-2793-4F46-85DF-18C433D16843}"/>
              </a:ext>
            </a:extLst>
          </p:cNvPr>
          <p:cNvSpPr txBox="1">
            <a:spLocks/>
          </p:cNvSpPr>
          <p:nvPr/>
        </p:nvSpPr>
        <p:spPr>
          <a:xfrm>
            <a:off x="344311" y="2758017"/>
            <a:ext cx="688622" cy="1087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75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6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0933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2074664"/>
            <a:ext cx="6028266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Professional Learning-Focused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C697D-D396-044B-A250-218C6CDEC033}"/>
              </a:ext>
            </a:extLst>
          </p:cNvPr>
          <p:cNvSpPr txBox="1">
            <a:spLocks/>
          </p:cNvSpPr>
          <p:nvPr/>
        </p:nvSpPr>
        <p:spPr>
          <a:xfrm>
            <a:off x="457200" y="2758017"/>
            <a:ext cx="688622" cy="1087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75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542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6E1FC-7611-4648-B9E4-E337BC1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2074664"/>
            <a:ext cx="6028266" cy="99417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/>
              <a:t>Employee-Centered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6C697D-D396-044B-A250-218C6CDEC033}"/>
              </a:ext>
            </a:extLst>
          </p:cNvPr>
          <p:cNvSpPr txBox="1">
            <a:spLocks/>
          </p:cNvSpPr>
          <p:nvPr/>
        </p:nvSpPr>
        <p:spPr>
          <a:xfrm>
            <a:off x="457200" y="2758017"/>
            <a:ext cx="688622" cy="10872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sz="3750" b="1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6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6820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05F746-1747-0548-BAC8-1CBDA6A2D846}" vid="{C52770A4-337D-A54D-B21D-90C251884B55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AASPA Presentation - Mental Health Absences - Anna Lumberton</Template>
  <TotalTime>4</TotalTime>
  <Words>277</Words>
  <Application>Microsoft Macintosh PowerPoint</Application>
  <PresentationFormat>On-screen Show (16:9)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Karbon Slab Stencil</vt:lpstr>
      <vt:lpstr>Arial</vt:lpstr>
      <vt:lpstr>Lato</vt:lpstr>
      <vt:lpstr>Lato Black</vt:lpstr>
      <vt:lpstr>Lato Light</vt:lpstr>
      <vt:lpstr>1_Office Theme</vt:lpstr>
      <vt:lpstr>Career Management: Your Secret Weapon for Hiring (and Keeping!) Amazing Teachers</vt:lpstr>
      <vt:lpstr>Today’s Presenters</vt:lpstr>
      <vt:lpstr>FRONTLINE CAREER EXPERIENCE AND ENGAGEMENT</vt:lpstr>
      <vt:lpstr>What does retention-first recruitment look like?</vt:lpstr>
      <vt:lpstr>What are common traits and outcomes you see in districts that are doing this well?</vt:lpstr>
      <vt:lpstr>What is the most important first step to take toward a retention-first recruitment model?</vt:lpstr>
      <vt:lpstr>Traits of an Effective Retention-First Recruitment Model</vt:lpstr>
      <vt:lpstr>Professional Learning-Focused</vt:lpstr>
      <vt:lpstr>Employee-Centered</vt:lpstr>
      <vt:lpstr>Built on Mentoring  and Measurement</vt:lpstr>
      <vt:lpstr>Fosters Instructional Maturity Through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“Systems Thinking” in HR Applications  KASBO Fall Conference  November 1, 2018</dc:title>
  <dc:creator>Russell Miller</dc:creator>
  <cp:lastModifiedBy>Ryan Estes</cp:lastModifiedBy>
  <cp:revision>3</cp:revision>
  <cp:lastPrinted>2019-02-11T19:57:58Z</cp:lastPrinted>
  <dcterms:modified xsi:type="dcterms:W3CDTF">2020-10-16T19:56:12Z</dcterms:modified>
</cp:coreProperties>
</file>