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19" r:id="rId5"/>
    <p:sldId id="320" r:id="rId6"/>
    <p:sldId id="321" r:id="rId7"/>
    <p:sldId id="322" r:id="rId8"/>
    <p:sldId id="328" r:id="rId9"/>
    <p:sldId id="32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Section" id="{C2860178-5085-BD41-A069-6189877D9E08}">
          <p14:sldIdLst>
            <p14:sldId id="319"/>
            <p14:sldId id="320"/>
            <p14:sldId id="321"/>
          </p14:sldIdLst>
        </p14:section>
        <p14:section name="Benefits" id="{368AA5D9-7E3E-0745-A408-FA0F6170F6AD}">
          <p14:sldIdLst>
            <p14:sldId id="322"/>
            <p14:sldId id="328"/>
            <p14:sldId id="32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4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30" autoAdjust="0"/>
    <p:restoredTop sz="84306"/>
  </p:normalViewPr>
  <p:slideViewPr>
    <p:cSldViewPr snapToGrid="0">
      <p:cViewPr varScale="1">
        <p:scale>
          <a:sx n="91" d="100"/>
          <a:sy n="91" d="100"/>
        </p:scale>
        <p:origin x="31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8F87C1-6FDB-764F-8B92-76DC1E67C4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99481D-8B4C-5842-A088-36D9FD4669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4EC14-76E4-9E43-B34A-2AA9E14A44E2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F8C01-AA1E-5A41-AF9D-4705B5012B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EE6F0-4F2D-0144-B80D-B142187822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59F54-8848-D249-934E-B5BBB53B4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07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0E98E-675A-4340-A4A8-77129BA20767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97EDA-3EE1-433D-89ED-BE6F36B75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35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okay to give rough estimates – for example: 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have </a:t>
            </a:r>
            <a:r>
              <a:rPr lang="en-US" u="sng" dirty="0"/>
              <a:t>about 1200</a:t>
            </a:r>
            <a:r>
              <a:rPr lang="en-US" u="none" dirty="0"/>
              <a:t> </a:t>
            </a:r>
            <a:r>
              <a:rPr lang="en-US" i="0" u="none" dirty="0"/>
              <a:t>in our district.</a:t>
            </a:r>
          </a:p>
          <a:p>
            <a:pPr marL="171450" indent="-171450">
              <a:buFontTx/>
              <a:buChar char="-"/>
            </a:pPr>
            <a:r>
              <a:rPr lang="en-US" i="0" u="none" dirty="0"/>
              <a:t>Each benefits packet is about </a:t>
            </a:r>
            <a:r>
              <a:rPr lang="en-US" i="0" u="sng" dirty="0"/>
              <a:t>15</a:t>
            </a:r>
            <a:r>
              <a:rPr lang="en-US" i="0" u="none" dirty="0"/>
              <a:t> pages long </a:t>
            </a:r>
          </a:p>
          <a:p>
            <a:pPr marL="171450" lvl="0" indent="-171450">
              <a:buFontTx/>
              <a:buChar char="-"/>
            </a:pPr>
            <a:r>
              <a:rPr lang="en-US" i="0" u="none" dirty="0"/>
              <a:t>To find the cost of labor, take the total number of hours spent processing benefits paperwork (amount spent per new hire times the number of new hires), and multiply it by a rough estimate of the hourly rate of the person who processes the paperwork. You can convert from annual salary to hourly rate by dividing annual salary by 2080.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97EDA-3EE1-433D-89ED-BE6F36B75B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30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How much time is spent updating information for employees? For example, you may spend 2 hours per day or 5 hours per week.</a:t>
            </a:r>
          </a:p>
          <a:p>
            <a:pPr marL="171450" indent="-171450">
              <a:buFontTx/>
              <a:buChar char="-"/>
            </a:pPr>
            <a:r>
              <a:rPr lang="en-US" dirty="0"/>
              <a:t>What’s the longest time you’ve ever spent looking for a file/record?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97EDA-3EE1-433D-89ED-BE6F36B75B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81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97EDA-3EE1-433D-89ED-BE6F36B75B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52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" y="0"/>
            <a:ext cx="121916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2B5492-7347-294C-B81A-74DF3C14C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" y="0"/>
            <a:ext cx="12191674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8D2F233-1B16-3C43-82DA-4D45172E3443}"/>
              </a:ext>
            </a:extLst>
          </p:cNvPr>
          <p:cNvSpPr/>
          <p:nvPr userDrawn="1"/>
        </p:nvSpPr>
        <p:spPr>
          <a:xfrm>
            <a:off x="10983686" y="5671457"/>
            <a:ext cx="1077685" cy="1099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02CAF32-B48A-7544-952C-DC8C196957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1837" y="2460625"/>
            <a:ext cx="5238967" cy="2667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your department’s goals here: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145C937-20DB-3B42-A0F9-50B0C0890A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8332" y="2460625"/>
            <a:ext cx="5238967" cy="2667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your department’s mission statement here: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E1BF87-9058-0C4D-B98F-133D1475BE7E}"/>
              </a:ext>
            </a:extLst>
          </p:cNvPr>
          <p:cNvSpPr txBox="1">
            <a:spLocks/>
          </p:cNvSpPr>
          <p:nvPr userDrawn="1"/>
        </p:nvSpPr>
        <p:spPr>
          <a:xfrm>
            <a:off x="7527472" y="6388100"/>
            <a:ext cx="4076699" cy="195580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accent3"/>
                </a:solidFill>
              </a:rPr>
              <a:t>Self-Diagnostic Workbook  |  </a:t>
            </a:r>
            <a:fld id="{689DD5A9-3590-D24D-98D6-443C0D36626B}" type="slidenum">
              <a:rPr lang="en-US" sz="1200" b="1" smtClean="0">
                <a:solidFill>
                  <a:schemeClr val="accent3"/>
                </a:solidFill>
              </a:rPr>
              <a:t>‹#›</a:t>
            </a:fld>
            <a:endParaRPr lang="en-US" sz="12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4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Two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8D2F233-1B16-3C43-82DA-4D45172E3443}"/>
              </a:ext>
            </a:extLst>
          </p:cNvPr>
          <p:cNvSpPr/>
          <p:nvPr userDrawn="1"/>
        </p:nvSpPr>
        <p:spPr>
          <a:xfrm>
            <a:off x="10983686" y="5671457"/>
            <a:ext cx="1077685" cy="1099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636661-CCA9-4E40-B0DA-5C1EEB3464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" y="0"/>
            <a:ext cx="12191674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0868E4-2878-8A45-AF92-A701CE514189}"/>
              </a:ext>
            </a:extLst>
          </p:cNvPr>
          <p:cNvSpPr/>
          <p:nvPr userDrawn="1"/>
        </p:nvSpPr>
        <p:spPr>
          <a:xfrm>
            <a:off x="10692245" y="5818909"/>
            <a:ext cx="1369126" cy="862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8EE10A0-E998-5B4C-92AD-DE6D8125FF2C}"/>
              </a:ext>
            </a:extLst>
          </p:cNvPr>
          <p:cNvSpPr txBox="1">
            <a:spLocks/>
          </p:cNvSpPr>
          <p:nvPr userDrawn="1"/>
        </p:nvSpPr>
        <p:spPr>
          <a:xfrm>
            <a:off x="7527472" y="6388100"/>
            <a:ext cx="4076699" cy="195580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accent3"/>
                </a:solidFill>
              </a:rPr>
              <a:t>Self-Diagnostic Workbook  |  </a:t>
            </a:r>
            <a:fld id="{689DD5A9-3590-D24D-98D6-443C0D36626B}" type="slidenum">
              <a:rPr lang="en-US" sz="1200" b="1" smtClean="0">
                <a:solidFill>
                  <a:schemeClr val="accent3"/>
                </a:solidFill>
              </a:rPr>
              <a:t>‹#›</a:t>
            </a:fld>
            <a:endParaRPr lang="en-US" sz="1200" b="1" dirty="0">
              <a:solidFill>
                <a:schemeClr val="accent3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C5032D-E7F5-F149-9CD7-E80EFBC14216}"/>
              </a:ext>
            </a:extLst>
          </p:cNvPr>
          <p:cNvSpPr/>
          <p:nvPr userDrawn="1"/>
        </p:nvSpPr>
        <p:spPr>
          <a:xfrm>
            <a:off x="8406245" y="1714500"/>
            <a:ext cx="3785592" cy="477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50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" y="0"/>
            <a:ext cx="12191674" cy="68579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1520" y="2286000"/>
            <a:ext cx="10685779" cy="384048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1pPr>
            <a:lvl2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3pPr>
            <a:lvl4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4pPr>
            <a:lvl5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 dirty="0"/>
              <a:t>Click to insert image.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90104"/>
            <a:ext cx="6858000" cy="1325563"/>
          </a:xfrm>
        </p:spPr>
        <p:txBody>
          <a:bodyPr/>
          <a:lstStyle>
            <a:lvl1pPr>
              <a:defRPr sz="3200" b="1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Images Only Header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F3C12592-0469-9345-90CD-95B194E153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74720" y="6400800"/>
            <a:ext cx="2438400" cy="18288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AA58192-1871-5444-AD89-089565C66A58}" type="datetime4">
              <a:rPr lang="en-US" smtClean="0"/>
              <a:pPr/>
              <a:t>January 6, 2020</a:t>
            </a:fld>
            <a:endParaRPr lang="en-US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F5D49904-7ABE-4941-91FA-AB0FB8513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" y="6400800"/>
            <a:ext cx="2743200" cy="18288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©2019 Frontline Education 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19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19" y="365125"/>
            <a:ext cx="10685779" cy="4605655"/>
          </a:xfrm>
        </p:spPr>
        <p:txBody>
          <a:bodyPr anchor="ctr" anchorCtr="0">
            <a:noAutofit/>
          </a:bodyPr>
          <a:lstStyle>
            <a:lvl1pPr>
              <a:lnSpc>
                <a:spcPts val="6500"/>
              </a:lnSpc>
              <a:defRPr sz="4800" b="1" i="0" spc="200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“Quote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urbanitas</a:t>
            </a:r>
            <a:r>
              <a:rPr lang="en-US" dirty="0"/>
              <a:t> </a:t>
            </a:r>
            <a:r>
              <a:rPr lang="en-US" dirty="0" err="1"/>
              <a:t>honestatis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Pro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 ne, ex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usu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elaboraret</a:t>
            </a:r>
            <a:r>
              <a:rPr lang="en-US" dirty="0"/>
              <a:t>.”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AA58192-1871-5444-AD89-089565C66A58}" type="datetime4">
              <a:rPr lang="en-US" smtClean="0"/>
              <a:pPr/>
              <a:t>January 6,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©2019 Frontline Education Confidential &amp; Proprietary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4970780"/>
            <a:ext cx="5181282" cy="881380"/>
          </a:xfrm>
        </p:spPr>
        <p:txBody>
          <a:bodyPr/>
          <a:lstStyle>
            <a:lvl1pPr marL="0" indent="0">
              <a:buNone/>
              <a:defRPr i="1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 |  Position Title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</p:spTree>
    <p:extLst>
      <p:ext uri="{BB962C8B-B14F-4D97-AF65-F5344CB8AC3E}">
        <p14:creationId xmlns:p14="http://schemas.microsoft.com/office/powerpoint/2010/main" val="3084658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189B67B-09FA-2C45-9E71-1832496FD601}" type="datetime4">
              <a:rPr lang="en-US" smtClean="0"/>
              <a:pPr/>
              <a:t>January 6,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©2019 Frontline Education Confidential &amp; Proprietary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97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B15C3C0-3C67-C447-A1F0-F150CD0824E3}" type="datetime4">
              <a:rPr lang="en-US" smtClean="0"/>
              <a:pPr/>
              <a:t>January 6,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©2019 Frontline Education Confidential &amp;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E3D20D-AAEA-46F1-88F4-4FF0702FDA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31519" y="914401"/>
            <a:ext cx="3620561" cy="797654"/>
          </a:xfrm>
        </p:spPr>
        <p:txBody>
          <a:bodyPr>
            <a:noAutofit/>
          </a:bodyPr>
          <a:lstStyle>
            <a:lvl1pPr>
              <a:defRPr lang="en-US" sz="5000" b="1" i="0" kern="1200" baseline="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</a:pPr>
            <a:r>
              <a:rPr lang="en-US" dirty="0"/>
              <a:t>Questions?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083299" y="1338628"/>
            <a:ext cx="5333999" cy="256445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None/>
              <a:defRPr sz="1400" spc="1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CONTACT: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083298" y="1595073"/>
            <a:ext cx="5334001" cy="381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3000">
                <a:latin typeface="Lato Black" panose="020F0A02020204030203" pitchFamily="34" charset="0"/>
              </a:defRPr>
            </a:lvl2pPr>
            <a:lvl3pPr marL="914400" indent="0">
              <a:buNone/>
              <a:defRPr sz="3000">
                <a:latin typeface="Lato Black" panose="020F0A02020204030203" pitchFamily="34" charset="0"/>
              </a:defRPr>
            </a:lvl3pPr>
            <a:lvl4pPr marL="1371600" indent="0">
              <a:buNone/>
              <a:defRPr sz="3000">
                <a:latin typeface="Lato Black" panose="020F0A02020204030203" pitchFamily="34" charset="0"/>
              </a:defRPr>
            </a:lvl4pPr>
            <a:lvl5pPr marL="1828800" indent="0">
              <a:buNone/>
              <a:defRPr sz="3000"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 dirty="0" err="1"/>
              <a:t>email@email.com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083299" y="2214928"/>
            <a:ext cx="5333999" cy="256445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None/>
              <a:defRPr sz="1400" spc="1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VISIT US: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6083298" y="2471373"/>
            <a:ext cx="5334001" cy="381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3000">
                <a:latin typeface="Lato Black" panose="020F0A02020204030203" pitchFamily="34" charset="0"/>
              </a:defRPr>
            </a:lvl2pPr>
            <a:lvl3pPr marL="914400" indent="0">
              <a:buNone/>
              <a:defRPr sz="3000">
                <a:latin typeface="Lato Black" panose="020F0A02020204030203" pitchFamily="34" charset="0"/>
              </a:defRPr>
            </a:lvl3pPr>
            <a:lvl4pPr marL="1371600" indent="0">
              <a:buNone/>
              <a:defRPr sz="3000">
                <a:latin typeface="Lato Black" panose="020F0A02020204030203" pitchFamily="34" charset="0"/>
              </a:defRPr>
            </a:lvl4pPr>
            <a:lvl5pPr marL="1828800" indent="0">
              <a:buNone/>
              <a:defRPr sz="3000"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 dirty="0" err="1"/>
              <a:t>www.website.com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56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" y="0"/>
            <a:ext cx="12191674" cy="6858000"/>
          </a:xfrm>
          <a:prstGeom prst="rect">
            <a:avLst/>
          </a:prstGeom>
        </p:spPr>
      </p:pic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9715500" y="6400800"/>
            <a:ext cx="1524000" cy="18288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44B157E-5975-B349-9CA7-6DDA383AAD4C}" type="datetime4">
              <a:rPr lang="en-US" smtClean="0"/>
              <a:pPr/>
              <a:t>January 6, 2020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72300" y="6400800"/>
            <a:ext cx="2743200" cy="18288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©2019 Frontline Education 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67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91673" cy="68579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C979B8-7150-2D46-95CB-AC12B562C920}"/>
              </a:ext>
            </a:extLst>
          </p:cNvPr>
          <p:cNvSpPr/>
          <p:nvPr userDrawn="1"/>
        </p:nvSpPr>
        <p:spPr>
          <a:xfrm>
            <a:off x="261257" y="3429000"/>
            <a:ext cx="11332029" cy="33092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6FC9D5-8B55-6641-B269-39D54DE7BB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036" y="5732780"/>
            <a:ext cx="2090664" cy="8509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31520" y="1487395"/>
            <a:ext cx="8229600" cy="1544638"/>
          </a:xfrm>
        </p:spPr>
        <p:txBody>
          <a:bodyPr anchor="t" anchorCtr="0">
            <a:noAutofit/>
          </a:bodyPr>
          <a:lstStyle>
            <a:lvl1pPr algn="l">
              <a:lnSpc>
                <a:spcPts val="5500"/>
              </a:lnSpc>
              <a:defRPr sz="4400" b="1" i="0" spc="0">
                <a:solidFill>
                  <a:schemeClr val="bg2"/>
                </a:solidFill>
                <a:latin typeface="+mn-lt"/>
                <a:ea typeface="Lato Heavy" charset="0"/>
                <a:cs typeface="Lato Heavy" charset="0"/>
              </a:defRPr>
            </a:lvl1pPr>
          </a:lstStyle>
          <a:p>
            <a:r>
              <a:rPr lang="en-US" dirty="0"/>
              <a:t>TITLE OF PRESENTATION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520" y="3114583"/>
            <a:ext cx="8229600" cy="101441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spcBef>
                <a:spcPts val="400"/>
              </a:spcBef>
              <a:buNone/>
              <a:defRPr sz="280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Subhead Optional</a:t>
            </a:r>
          </a:p>
          <a:p>
            <a:r>
              <a:rPr lang="en-US" dirty="0"/>
              <a:t>Second Line Optional</a:t>
            </a:r>
          </a:p>
        </p:txBody>
      </p:sp>
    </p:spTree>
    <p:extLst>
      <p:ext uri="{BB962C8B-B14F-4D97-AF65-F5344CB8AC3E}">
        <p14:creationId xmlns:p14="http://schemas.microsoft.com/office/powerpoint/2010/main" val="148387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" y="0"/>
            <a:ext cx="12191673" cy="685799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0" y="6400800"/>
            <a:ext cx="1727200" cy="18288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4BF3389-92EB-A345-B6F8-D834670626CB}" type="datetime4">
              <a:rPr lang="en-US" smtClean="0"/>
              <a:pPr/>
              <a:t>January 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2300" y="6400800"/>
            <a:ext cx="2743200" cy="18288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©2019 Frontline Education Confidential &amp; Proprietary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72300" y="5194300"/>
            <a:ext cx="4470400" cy="1066800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None/>
              <a:defRPr sz="1100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DATE:		MONTH XX, XXXX</a:t>
            </a:r>
          </a:p>
          <a:p>
            <a:pPr lvl="0"/>
            <a:r>
              <a:rPr lang="en-US" dirty="0"/>
              <a:t>PRESENTED TO:	FIRSTNAME LASTNAME</a:t>
            </a:r>
          </a:p>
          <a:p>
            <a:pPr lvl="0"/>
            <a:r>
              <a:rPr lang="en-US" dirty="0"/>
              <a:t>PRESENTED BY:	FIRSTNAME LASTNAME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972300" y="3568526"/>
            <a:ext cx="4429125" cy="1248984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 dirty="0"/>
              <a:t>Click to insert partner logo.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731520" y="1487395"/>
            <a:ext cx="8229600" cy="1544638"/>
          </a:xfrm>
        </p:spPr>
        <p:txBody>
          <a:bodyPr anchor="t" anchorCtr="0">
            <a:noAutofit/>
          </a:bodyPr>
          <a:lstStyle>
            <a:lvl1pPr algn="l">
              <a:lnSpc>
                <a:spcPts val="5500"/>
              </a:lnSpc>
              <a:defRPr sz="4400" b="1" i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Lato Heavy" charset="0"/>
                <a:cs typeface="Lato Heavy" charset="0"/>
              </a:defRPr>
            </a:lvl1pPr>
          </a:lstStyle>
          <a:p>
            <a:r>
              <a:rPr lang="en-US" dirty="0"/>
              <a:t>TITLE OF PRESENTATION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520" y="3114583"/>
            <a:ext cx="8229600" cy="101441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spcBef>
                <a:spcPts val="400"/>
              </a:spcBef>
              <a:buNone/>
              <a:defRPr sz="280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Subhead Optional</a:t>
            </a:r>
          </a:p>
          <a:p>
            <a:r>
              <a:rPr lang="en-US" dirty="0"/>
              <a:t>Second Line Optional</a:t>
            </a:r>
          </a:p>
        </p:txBody>
      </p:sp>
    </p:spTree>
    <p:extLst>
      <p:ext uri="{BB962C8B-B14F-4D97-AF65-F5344CB8AC3E}">
        <p14:creationId xmlns:p14="http://schemas.microsoft.com/office/powerpoint/2010/main" val="1036363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"/>
            <a:ext cx="12191671" cy="685799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0" y="6400800"/>
            <a:ext cx="1727200" cy="182880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  <a:latin typeface="+mn-lt"/>
              </a:defRPr>
            </a:lvl1pPr>
          </a:lstStyle>
          <a:p>
            <a:fld id="{0246177C-EF6C-904C-9BC4-F90D90C06215}" type="datetime4">
              <a:rPr lang="en-US" smtClean="0"/>
              <a:pPr/>
              <a:t>January 6,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2300" y="6400800"/>
            <a:ext cx="2743200" cy="182880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©2019 Frontline Education Confidential &amp; Proprietary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72300" y="5194300"/>
            <a:ext cx="4470400" cy="1066800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None/>
              <a:defRPr sz="1100" spc="100" baseline="0">
                <a:solidFill>
                  <a:schemeClr val="accent4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DATE:		MONTH XX, XXXX</a:t>
            </a:r>
          </a:p>
          <a:p>
            <a:pPr lvl="0"/>
            <a:r>
              <a:rPr lang="en-US" dirty="0"/>
              <a:t>PRESENTED TO:	FIRSTNAME LASTNAME</a:t>
            </a:r>
          </a:p>
          <a:p>
            <a:pPr lvl="0"/>
            <a:r>
              <a:rPr lang="en-US" dirty="0"/>
              <a:t>PRESENTED BY:	FIRSTNAME LASTNAME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972300" y="3568526"/>
            <a:ext cx="4429125" cy="1248984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 dirty="0"/>
              <a:t>Click to insert partner logo.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31520" y="1487395"/>
            <a:ext cx="8229600" cy="1544638"/>
          </a:xfrm>
        </p:spPr>
        <p:txBody>
          <a:bodyPr anchor="t" anchorCtr="0">
            <a:noAutofit/>
          </a:bodyPr>
          <a:lstStyle>
            <a:lvl1pPr algn="l">
              <a:lnSpc>
                <a:spcPts val="5500"/>
              </a:lnSpc>
              <a:defRPr sz="4400" b="1" i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OF PRESENTATION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520" y="3114583"/>
            <a:ext cx="8229600" cy="101441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spcBef>
                <a:spcPts val="400"/>
              </a:spcBef>
              <a:buNone/>
              <a:defRPr sz="2800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Subhead Optional</a:t>
            </a:r>
          </a:p>
          <a:p>
            <a:r>
              <a:rPr lang="en-US" dirty="0"/>
              <a:t>Second Line Optional</a:t>
            </a:r>
          </a:p>
        </p:txBody>
      </p:sp>
    </p:spTree>
    <p:extLst>
      <p:ext uri="{BB962C8B-B14F-4D97-AF65-F5344CB8AC3E}">
        <p14:creationId xmlns:p14="http://schemas.microsoft.com/office/powerpoint/2010/main" val="663108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" y="0"/>
            <a:ext cx="12191674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9FC132-8B48-884F-9755-05F28F31F6A1}"/>
              </a:ext>
            </a:extLst>
          </p:cNvPr>
          <p:cNvSpPr/>
          <p:nvPr userDrawn="1"/>
        </p:nvSpPr>
        <p:spPr>
          <a:xfrm>
            <a:off x="11016343" y="5823857"/>
            <a:ext cx="1175657" cy="1034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D33579-ECFB-9046-BE2C-0A9E0551CEDF}"/>
              </a:ext>
            </a:extLst>
          </p:cNvPr>
          <p:cNvSpPr/>
          <p:nvPr userDrawn="1"/>
        </p:nvSpPr>
        <p:spPr>
          <a:xfrm>
            <a:off x="4082144" y="459245"/>
            <a:ext cx="7893292" cy="293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DEBAF0A-CCC1-BD48-9287-7EED5F215FBA}"/>
              </a:ext>
            </a:extLst>
          </p:cNvPr>
          <p:cNvSpPr txBox="1">
            <a:spLocks/>
          </p:cNvSpPr>
          <p:nvPr userDrawn="1"/>
        </p:nvSpPr>
        <p:spPr>
          <a:xfrm>
            <a:off x="7527472" y="6388100"/>
            <a:ext cx="4076699" cy="195580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accent3"/>
                </a:solidFill>
              </a:rPr>
              <a:t>Self-Diagnostic Workbook  |  </a:t>
            </a:r>
            <a:fld id="{689DD5A9-3590-D24D-98D6-443C0D36626B}" type="slidenum">
              <a:rPr lang="en-US" sz="1200" b="1" smtClean="0">
                <a:solidFill>
                  <a:schemeClr val="accent3"/>
                </a:solidFill>
              </a:rPr>
              <a:t>‹#›</a:t>
            </a:fld>
            <a:endParaRPr lang="en-US" sz="12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10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" y="0"/>
            <a:ext cx="121916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2597830"/>
            <a:ext cx="8568597" cy="1449656"/>
          </a:xfrm>
        </p:spPr>
        <p:txBody>
          <a:bodyPr anchor="ctr" anchorCtr="0">
            <a:noAutofit/>
          </a:bodyPr>
          <a:lstStyle>
            <a:lvl1pPr>
              <a:lnSpc>
                <a:spcPts val="5000"/>
              </a:lnSpc>
              <a:defRPr sz="4400" b="1" i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of Section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1520" y="4047487"/>
            <a:ext cx="8568597" cy="390294"/>
          </a:xfrm>
        </p:spPr>
        <p:txBody>
          <a:bodyPr vert="horz" lIns="0" tIns="0" rIns="0" bIns="0" rtlCol="0">
            <a:noAutofit/>
          </a:bodyPr>
          <a:lstStyle>
            <a:lvl1pPr>
              <a:defRPr lang="en-US" sz="2400" dirty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Subtitle Optional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97A8B858-1D5C-E042-9A11-81AA96CE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74720" y="6400800"/>
            <a:ext cx="2438400" cy="18288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AA58192-1871-5444-AD89-089565C66A58}" type="datetime4">
              <a:rPr lang="en-US" smtClean="0"/>
              <a:pPr/>
              <a:t>January 6, 2020</a:t>
            </a:fld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805C5471-63DB-D746-9A6F-83966AE98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" y="6400800"/>
            <a:ext cx="2743200" cy="18288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©2019 Frontline Education 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14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" y="0"/>
            <a:ext cx="12191673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2597830"/>
            <a:ext cx="8568597" cy="1449656"/>
          </a:xfrm>
        </p:spPr>
        <p:txBody>
          <a:bodyPr anchor="ctr" anchorCtr="0">
            <a:noAutofit/>
          </a:bodyPr>
          <a:lstStyle>
            <a:lvl1pPr>
              <a:lnSpc>
                <a:spcPts val="5000"/>
              </a:lnSpc>
              <a:defRPr sz="4400" b="1" i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of Section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1520" y="4047487"/>
            <a:ext cx="8568597" cy="390294"/>
          </a:xfrm>
        </p:spPr>
        <p:txBody>
          <a:bodyPr vert="horz" lIns="0" tIns="0" rIns="0" bIns="0" rtlCol="0">
            <a:noAutofit/>
          </a:bodyPr>
          <a:lstStyle>
            <a:lvl1pPr>
              <a:defRPr lang="en-US" sz="2400" dirty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Subtitle Optional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3A04C38E-CF94-FF49-AB43-101676F43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74720" y="6400800"/>
            <a:ext cx="2438400" cy="18288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AA58192-1871-5444-AD89-089565C66A58}" type="datetime4">
              <a:rPr lang="en-US" smtClean="0"/>
              <a:pPr/>
              <a:t>January 6, 2020</a:t>
            </a:fld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03950C16-297E-9748-AE4F-91C4E2E4B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" y="6400800"/>
            <a:ext cx="2743200" cy="18288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©2019 Frontline Education 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28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" y="0"/>
            <a:ext cx="1219167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80218"/>
            <a:ext cx="6858000" cy="1325563"/>
          </a:xfrm>
        </p:spPr>
        <p:txBody>
          <a:bodyPr/>
          <a:lstStyle>
            <a:lvl1pPr>
              <a:defRPr sz="3200" b="1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Blank Text Header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BD1136E7-8272-E44F-BFCF-882A56567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74720" y="6400800"/>
            <a:ext cx="2438400" cy="18288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AA58192-1871-5444-AD89-089565C66A58}" type="datetime4">
              <a:rPr lang="en-US" smtClean="0"/>
              <a:pPr/>
              <a:t>January 6, 2020</a:t>
            </a:fld>
            <a:endParaRPr lang="en-US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40EDC290-C658-8940-BE27-66E4BA1D4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" y="6400800"/>
            <a:ext cx="2743200" cy="18288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©2019 Frontline Education Confidential &amp; Proprietary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A7C4DF-B11D-C348-B38F-153E27B0525C}"/>
              </a:ext>
            </a:extLst>
          </p:cNvPr>
          <p:cNvSpPr/>
          <p:nvPr userDrawn="1"/>
        </p:nvSpPr>
        <p:spPr>
          <a:xfrm>
            <a:off x="8406245" y="1714500"/>
            <a:ext cx="3785592" cy="477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" y="0"/>
            <a:ext cx="12191674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CF58-C53D-5A4A-AFF3-D99B304D3AB6}" type="datetime4">
              <a:rPr lang="en-US" smtClean="0"/>
              <a:t>January 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Frontline Education Confidential &amp; Proprietary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80218"/>
            <a:ext cx="6858000" cy="1325563"/>
          </a:xfrm>
        </p:spPr>
        <p:txBody>
          <a:bodyPr/>
          <a:lstStyle>
            <a:lvl1pPr>
              <a:defRPr sz="3200" b="1" i="0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Dark Blank Text Header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85800"/>
            <a:ext cx="68580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One Column Text Header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286000"/>
            <a:ext cx="10685779" cy="3840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74720" y="6400800"/>
            <a:ext cx="243840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9148423-2618-2D4C-95F5-CBBB3FC0C8A9}" type="datetime4">
              <a:rPr lang="en-US" smtClean="0"/>
              <a:pPr/>
              <a:t>January 6,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1520" y="6400800"/>
            <a:ext cx="274320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©2019 Frontline Education Confidential &amp;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90276" y="6400800"/>
            <a:ext cx="727023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accent3"/>
                </a:solidFill>
                <a:latin typeface="Lato" panose="020F0502020204030203" pitchFamily="34" charset="0"/>
              </a:defRPr>
            </a:lvl1pPr>
          </a:lstStyle>
          <a:p>
            <a:fld id="{BCE3D20D-AAEA-46F1-88F4-4FF0702FD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4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85" r:id="rId2"/>
    <p:sldLayoutId id="2147483681" r:id="rId3"/>
    <p:sldLayoutId id="2147483694" r:id="rId4"/>
    <p:sldLayoutId id="2147483674" r:id="rId5"/>
    <p:sldLayoutId id="2147483686" r:id="rId6"/>
    <p:sldLayoutId id="2147483689" r:id="rId7"/>
    <p:sldLayoutId id="2147483668" r:id="rId8"/>
    <p:sldLayoutId id="2147483695" r:id="rId9"/>
    <p:sldLayoutId id="2147483672" r:id="rId10"/>
    <p:sldLayoutId id="2147483704" r:id="rId11"/>
    <p:sldLayoutId id="2147483698" r:id="rId12"/>
    <p:sldLayoutId id="2147483653" r:id="rId13"/>
    <p:sldLayoutId id="2147483656" r:id="rId14"/>
    <p:sldLayoutId id="2147483654" r:id="rId15"/>
    <p:sldLayoutId id="2147483655" r:id="rId16"/>
  </p:sldLayoutIdLst>
  <p:hf hd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500" kern="1200" baseline="0">
          <a:solidFill>
            <a:srgbClr val="7A418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Lato" panose="020F0502020204030203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Lato" panose="020F0502020204030203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Lato" panose="020F0502020204030203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Lato" panose="020F0502020204030203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7121E-5FCA-2F42-8A17-4E642E51C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1" y="1867839"/>
            <a:ext cx="10711179" cy="2017964"/>
          </a:xfrm>
        </p:spPr>
        <p:txBody>
          <a:bodyPr wrap="square" anchor="ctr" anchorCtr="0"/>
          <a:lstStyle/>
          <a:p>
            <a:pPr>
              <a:lnSpc>
                <a:spcPts val="8000"/>
              </a:lnSpc>
            </a:pPr>
            <a:r>
              <a:rPr lang="en-US" sz="7200" dirty="0"/>
              <a:t>Self-Diagnostic</a:t>
            </a:r>
            <a:br>
              <a:rPr lang="en-US" sz="7200" dirty="0"/>
            </a:br>
            <a:r>
              <a:rPr lang="en-US" sz="7200" dirty="0"/>
              <a:t>Workbook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1C0F0B-4665-3E41-870E-DED40484C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1" y="4147457"/>
            <a:ext cx="5464101" cy="1142909"/>
          </a:xfrm>
        </p:spPr>
        <p:txBody>
          <a:bodyPr/>
          <a:lstStyle/>
          <a:p>
            <a:r>
              <a:rPr lang="en-US" sz="2400" dirty="0"/>
              <a:t>Evaluate your district and determine if it’s time for a change to your Benefits Management process.</a:t>
            </a:r>
          </a:p>
        </p:txBody>
      </p:sp>
    </p:spTree>
    <p:extLst>
      <p:ext uri="{BB962C8B-B14F-4D97-AF65-F5344CB8AC3E}">
        <p14:creationId xmlns:p14="http://schemas.microsoft.com/office/powerpoint/2010/main" val="1592596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7BCDBDC9-82EB-D04C-84AC-C63FAC2DBFF6}"/>
              </a:ext>
            </a:extLst>
          </p:cNvPr>
          <p:cNvSpPr txBox="1"/>
          <p:nvPr/>
        </p:nvSpPr>
        <p:spPr>
          <a:xfrm>
            <a:off x="731520" y="782516"/>
            <a:ext cx="3162300" cy="322144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5500"/>
              </a:lnSpc>
              <a:spcBef>
                <a:spcPct val="0"/>
              </a:spcBef>
              <a:buNone/>
              <a:defRPr sz="5000" baseline="0">
                <a:solidFill>
                  <a:schemeClr val="tx2"/>
                </a:solidFill>
                <a:latin typeface="Karbon Slab Stencil" pitchFamily="50" charset="0"/>
                <a:ea typeface="+mj-ea"/>
                <a:cs typeface="+mj-cs"/>
              </a:defRPr>
            </a:lvl1pPr>
          </a:lstStyle>
          <a:p>
            <a:pPr lvl="0">
              <a:lnSpc>
                <a:spcPts val="4260"/>
              </a:lnSpc>
            </a:pPr>
            <a:r>
              <a:rPr lang="en-US" sz="4800" b="1" i="0" dirty="0">
                <a:latin typeface="+mn-lt"/>
                <a:ea typeface="Lato Black" charset="0"/>
                <a:cs typeface="Lato Black" charset="0"/>
              </a:rPr>
              <a:t>How to</a:t>
            </a:r>
            <a:br>
              <a:rPr lang="en-US" sz="4800" b="1" i="0" dirty="0">
                <a:latin typeface="+mn-lt"/>
                <a:ea typeface="Lato Black" charset="0"/>
                <a:cs typeface="Lato Black" charset="0"/>
              </a:rPr>
            </a:br>
            <a:r>
              <a:rPr lang="en-US" sz="4800" b="1" i="0" dirty="0">
                <a:latin typeface="+mn-lt"/>
                <a:ea typeface="Lato Black" charset="0"/>
                <a:cs typeface="Lato Black" charset="0"/>
              </a:rPr>
              <a:t>Use This</a:t>
            </a:r>
            <a:br>
              <a:rPr lang="en-US" sz="4800" b="1" i="0" dirty="0">
                <a:latin typeface="+mn-lt"/>
                <a:ea typeface="Lato Black" charset="0"/>
                <a:cs typeface="Lato Black" charset="0"/>
              </a:rPr>
            </a:br>
            <a:r>
              <a:rPr lang="en-US" sz="4800" b="1" i="0" dirty="0">
                <a:latin typeface="+mn-lt"/>
                <a:ea typeface="Lato Black" charset="0"/>
                <a:cs typeface="Lato Black" charset="0"/>
              </a:rPr>
              <a:t>Workbook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7FAC17-B9C6-8243-B429-61D6BEDF2872}"/>
              </a:ext>
            </a:extLst>
          </p:cNvPr>
          <p:cNvSpPr txBox="1"/>
          <p:nvPr/>
        </p:nvSpPr>
        <p:spPr>
          <a:xfrm>
            <a:off x="4000500" y="782516"/>
            <a:ext cx="7538357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</a:pPr>
            <a:r>
              <a:rPr lang="en-US" dirty="0"/>
              <a:t>Fill out your department’s main goals and mission statement on the next slide.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</a:pPr>
            <a:r>
              <a:rPr lang="en-US" dirty="0"/>
              <a:t>Work your way through the template to evaluate how your current process impacts productivity. </a:t>
            </a:r>
          </a:p>
          <a:p>
            <a:pPr marL="635000" lvl="1" indent="-292100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See the PowerPoint notes for guidance and tips.</a:t>
            </a:r>
          </a:p>
          <a:p>
            <a:pPr marL="635000" lvl="1" indent="-292100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Feel free to edit the questions and bullet points as you see fit, or add any additional context or information.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</a:pPr>
            <a:r>
              <a:rPr lang="en-US" dirty="0"/>
              <a:t>As you complete the workbook, ask yourself: “Are our processes supporting</a:t>
            </a:r>
            <a:br>
              <a:rPr lang="en-US" dirty="0"/>
            </a:br>
            <a:r>
              <a:rPr lang="en-US" dirty="0"/>
              <a:t>us in reaching our goals and staying aligned to our mission?”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</a:pPr>
            <a:r>
              <a:rPr lang="en-US" dirty="0"/>
              <a:t>Determine which part of the benefits process should be the highest priority for automation and improvement. </a:t>
            </a:r>
          </a:p>
          <a:p>
            <a:pPr marL="635000" lvl="1" indent="-292100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We’ve included information about how Frontline can help with the benefits process. We encourage you to do your research, ask questions and find the best solution for your district — even if you’re not ready to make the leap to an online system just yet.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</a:pPr>
            <a:r>
              <a:rPr lang="en-US" dirty="0"/>
              <a:t>Once you’re done, consider taking the completed PowerPoint to your department head (or other district leadership) to help demonstrate why initiatives to improve this process should be a priority.</a:t>
            </a:r>
          </a:p>
        </p:txBody>
      </p:sp>
    </p:spTree>
    <p:extLst>
      <p:ext uri="{BB962C8B-B14F-4D97-AF65-F5344CB8AC3E}">
        <p14:creationId xmlns:p14="http://schemas.microsoft.com/office/powerpoint/2010/main" val="3397918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C67C6EA-5110-004E-B452-22936BD26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519" y="2460625"/>
            <a:ext cx="5045028" cy="2667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51C1A4F-DEFD-EF41-8D08-AADEA17C68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0" y="2460625"/>
            <a:ext cx="5130799" cy="2667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862D42D-EABA-4841-B099-02D36DB7C5A8}"/>
              </a:ext>
            </a:extLst>
          </p:cNvPr>
          <p:cNvSpPr txBox="1">
            <a:spLocks/>
          </p:cNvSpPr>
          <p:nvPr/>
        </p:nvSpPr>
        <p:spPr>
          <a:xfrm>
            <a:off x="731518" y="1992085"/>
            <a:ext cx="10685781" cy="228600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Our goals and mission statement as a department are: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41C4C07-59DD-5C45-A823-E0DD914C0637}"/>
              </a:ext>
            </a:extLst>
          </p:cNvPr>
          <p:cNvSpPr txBox="1">
            <a:spLocks/>
          </p:cNvSpPr>
          <p:nvPr/>
        </p:nvSpPr>
        <p:spPr>
          <a:xfrm>
            <a:off x="731518" y="5561353"/>
            <a:ext cx="10685781" cy="489857"/>
          </a:xfrm>
          <a:prstGeom prst="rect">
            <a:avLst/>
          </a:prstGeom>
        </p:spPr>
        <p:txBody>
          <a:bodyPr vert="horz" lIns="0" tIns="0" rIns="0" bIns="0" numCol="1" spcCol="18288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Looking over the Benefits procedures we’ve evaluated in this workbook: </a:t>
            </a:r>
            <a:r>
              <a:rPr lang="en-US" sz="2000" i="1" dirty="0"/>
              <a:t>Are our processes supporting us in reaching our goals and staying aligned to our mission?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184B87B6-E73C-FB4B-8F0B-2777CBEB1989}"/>
              </a:ext>
            </a:extLst>
          </p:cNvPr>
          <p:cNvSpPr txBox="1">
            <a:spLocks/>
          </p:cNvSpPr>
          <p:nvPr/>
        </p:nvSpPr>
        <p:spPr>
          <a:xfrm>
            <a:off x="731518" y="480218"/>
            <a:ext cx="10685781" cy="1325563"/>
          </a:xfrm>
          <a:prstGeom prst="rect">
            <a:avLst/>
          </a:prstGeom>
        </p:spPr>
        <p:txBody>
          <a:bodyPr vert="horz" lIns="0" tIns="0" rIns="0" bIns="0" numCol="1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tx2"/>
                </a:solidFill>
              </a:rPr>
              <a:t>Our Department’s Goals and Mission</a:t>
            </a:r>
          </a:p>
        </p:txBody>
      </p:sp>
    </p:spTree>
    <p:extLst>
      <p:ext uri="{BB962C8B-B14F-4D97-AF65-F5344CB8AC3E}">
        <p14:creationId xmlns:p14="http://schemas.microsoft.com/office/powerpoint/2010/main" val="1521900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184B87B6-E73C-FB4B-8F0B-2777CBEB1989}"/>
              </a:ext>
            </a:extLst>
          </p:cNvPr>
          <p:cNvSpPr txBox="1">
            <a:spLocks/>
          </p:cNvSpPr>
          <p:nvPr/>
        </p:nvSpPr>
        <p:spPr>
          <a:xfrm>
            <a:off x="731519" y="480218"/>
            <a:ext cx="6244048" cy="1325563"/>
          </a:xfrm>
          <a:prstGeom prst="rect">
            <a:avLst/>
          </a:prstGeom>
        </p:spPr>
        <p:txBody>
          <a:bodyPr vert="horz" lIns="0" tIns="0" rIns="0" bIns="0" numCol="1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tx2"/>
                </a:solidFill>
              </a:rPr>
              <a:t>Selecting &amp; Enrolling in Benefits Packages in Our District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88EC5E0-63AD-4449-ABCD-9C2DFA256DDB}"/>
              </a:ext>
            </a:extLst>
          </p:cNvPr>
          <p:cNvSpPr txBox="1">
            <a:spLocks/>
          </p:cNvSpPr>
          <p:nvPr/>
        </p:nvSpPr>
        <p:spPr>
          <a:xfrm>
            <a:off x="731518" y="1992084"/>
            <a:ext cx="10685781" cy="4191002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000" dirty="0"/>
              <a:t>We have </a:t>
            </a:r>
            <a:r>
              <a:rPr lang="en-US" sz="2000" u="sng" dirty="0"/>
              <a:t>      </a:t>
            </a:r>
            <a:r>
              <a:rPr lang="en-US" sz="2000" dirty="0"/>
              <a:t> employees in our district.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000" dirty="0"/>
              <a:t>We spend ___ weeks selecting plans for our benefits packages.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000" dirty="0"/>
              <a:t>Each benefits packet is ___ pages long.</a:t>
            </a:r>
            <a:endParaRPr lang="en-US" sz="1500" dirty="0"/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000" dirty="0"/>
              <a:t>It takes us ___ weeks to send out the benefits packets in the mail.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000" dirty="0"/>
              <a:t>Once we receive the benefits information back in the office, we spend ___ hours transcribing handwritten data into our database.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000" dirty="0"/>
              <a:t>It takes </a:t>
            </a:r>
            <a:r>
              <a:rPr lang="en-US" sz="2000" u="sng" dirty="0"/>
              <a:t>      </a:t>
            </a:r>
            <a:r>
              <a:rPr lang="en-US" sz="2000" dirty="0"/>
              <a:t> hours to process benefits paperwork for each employee. That’s a total of </a:t>
            </a:r>
            <a:r>
              <a:rPr lang="en-US" sz="2000" u="sng" dirty="0"/>
              <a:t>      </a:t>
            </a:r>
            <a:r>
              <a:rPr lang="en-US" sz="2000" dirty="0"/>
              <a:t> hours for all employees.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Assuming an hourly wage of $</a:t>
            </a:r>
            <a:r>
              <a:rPr lang="en-US" sz="1800" u="sng" dirty="0">
                <a:solidFill>
                  <a:schemeClr val="accent3">
                    <a:lumMod val="75000"/>
                  </a:schemeClr>
                </a:solidFill>
              </a:rPr>
              <a:t>     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, time spent preparing for open enrollment costs the district about</a:t>
            </a:r>
            <a:br>
              <a:rPr lang="en-US" sz="18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$</a:t>
            </a:r>
            <a:r>
              <a:rPr lang="en-US" sz="1800" u="sng" dirty="0">
                <a:solidFill>
                  <a:schemeClr val="accent3">
                    <a:lumMod val="75000"/>
                  </a:schemeClr>
                </a:solidFill>
              </a:rPr>
              <a:t>     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 in labor every year. 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chemeClr val="accent3">
                    <a:lumMod val="75000"/>
                  </a:schemeClr>
                </a:solidFill>
              </a:rPr>
              <a:t>How else could that time be spent, if benefits paperwork didn’t take as long?</a:t>
            </a:r>
          </a:p>
        </p:txBody>
      </p:sp>
    </p:spTree>
    <p:extLst>
      <p:ext uri="{BB962C8B-B14F-4D97-AF65-F5344CB8AC3E}">
        <p14:creationId xmlns:p14="http://schemas.microsoft.com/office/powerpoint/2010/main" val="1236032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184B87B6-E73C-FB4B-8F0B-2777CBEB1989}"/>
              </a:ext>
            </a:extLst>
          </p:cNvPr>
          <p:cNvSpPr txBox="1">
            <a:spLocks/>
          </p:cNvSpPr>
          <p:nvPr/>
        </p:nvSpPr>
        <p:spPr>
          <a:xfrm>
            <a:off x="731518" y="589721"/>
            <a:ext cx="8332969" cy="2392190"/>
          </a:xfrm>
          <a:prstGeom prst="rect">
            <a:avLst/>
          </a:prstGeom>
        </p:spPr>
        <p:txBody>
          <a:bodyPr vert="horz" lIns="0" tIns="0" rIns="0" bIns="0" numCol="1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tx2"/>
                </a:solidFill>
              </a:rPr>
              <a:t>Adjusting Life/Qualifying Events, Updating Contact Information &amp; Accessing Individual Information on Behalf of Employees</a:t>
            </a:r>
          </a:p>
          <a:p>
            <a:pPr marL="0" indent="0">
              <a:buNone/>
            </a:pP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88EC5E0-63AD-4449-ABCD-9C2DFA256DDB}"/>
              </a:ext>
            </a:extLst>
          </p:cNvPr>
          <p:cNvSpPr txBox="1">
            <a:spLocks/>
          </p:cNvSpPr>
          <p:nvPr/>
        </p:nvSpPr>
        <p:spPr>
          <a:xfrm>
            <a:off x="731518" y="2666998"/>
            <a:ext cx="10685781" cy="4191002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000" dirty="0"/>
              <a:t>We spend </a:t>
            </a:r>
            <a:r>
              <a:rPr lang="en-US" sz="2000" u="sng" dirty="0"/>
              <a:t>      </a:t>
            </a:r>
            <a:r>
              <a:rPr lang="en-US" sz="2000" dirty="0"/>
              <a:t> hours each week tracking down and/or updating information like addresses and emergency contact information for our employees.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000" dirty="0"/>
              <a:t>Every month, we receive about </a:t>
            </a:r>
            <a:r>
              <a:rPr lang="en-US" sz="2000" u="sng" dirty="0"/>
              <a:t>      </a:t>
            </a:r>
            <a:r>
              <a:rPr lang="en-US" sz="2000" dirty="0"/>
              <a:t> requests (emails, phone calls, in-person visits) from employees needing updates.</a:t>
            </a:r>
          </a:p>
          <a:p>
            <a:pPr marL="685800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</a:pPr>
            <a:r>
              <a:rPr lang="en-US" sz="1800" i="1" dirty="0">
                <a:solidFill>
                  <a:schemeClr val="accent3">
                    <a:lumMod val="75000"/>
                  </a:schemeClr>
                </a:solidFill>
              </a:rPr>
              <a:t>How do these interruptions affect our productivity?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000" dirty="0"/>
              <a:t>When we need to find a specific file, it can take us up to </a:t>
            </a:r>
            <a:r>
              <a:rPr lang="en-US" sz="2000" u="sng" dirty="0"/>
              <a:t>      </a:t>
            </a:r>
            <a:r>
              <a:rPr lang="en-US" sz="2000" dirty="0"/>
              <a:t> hours to find the right one.</a:t>
            </a:r>
          </a:p>
          <a:p>
            <a:pPr marL="685800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</a:pPr>
            <a:r>
              <a:rPr lang="en-US" sz="1800" i="1" dirty="0">
                <a:solidFill>
                  <a:schemeClr val="accent3">
                    <a:lumMod val="75000"/>
                  </a:schemeClr>
                </a:solidFill>
              </a:rPr>
              <a:t>Are we okay with the amount of paper created from everyday benefits processes?</a:t>
            </a:r>
          </a:p>
          <a:p>
            <a:pPr marL="685800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</a:pPr>
            <a:r>
              <a:rPr lang="en-US" sz="1800" i="1" dirty="0">
                <a:solidFill>
                  <a:schemeClr val="accent3">
                    <a:lumMod val="75000"/>
                  </a:schemeClr>
                </a:solidFill>
              </a:rPr>
              <a:t>How often are we unable to find the right records, whether they were misplaced or simply never completed and returned?</a:t>
            </a:r>
          </a:p>
          <a:p>
            <a:pPr marL="685800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</a:pPr>
            <a:r>
              <a:rPr lang="en-US" sz="1800" i="1" dirty="0">
                <a:solidFill>
                  <a:schemeClr val="accent3">
                    <a:lumMod val="75000"/>
                  </a:schemeClr>
                </a:solidFill>
              </a:rPr>
              <a:t>Is this a potential legal liability?</a:t>
            </a:r>
          </a:p>
        </p:txBody>
      </p:sp>
    </p:spTree>
    <p:extLst>
      <p:ext uri="{BB962C8B-B14F-4D97-AF65-F5344CB8AC3E}">
        <p14:creationId xmlns:p14="http://schemas.microsoft.com/office/powerpoint/2010/main" val="3650796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60E4DB-1C9D-DC4C-9B81-56184D9E7552}"/>
              </a:ext>
            </a:extLst>
          </p:cNvPr>
          <p:cNvSpPr/>
          <p:nvPr/>
        </p:nvSpPr>
        <p:spPr>
          <a:xfrm>
            <a:off x="0" y="4062048"/>
            <a:ext cx="12192000" cy="19870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184B87B6-E73C-FB4B-8F0B-2777CBEB1989}"/>
              </a:ext>
            </a:extLst>
          </p:cNvPr>
          <p:cNvSpPr txBox="1">
            <a:spLocks/>
          </p:cNvSpPr>
          <p:nvPr/>
        </p:nvSpPr>
        <p:spPr>
          <a:xfrm>
            <a:off x="731518" y="480218"/>
            <a:ext cx="5991499" cy="1325563"/>
          </a:xfrm>
          <a:prstGeom prst="rect">
            <a:avLst/>
          </a:prstGeom>
        </p:spPr>
        <p:txBody>
          <a:bodyPr vert="horz" lIns="0" tIns="0" rIns="0" bIns="0" numCol="1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tx2"/>
                </a:solidFill>
              </a:rPr>
              <a:t>Benefits Management &amp; Frontline HRMS &amp; Recruiting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88EC5E0-63AD-4449-ABCD-9C2DFA256DDB}"/>
              </a:ext>
            </a:extLst>
          </p:cNvPr>
          <p:cNvSpPr txBox="1">
            <a:spLocks/>
          </p:cNvSpPr>
          <p:nvPr/>
        </p:nvSpPr>
        <p:spPr>
          <a:xfrm>
            <a:off x="731518" y="1992084"/>
            <a:ext cx="10774682" cy="4191002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ato" panose="020F0502020204030203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Increase flexibility and accuracy with a self-serve employee portal (without compromising control!) </a:t>
            </a:r>
          </a:p>
          <a:p>
            <a:r>
              <a:rPr lang="en-US" sz="2400" dirty="0"/>
              <a:t>As part of Frontline HRMS &amp; Recruiting, Benefits Management works alongside Talent Management, Position Management, Compensation Management and more to ensure your team’s ability to be proactive from recruitment to retirement.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200" i="1" dirty="0">
                <a:solidFill>
                  <a:schemeClr val="tx2"/>
                </a:solidFill>
              </a:rPr>
              <a:t>“We’ve been working toward going completely paperless, and we felt Frontline was an answer to finish out that goal. I think we’re going to be able to lose a lot of redundancy in functions we had by going to Frontline.”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– Robert Whitman, Assistant Superintendent of Human and Student Resources, Willis ISD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3363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rontline Education">
      <a:dk1>
        <a:srgbClr val="2E4D58"/>
      </a:dk1>
      <a:lt1>
        <a:srgbClr val="FFFFFF"/>
      </a:lt1>
      <a:dk2>
        <a:srgbClr val="7A4183"/>
      </a:dk2>
      <a:lt2>
        <a:srgbClr val="6ECEB2"/>
      </a:lt2>
      <a:accent1>
        <a:srgbClr val="E56A54"/>
      </a:accent1>
      <a:accent2>
        <a:srgbClr val="D0D3D4"/>
      </a:accent2>
      <a:accent3>
        <a:srgbClr val="A2AAAD"/>
      </a:accent3>
      <a:accent4>
        <a:srgbClr val="3F2A56"/>
      </a:accent4>
      <a:accent5>
        <a:srgbClr val="4EC3E0"/>
      </a:accent5>
      <a:accent6>
        <a:srgbClr val="F3DD6D"/>
      </a:accent6>
      <a:hlink>
        <a:srgbClr val="6ECEB2"/>
      </a:hlink>
      <a:folHlink>
        <a:srgbClr val="A2AAA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8E4C016-2A60-0B42-A32E-1DF34F23F768}" vid="{A770B55E-AB14-F04D-8F2A-F33903955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4F018BA9BC47478B9CD7A5D94BFA1E" ma:contentTypeVersion="10" ma:contentTypeDescription="Create a new document." ma:contentTypeScope="" ma:versionID="e283f4cadf42b78283b97257b210c335">
  <xsd:schema xmlns:xsd="http://www.w3.org/2001/XMLSchema" xmlns:xs="http://www.w3.org/2001/XMLSchema" xmlns:p="http://schemas.microsoft.com/office/2006/metadata/properties" xmlns:ns1="http://schemas.microsoft.com/sharepoint/v3" xmlns:ns2="eccd0dcd-783a-45e5-b09f-9af4c866040d" xmlns:ns3="d56204e0-4cc4-417a-bc95-87dd688b7851" targetNamespace="http://schemas.microsoft.com/office/2006/metadata/properties" ma:root="true" ma:fieldsID="041aa4df9a61911cb5c5d79c5480ef70" ns1:_="" ns2:_="" ns3:_="">
    <xsd:import namespace="http://schemas.microsoft.com/sharepoint/v3"/>
    <xsd:import namespace="eccd0dcd-783a-45e5-b09f-9af4c866040d"/>
    <xsd:import namespace="d56204e0-4cc4-417a-bc95-87dd688b785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cd0dcd-783a-45e5-b09f-9af4c86604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6204e0-4cc4-417a-bc95-87dd688b78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6470C0-9338-4D81-8486-83DC8F8229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ccd0dcd-783a-45e5-b09f-9af4c866040d"/>
    <ds:schemaRef ds:uri="d56204e0-4cc4-417a-bc95-87dd688b78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9133C1-5E6D-4247-8A93-9728516BB061}">
  <ds:schemaRefs>
    <ds:schemaRef ds:uri="http://schemas.openxmlformats.org/package/2006/metadata/core-properties"/>
    <ds:schemaRef ds:uri="d56204e0-4cc4-417a-bc95-87dd688b7851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sharepoint/v3"/>
    <ds:schemaRef ds:uri="http://purl.org/dc/elements/1.1/"/>
    <ds:schemaRef ds:uri="eccd0dcd-783a-45e5-b09f-9af4c866040d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6D05029-4DE3-4BB2-89E6-030D3A0D5D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</TotalTime>
  <Words>627</Words>
  <Application>Microsoft Office PowerPoint</Application>
  <PresentationFormat>Widescreen</PresentationFormat>
  <Paragraphs>46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Lato</vt:lpstr>
      <vt:lpstr>Lato Black</vt:lpstr>
      <vt:lpstr>Lato Heavy</vt:lpstr>
      <vt:lpstr>Office Theme</vt:lpstr>
      <vt:lpstr>Self-Diagnostic Workbook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Dyke Habegger</dc:creator>
  <cp:lastModifiedBy>Elise Ozarowski</cp:lastModifiedBy>
  <cp:revision>38</cp:revision>
  <cp:lastPrinted>2016-05-16T13:12:12Z</cp:lastPrinted>
  <dcterms:created xsi:type="dcterms:W3CDTF">2019-04-19T14:37:03Z</dcterms:created>
  <dcterms:modified xsi:type="dcterms:W3CDTF">2020-01-06T15:27:23Z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0x010100234F018BA9BC47478B9CD7A5D94BFA1E</vt:lpwstr>
  </property>
</Properties>
</file>