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319" r:id="rId5"/>
    <p:sldId id="320" r:id="rId6"/>
    <p:sldId id="321" r:id="rId7"/>
    <p:sldId id="322" r:id="rId8"/>
    <p:sldId id="328" r:id="rId9"/>
    <p:sldId id="3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ection" id="{C2860178-5085-BD41-A069-6189877D9E08}">
          <p14:sldIdLst>
            <p14:sldId id="319"/>
            <p14:sldId id="320"/>
            <p14:sldId id="321"/>
            <p14:sldId id="322"/>
            <p14:sldId id="328"/>
          </p14:sldIdLst>
        </p14:section>
        <p14:section name="How Frontline can help" id="{6D417BFC-599D-234D-8476-390B7FFBA134}">
          <p14:sldIdLst>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8" autoAdjust="0"/>
    <p:restoredTop sz="84298"/>
  </p:normalViewPr>
  <p:slideViewPr>
    <p:cSldViewPr snapToGrid="0">
      <p:cViewPr varScale="1">
        <p:scale>
          <a:sx n="110" d="100"/>
          <a:sy n="110" d="100"/>
        </p:scale>
        <p:origin x="978" y="102"/>
      </p:cViewPr>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8F87C1-6FDB-764F-8B92-76DC1E67C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99481D-8B4C-5842-A088-36D9FD466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04EC14-76E4-9E43-B34A-2AA9E14A44E2}" type="datetimeFigureOut">
              <a:rPr lang="en-US" smtClean="0"/>
              <a:t>10/18/2019</a:t>
            </a:fld>
            <a:endParaRPr lang="en-US"/>
          </a:p>
        </p:txBody>
      </p:sp>
      <p:sp>
        <p:nvSpPr>
          <p:cNvPr id="4" name="Footer Placeholder 3">
            <a:extLst>
              <a:ext uri="{FF2B5EF4-FFF2-40B4-BE49-F238E27FC236}">
                <a16:creationId xmlns:a16="http://schemas.microsoft.com/office/drawing/2014/main" id="{776F8C01-AA1E-5A41-AF9D-4705B5012B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7EE6F0-4F2D-0144-B80D-B142187822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59F54-8848-D249-934E-B5BBB53B47EB}" type="slidenum">
              <a:rPr lang="en-US" smtClean="0"/>
              <a:t>‹#›</a:t>
            </a:fld>
            <a:endParaRPr lang="en-US"/>
          </a:p>
        </p:txBody>
      </p:sp>
    </p:spTree>
    <p:extLst>
      <p:ext uri="{BB962C8B-B14F-4D97-AF65-F5344CB8AC3E}">
        <p14:creationId xmlns:p14="http://schemas.microsoft.com/office/powerpoint/2010/main" val="380810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0E98E-675A-4340-A4A8-77129BA20767}"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7EDA-3EE1-433D-89ED-BE6F36B75B15}" type="slidenum">
              <a:rPr lang="en-US" smtClean="0"/>
              <a:t>2</a:t>
            </a:fld>
            <a:endParaRPr lang="en-US"/>
          </a:p>
        </p:txBody>
      </p:sp>
    </p:spTree>
    <p:extLst>
      <p:ext uri="{BB962C8B-B14F-4D97-AF65-F5344CB8AC3E}">
        <p14:creationId xmlns:p14="http://schemas.microsoft.com/office/powerpoint/2010/main" val="246332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7EDA-3EE1-433D-89ED-BE6F36B75B15}" type="slidenum">
              <a:rPr lang="en-US" smtClean="0"/>
              <a:t>3</a:t>
            </a:fld>
            <a:endParaRPr lang="en-US"/>
          </a:p>
        </p:txBody>
      </p:sp>
    </p:spTree>
    <p:extLst>
      <p:ext uri="{BB962C8B-B14F-4D97-AF65-F5344CB8AC3E}">
        <p14:creationId xmlns:p14="http://schemas.microsoft.com/office/powerpoint/2010/main" val="140613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4</a:t>
            </a:fld>
            <a:endParaRPr lang="en-US"/>
          </a:p>
        </p:txBody>
      </p:sp>
    </p:spTree>
    <p:extLst>
      <p:ext uri="{BB962C8B-B14F-4D97-AF65-F5344CB8AC3E}">
        <p14:creationId xmlns:p14="http://schemas.microsoft.com/office/powerpoint/2010/main" val="416593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7EDA-3EE1-433D-89ED-BE6F36B75B15}" type="slidenum">
              <a:rPr lang="en-US" smtClean="0"/>
              <a:t>5</a:t>
            </a:fld>
            <a:endParaRPr lang="en-US"/>
          </a:p>
        </p:txBody>
      </p:sp>
    </p:spTree>
    <p:extLst>
      <p:ext uri="{BB962C8B-B14F-4D97-AF65-F5344CB8AC3E}">
        <p14:creationId xmlns:p14="http://schemas.microsoft.com/office/powerpoint/2010/main" val="67258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6</a:t>
            </a:fld>
            <a:endParaRPr lang="en-US"/>
          </a:p>
        </p:txBody>
      </p:sp>
    </p:spTree>
    <p:extLst>
      <p:ext uri="{BB962C8B-B14F-4D97-AF65-F5344CB8AC3E}">
        <p14:creationId xmlns:p14="http://schemas.microsoft.com/office/powerpoint/2010/main" val="3363852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2B5492-7347-294C-B81A-74DF3C14C6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3" name="Rectangle 2">
            <a:extLst>
              <a:ext uri="{FF2B5EF4-FFF2-40B4-BE49-F238E27FC236}">
                <a16:creationId xmlns:a16="http://schemas.microsoft.com/office/drawing/2014/main" id="{58D2F233-1B16-3C43-82DA-4D45172E3443}"/>
              </a:ext>
            </a:extLst>
          </p:cNvPr>
          <p:cNvSpPr/>
          <p:nvPr userDrawn="1"/>
        </p:nvSpPr>
        <p:spPr>
          <a:xfrm>
            <a:off x="10983686" y="5671457"/>
            <a:ext cx="1077685" cy="109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002CAF32-B48A-7544-952C-DC8C19695779}"/>
              </a:ext>
            </a:extLst>
          </p:cNvPr>
          <p:cNvSpPr>
            <a:spLocks noGrp="1"/>
          </p:cNvSpPr>
          <p:nvPr>
            <p:ph type="body" sz="quarter" idx="13" hasCustomPrompt="1"/>
          </p:nvPr>
        </p:nvSpPr>
        <p:spPr>
          <a:xfrm>
            <a:off x="731837" y="2460625"/>
            <a:ext cx="5238967" cy="2667000"/>
          </a:xfrm>
        </p:spPr>
        <p:txBody>
          <a:bodyPr/>
          <a:lstStyle>
            <a:lvl1pPr>
              <a:defRPr/>
            </a:lvl1pPr>
          </a:lstStyle>
          <a:p>
            <a:pPr lvl="0"/>
            <a:r>
              <a:rPr lang="en-US" dirty="0"/>
              <a:t>Insert your department’s goals here:</a:t>
            </a:r>
          </a:p>
        </p:txBody>
      </p:sp>
      <p:sp>
        <p:nvSpPr>
          <p:cNvPr id="15" name="Text Placeholder 13">
            <a:extLst>
              <a:ext uri="{FF2B5EF4-FFF2-40B4-BE49-F238E27FC236}">
                <a16:creationId xmlns:a16="http://schemas.microsoft.com/office/drawing/2014/main" id="{2145C937-20DB-3B42-A0F9-50B0C0890A41}"/>
              </a:ext>
            </a:extLst>
          </p:cNvPr>
          <p:cNvSpPr>
            <a:spLocks noGrp="1"/>
          </p:cNvSpPr>
          <p:nvPr>
            <p:ph type="body" sz="quarter" idx="14" hasCustomPrompt="1"/>
          </p:nvPr>
        </p:nvSpPr>
        <p:spPr>
          <a:xfrm>
            <a:off x="6178332" y="2460625"/>
            <a:ext cx="5238967" cy="2667000"/>
          </a:xfrm>
        </p:spPr>
        <p:txBody>
          <a:bodyPr/>
          <a:lstStyle>
            <a:lvl1pPr marL="0" indent="0">
              <a:buNone/>
              <a:defRPr/>
            </a:lvl1pPr>
          </a:lstStyle>
          <a:p>
            <a:pPr lvl="0"/>
            <a:r>
              <a:rPr lang="en-US" dirty="0"/>
              <a:t>Insert your department’s mission statement here:</a:t>
            </a:r>
          </a:p>
        </p:txBody>
      </p:sp>
      <p:sp>
        <p:nvSpPr>
          <p:cNvPr id="7" name="Date Placeholder 3">
            <a:extLst>
              <a:ext uri="{FF2B5EF4-FFF2-40B4-BE49-F238E27FC236}">
                <a16:creationId xmlns:a16="http://schemas.microsoft.com/office/drawing/2014/main" id="{62E1BF87-9058-0C4D-B98F-133D1475BE7E}"/>
              </a:ext>
            </a:extLst>
          </p:cNvPr>
          <p:cNvSpPr txBox="1">
            <a:spLocks/>
          </p:cNvSpPr>
          <p:nvPr userDrawn="1"/>
        </p:nvSpPr>
        <p:spPr>
          <a:xfrm>
            <a:off x="7527472" y="6388100"/>
            <a:ext cx="4076699" cy="195580"/>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accent3"/>
                </a:solidFill>
              </a:rPr>
              <a:t>Self-Diagnostic Workbook  |  </a:t>
            </a:r>
            <a:fld id="{689DD5A9-3590-D24D-98D6-443C0D36626B}" type="slidenum">
              <a:rPr lang="en-US" sz="1200" b="1" smtClean="0">
                <a:solidFill>
                  <a:schemeClr val="accent3"/>
                </a:solidFill>
              </a:rPr>
              <a:t>‹#›</a:t>
            </a:fld>
            <a:endParaRPr lang="en-US" sz="1200" b="1" dirty="0">
              <a:solidFill>
                <a:schemeClr val="accent3"/>
              </a:solidFill>
            </a:endParaRPr>
          </a:p>
        </p:txBody>
      </p:sp>
    </p:spTree>
    <p:extLst>
      <p:ext uri="{BB962C8B-B14F-4D97-AF65-F5344CB8AC3E}">
        <p14:creationId xmlns:p14="http://schemas.microsoft.com/office/powerpoint/2010/main" val="2145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Two Columns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D2F233-1B16-3C43-82DA-4D45172E3443}"/>
              </a:ext>
            </a:extLst>
          </p:cNvPr>
          <p:cNvSpPr/>
          <p:nvPr userDrawn="1"/>
        </p:nvSpPr>
        <p:spPr>
          <a:xfrm>
            <a:off x="10983686" y="5671457"/>
            <a:ext cx="1077685" cy="109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636661-CCA9-4E40-B0DA-5C1EEB3464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2" name="Rectangle 1">
            <a:extLst>
              <a:ext uri="{FF2B5EF4-FFF2-40B4-BE49-F238E27FC236}">
                <a16:creationId xmlns:a16="http://schemas.microsoft.com/office/drawing/2014/main" id="{890868E4-2878-8A45-AF92-A701CE514189}"/>
              </a:ext>
            </a:extLst>
          </p:cNvPr>
          <p:cNvSpPr/>
          <p:nvPr userDrawn="1"/>
        </p:nvSpPr>
        <p:spPr>
          <a:xfrm>
            <a:off x="10692245" y="5818909"/>
            <a:ext cx="1369126" cy="86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E8EE10A0-E998-5B4C-92AD-DE6D8125FF2C}"/>
              </a:ext>
            </a:extLst>
          </p:cNvPr>
          <p:cNvSpPr txBox="1">
            <a:spLocks/>
          </p:cNvSpPr>
          <p:nvPr userDrawn="1"/>
        </p:nvSpPr>
        <p:spPr>
          <a:xfrm>
            <a:off x="7527472" y="6388100"/>
            <a:ext cx="4076699" cy="195580"/>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accent3"/>
                </a:solidFill>
              </a:rPr>
              <a:t>Self-Diagnostic Workbook  |  </a:t>
            </a:r>
            <a:fld id="{689DD5A9-3590-D24D-98D6-443C0D36626B}" type="slidenum">
              <a:rPr lang="en-US" sz="1200" b="1" smtClean="0">
                <a:solidFill>
                  <a:schemeClr val="accent3"/>
                </a:solidFill>
              </a:rPr>
              <a:t>‹#›</a:t>
            </a:fld>
            <a:endParaRPr lang="en-US" sz="1200" b="1" dirty="0">
              <a:solidFill>
                <a:schemeClr val="accent3"/>
              </a:solidFill>
            </a:endParaRPr>
          </a:p>
        </p:txBody>
      </p:sp>
      <p:sp>
        <p:nvSpPr>
          <p:cNvPr id="4" name="Rectangle 3">
            <a:extLst>
              <a:ext uri="{FF2B5EF4-FFF2-40B4-BE49-F238E27FC236}">
                <a16:creationId xmlns:a16="http://schemas.microsoft.com/office/drawing/2014/main" id="{41C5032D-E7F5-F149-9CD7-E80EFBC14216}"/>
              </a:ext>
            </a:extLst>
          </p:cNvPr>
          <p:cNvSpPr/>
          <p:nvPr userDrawn="1"/>
        </p:nvSpPr>
        <p:spPr>
          <a:xfrm>
            <a:off x="8406245" y="1714500"/>
            <a:ext cx="3785592"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35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7999"/>
          </a:xfrm>
          <a:prstGeom prst="rect">
            <a:avLst/>
          </a:prstGeom>
        </p:spPr>
      </p:pic>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sz="3200" b="1"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Date Placeholder 6">
            <a:extLst>
              <a:ext uri="{FF2B5EF4-FFF2-40B4-BE49-F238E27FC236}">
                <a16:creationId xmlns:a16="http://schemas.microsoft.com/office/drawing/2014/main" id="{F3C12592-0469-9345-90CD-95B194E153C9}"/>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October 18, 2019</a:t>
            </a:fld>
            <a:endParaRPr lang="en-US"/>
          </a:p>
        </p:txBody>
      </p:sp>
      <p:sp>
        <p:nvSpPr>
          <p:cNvPr id="13" name="Footer Placeholder 7">
            <a:extLst>
              <a:ext uri="{FF2B5EF4-FFF2-40B4-BE49-F238E27FC236}">
                <a16:creationId xmlns:a16="http://schemas.microsoft.com/office/drawing/2014/main" id="{F5D49904-7ABE-4941-91FA-AB0FB85135A0}"/>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1931419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4800" b="1" i="0" spc="200" baseline="0">
                <a:solidFill>
                  <a:schemeClr val="bg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“Quote 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October 18, 2019</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B189B67B-09FA-2C45-9E71-1832496FD601}" type="datetime4">
              <a:rPr lang="en-US" smtClean="0"/>
              <a:pPr/>
              <a:t>October 18, 2019</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AB15C3C0-3C67-C447-A1F0-F150CD0824E3}" type="datetime4">
              <a:rPr lang="en-US" smtClean="0"/>
              <a:pPr/>
              <a:t>October 18, 2019</a:t>
            </a:fld>
            <a:endParaRPr lang="en-US"/>
          </a:p>
        </p:txBody>
      </p:sp>
      <p:sp>
        <p:nvSpPr>
          <p:cNvPr id="4" name="Footer Placeholder 3"/>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19" y="914401"/>
            <a:ext cx="3620561" cy="797654"/>
          </a:xfrm>
        </p:spPr>
        <p:txBody>
          <a:bodyPr>
            <a:noAutofit/>
          </a:bodyPr>
          <a:lstStyle>
            <a:lvl1pPr>
              <a:defRPr lang="en-US" sz="5000" b="1" i="0" kern="1200" baseline="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Calibri" panose="020F0502020204030204" pitchFamily="34" charset="0"/>
                <a:cs typeface="Calibri" panose="020F05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Calibri" panose="020F0502020204030204" pitchFamily="34" charset="0"/>
                <a:cs typeface="Calibri" panose="020F0502020204030204"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err="1"/>
              <a:t>email@email.com</a:t>
            </a:r>
            <a:endParaRPr lang="en-US" dirty="0"/>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Calibri" panose="020F0502020204030204" pitchFamily="34" charset="0"/>
                <a:cs typeface="Calibri" panose="020F05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Calibri" panose="020F0502020204030204" pitchFamily="34" charset="0"/>
                <a:cs typeface="Calibri" panose="020F0502020204030204"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err="1"/>
              <a:t>www.website.com</a:t>
            </a:r>
            <a:endParaRPr lang="en-US" dirty="0"/>
          </a:p>
        </p:txBody>
      </p:sp>
    </p:spTree>
    <p:extLst>
      <p:ext uri="{BB962C8B-B14F-4D97-AF65-F5344CB8AC3E}">
        <p14:creationId xmlns:p14="http://schemas.microsoft.com/office/powerpoint/2010/main" val="26075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lvl1pPr>
              <a:defRPr>
                <a:latin typeface="Calibri" panose="020F0502020204030204" pitchFamily="34" charset="0"/>
                <a:cs typeface="Calibri" panose="020F0502020204030204" pitchFamily="34" charset="0"/>
              </a:defRPr>
            </a:lvl1pPr>
          </a:lstStyle>
          <a:p>
            <a:fld id="{144B157E-5975-B349-9CA7-6DDA383AAD4C}" type="datetime4">
              <a:rPr lang="en-US" smtClean="0"/>
              <a:pPr/>
              <a:t>October 18, 2019</a:t>
            </a:fld>
            <a:endParaRPr lang="en-US"/>
          </a:p>
        </p:txBody>
      </p:sp>
      <p:sp>
        <p:nvSpPr>
          <p:cNvPr id="9" name="Footer Placeholder 2"/>
          <p:cNvSpPr>
            <a:spLocks noGrp="1"/>
          </p:cNvSpPr>
          <p:nvPr>
            <p:ph type="ftr" sz="quarter" idx="11"/>
          </p:nvPr>
        </p:nvSpPr>
        <p:spPr>
          <a:xfrm>
            <a:off x="697230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177367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
            <a:ext cx="12191673" cy="6857998"/>
          </a:xfrm>
          <a:prstGeom prst="rect">
            <a:avLst/>
          </a:prstGeom>
        </p:spPr>
      </p:pic>
      <p:sp>
        <p:nvSpPr>
          <p:cNvPr id="3" name="Rectangle 2">
            <a:extLst>
              <a:ext uri="{FF2B5EF4-FFF2-40B4-BE49-F238E27FC236}">
                <a16:creationId xmlns:a16="http://schemas.microsoft.com/office/drawing/2014/main" id="{A6C979B8-7150-2D46-95CB-AC12B562C920}"/>
              </a:ext>
            </a:extLst>
          </p:cNvPr>
          <p:cNvSpPr/>
          <p:nvPr userDrawn="1"/>
        </p:nvSpPr>
        <p:spPr>
          <a:xfrm>
            <a:off x="261257" y="3429000"/>
            <a:ext cx="11332029" cy="33092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6FC9D5-8B55-6641-B269-39D54DE7BB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52036" y="5732780"/>
            <a:ext cx="2090664" cy="850900"/>
          </a:xfrm>
          <a:prstGeom prst="rect">
            <a:avLst/>
          </a:prstGeom>
        </p:spPr>
      </p:pic>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4400" b="1" i="0" spc="0">
                <a:solidFill>
                  <a:schemeClr val="bg2"/>
                </a:solidFill>
                <a:latin typeface="+mn-lt"/>
                <a:ea typeface="Lato Heavy" charset="0"/>
                <a:cs typeface="Lato Heavy" charset="0"/>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latin typeface="Calibri" panose="020F0502020204030204" pitchFamily="34" charset="0"/>
                <a:cs typeface="Calibri" panose="020F0502020204030204" pitchFamily="34" charset="0"/>
              </a:defRPr>
            </a:lvl1pPr>
          </a:lstStyle>
          <a:p>
            <a:fld id="{54BF3389-92EB-A345-B6F8-D834670626CB}" type="datetime4">
              <a:rPr lang="en-US" smtClean="0"/>
              <a:pPr/>
              <a:t>October 18, 2019</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4400" b="1" i="0">
                <a:solidFill>
                  <a:schemeClr val="accent3">
                    <a:lumMod val="20000"/>
                    <a:lumOff val="80000"/>
                  </a:schemeClr>
                </a:solidFill>
                <a:latin typeface="+mn-lt"/>
                <a:ea typeface="Lato Heavy" charset="0"/>
                <a:cs typeface="Lato Heavy" charset="0"/>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latin typeface="+mn-lt"/>
              </a:defRPr>
            </a:lvl1pPr>
          </a:lstStyle>
          <a:p>
            <a:fld id="{0246177C-EF6C-904C-9BC4-F90D90C06215}" type="datetime4">
              <a:rPr lang="en-US" smtClean="0"/>
              <a:pPr/>
              <a:t>October 18, 2019</a:t>
            </a:fld>
            <a:endParaRPr lang="en-US" dirty="0"/>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latin typeface="+mn-lt"/>
              </a:defRPr>
            </a:lvl1pPr>
          </a:lstStyle>
          <a:p>
            <a:r>
              <a:rPr lang="en-US"/>
              <a:t>©2019 Frontline Education Confidential &amp; Proprietary</a:t>
            </a:r>
            <a:endParaRPr lang="en-US" dirty="0"/>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44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310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3" name="Rectangle 2">
            <a:extLst>
              <a:ext uri="{FF2B5EF4-FFF2-40B4-BE49-F238E27FC236}">
                <a16:creationId xmlns:a16="http://schemas.microsoft.com/office/drawing/2014/main" id="{A49FC132-8B48-884F-9755-05F28F31F6A1}"/>
              </a:ext>
            </a:extLst>
          </p:cNvPr>
          <p:cNvSpPr/>
          <p:nvPr userDrawn="1"/>
        </p:nvSpPr>
        <p:spPr>
          <a:xfrm>
            <a:off x="11016343" y="5823857"/>
            <a:ext cx="1175657" cy="103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D33579-ECFB-9046-BE2C-0A9E0551CEDF}"/>
              </a:ext>
            </a:extLst>
          </p:cNvPr>
          <p:cNvSpPr/>
          <p:nvPr userDrawn="1"/>
        </p:nvSpPr>
        <p:spPr>
          <a:xfrm>
            <a:off x="4082144" y="459245"/>
            <a:ext cx="7893292" cy="29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7DEBAF0A-CCC1-BD48-9287-7EED5F215FBA}"/>
              </a:ext>
            </a:extLst>
          </p:cNvPr>
          <p:cNvSpPr txBox="1">
            <a:spLocks/>
          </p:cNvSpPr>
          <p:nvPr userDrawn="1"/>
        </p:nvSpPr>
        <p:spPr>
          <a:xfrm>
            <a:off x="7527472" y="6388100"/>
            <a:ext cx="4076699" cy="195580"/>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accent3"/>
                </a:solidFill>
              </a:rPr>
              <a:t>Self-Diagnostic Workbook  |  </a:t>
            </a:r>
            <a:fld id="{689DD5A9-3590-D24D-98D6-443C0D36626B}" type="slidenum">
              <a:rPr lang="en-US" sz="1200" b="1" smtClean="0">
                <a:solidFill>
                  <a:schemeClr val="accent3"/>
                </a:solidFill>
              </a:rPr>
              <a:t>‹#›</a:t>
            </a:fld>
            <a:endParaRPr lang="en-US" sz="1200" b="1" dirty="0">
              <a:solidFill>
                <a:schemeClr val="accent3"/>
              </a:solidFill>
            </a:endParaRPr>
          </a:p>
        </p:txBody>
      </p:sp>
    </p:spTree>
    <p:extLst>
      <p:ext uri="{BB962C8B-B14F-4D97-AF65-F5344CB8AC3E}">
        <p14:creationId xmlns:p14="http://schemas.microsoft.com/office/powerpoint/2010/main" val="129141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44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of Section</a:t>
            </a:r>
            <a:br>
              <a:rPr lang="en-US" dirty="0"/>
            </a:br>
            <a:r>
              <a:rPr lang="en-US" dirty="0"/>
              <a:t>Second Line Optional</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vert="horz" lIns="0" tIns="0" rIns="0" bIns="0" rtlCol="0">
            <a:noAutofit/>
          </a:bodyPr>
          <a:lstStyle>
            <a:lvl1pPr>
              <a:defRPr lang="en-US" sz="2400" dirty="0" smtClean="0">
                <a:solidFill>
                  <a:schemeClr val="tx1">
                    <a:tint val="75000"/>
                  </a:schemeClr>
                </a:solidFill>
              </a:defRPr>
            </a:lvl1pPr>
          </a:lstStyle>
          <a:p>
            <a:pPr marL="0" lvl="0" indent="0">
              <a:buNone/>
            </a:pPr>
            <a:r>
              <a:rPr lang="en-US" dirty="0"/>
              <a:t>Subtitle Optional</a:t>
            </a:r>
          </a:p>
        </p:txBody>
      </p:sp>
      <p:sp>
        <p:nvSpPr>
          <p:cNvPr id="9" name="Date Placeholder 6">
            <a:extLst>
              <a:ext uri="{FF2B5EF4-FFF2-40B4-BE49-F238E27FC236}">
                <a16:creationId xmlns:a16="http://schemas.microsoft.com/office/drawing/2014/main" id="{97A8B858-1D5C-E042-9A11-81AA96CEDE5B}"/>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October 18, 2019</a:t>
            </a:fld>
            <a:endParaRPr lang="en-US"/>
          </a:p>
        </p:txBody>
      </p:sp>
      <p:sp>
        <p:nvSpPr>
          <p:cNvPr id="10" name="Footer Placeholder 7">
            <a:extLst>
              <a:ext uri="{FF2B5EF4-FFF2-40B4-BE49-F238E27FC236}">
                <a16:creationId xmlns:a16="http://schemas.microsoft.com/office/drawing/2014/main" id="{805C5471-63DB-D746-9A6F-83966AE98AD1}"/>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129814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44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of Section</a:t>
            </a:r>
            <a:br>
              <a:rPr lang="en-US" dirty="0"/>
            </a:br>
            <a:r>
              <a:rPr lang="en-US" dirty="0"/>
              <a:t>Second Line Optional</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vert="horz" lIns="0" tIns="0" rIns="0" bIns="0" rtlCol="0">
            <a:noAutofit/>
          </a:bodyPr>
          <a:lstStyle>
            <a:lvl1pPr>
              <a:defRPr lang="en-US" sz="2400" dirty="0" smtClean="0">
                <a:solidFill>
                  <a:schemeClr val="tx1">
                    <a:tint val="75000"/>
                  </a:schemeClr>
                </a:solidFill>
              </a:defRPr>
            </a:lvl1pPr>
          </a:lstStyle>
          <a:p>
            <a:pPr marL="0" lvl="0" indent="0">
              <a:buNone/>
            </a:pPr>
            <a:r>
              <a:rPr lang="en-US" dirty="0"/>
              <a:t>Subtitle Optional</a:t>
            </a:r>
          </a:p>
        </p:txBody>
      </p:sp>
      <p:sp>
        <p:nvSpPr>
          <p:cNvPr id="9" name="Date Placeholder 6">
            <a:extLst>
              <a:ext uri="{FF2B5EF4-FFF2-40B4-BE49-F238E27FC236}">
                <a16:creationId xmlns:a16="http://schemas.microsoft.com/office/drawing/2014/main" id="{3A04C38E-CF94-FF49-AB43-101676F4361D}"/>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October 18, 2019</a:t>
            </a:fld>
            <a:endParaRPr lang="en-US"/>
          </a:p>
        </p:txBody>
      </p:sp>
      <p:sp>
        <p:nvSpPr>
          <p:cNvPr id="10" name="Footer Placeholder 7">
            <a:extLst>
              <a:ext uri="{FF2B5EF4-FFF2-40B4-BE49-F238E27FC236}">
                <a16:creationId xmlns:a16="http://schemas.microsoft.com/office/drawing/2014/main" id="{03950C16-297E-9748-AE4F-91C4E2E4B7BC}"/>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47228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731520" y="480218"/>
            <a:ext cx="6858000" cy="1325563"/>
          </a:xfrm>
        </p:spPr>
        <p:txBody>
          <a:bodyPr/>
          <a:lstStyle>
            <a:lvl1pPr>
              <a:defRPr sz="3200" b="1"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8" name="Date Placeholder 6">
            <a:extLst>
              <a:ext uri="{FF2B5EF4-FFF2-40B4-BE49-F238E27FC236}">
                <a16:creationId xmlns:a16="http://schemas.microsoft.com/office/drawing/2014/main" id="{BD1136E7-8272-E44F-BFCF-882A565672B2}"/>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October 18, 2019</a:t>
            </a:fld>
            <a:endParaRPr lang="en-US"/>
          </a:p>
        </p:txBody>
      </p:sp>
      <p:sp>
        <p:nvSpPr>
          <p:cNvPr id="11" name="Footer Placeholder 7">
            <a:extLst>
              <a:ext uri="{FF2B5EF4-FFF2-40B4-BE49-F238E27FC236}">
                <a16:creationId xmlns:a16="http://schemas.microsoft.com/office/drawing/2014/main" id="{40EDC290-C658-8940-BE27-66E4BA1D49B5}"/>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12" name="Rectangle 11">
            <a:extLst>
              <a:ext uri="{FF2B5EF4-FFF2-40B4-BE49-F238E27FC236}">
                <a16:creationId xmlns:a16="http://schemas.microsoft.com/office/drawing/2014/main" id="{63A7C4DF-B11D-C348-B38F-153E27B0525C}"/>
              </a:ext>
            </a:extLst>
          </p:cNvPr>
          <p:cNvSpPr/>
          <p:nvPr userDrawn="1"/>
        </p:nvSpPr>
        <p:spPr>
          <a:xfrm>
            <a:off x="8406245" y="1714500"/>
            <a:ext cx="3785592"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9CF58-C53D-5A4A-AFF3-D99B304D3AB6}" type="datetime4">
              <a:rPr lang="en-US" smtClean="0"/>
              <a:t>October 18, 2019</a:t>
            </a:fld>
            <a:endParaRPr lang="en-US"/>
          </a:p>
        </p:txBody>
      </p:sp>
      <p:sp>
        <p:nvSpPr>
          <p:cNvPr id="5" name="Footer Placeholder 4"/>
          <p:cNvSpPr>
            <a:spLocks noGrp="1"/>
          </p:cNvSpPr>
          <p:nvPr>
            <p:ph type="ftr" sz="quarter" idx="11"/>
          </p:nvPr>
        </p:nvSpPr>
        <p:spPr/>
        <p:txBody>
          <a:bodyPr/>
          <a:lstStyle/>
          <a:p>
            <a:r>
              <a:rPr lang="en-US"/>
              <a:t>©2019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sz="3200" b="1" i="0" baseline="0">
                <a:solidFill>
                  <a:schemeClr val="bg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Calibri" panose="020F0502020204030204" pitchFamily="34" charset="0"/>
                <a:cs typeface="Calibri" panose="020F0502020204030204" pitchFamily="34" charset="0"/>
              </a:defRPr>
            </a:lvl1pPr>
          </a:lstStyle>
          <a:p>
            <a:fld id="{09148423-2618-2D4C-95F5-CBBB3FC0C8A9}" type="datetime4">
              <a:rPr lang="en-US" smtClean="0"/>
              <a:pPr/>
              <a:t>October 18, 2019</a:t>
            </a:fld>
            <a:endParaRPr lang="en-US" dirty="0"/>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3" r:id="rId1"/>
    <p:sldLayoutId id="2147483685" r:id="rId2"/>
    <p:sldLayoutId id="2147483681" r:id="rId3"/>
    <p:sldLayoutId id="2147483694" r:id="rId4"/>
    <p:sldLayoutId id="2147483674" r:id="rId5"/>
    <p:sldLayoutId id="2147483686" r:id="rId6"/>
    <p:sldLayoutId id="2147483689" r:id="rId7"/>
    <p:sldLayoutId id="2147483668" r:id="rId8"/>
    <p:sldLayoutId id="2147483695" r:id="rId9"/>
    <p:sldLayoutId id="2147483672" r:id="rId10"/>
    <p:sldLayoutId id="2147483704" r:id="rId11"/>
    <p:sldLayoutId id="2147483698" r:id="rId12"/>
    <p:sldLayoutId id="2147483653" r:id="rId13"/>
    <p:sldLayoutId id="2147483656" r:id="rId14"/>
    <p:sldLayoutId id="2147483654" r:id="rId15"/>
    <p:sldLayoutId id="2147483655" r:id="rId16"/>
  </p:sldLayoutIdLst>
  <p:hf hdr="0"/>
  <p:txStyles>
    <p:titleStyle>
      <a:lvl1pPr algn="l" defTabSz="914400" rtl="0" eaLnBrk="1" latinLnBrk="0" hangingPunct="1">
        <a:lnSpc>
          <a:spcPts val="4000"/>
        </a:lnSpc>
        <a:spcBef>
          <a:spcPct val="0"/>
        </a:spcBef>
        <a:buNone/>
        <a:defRPr sz="3500" kern="1200" baseline="0">
          <a:solidFill>
            <a:srgbClr val="7A418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121E-5FCA-2F42-8A17-4E642E51C608}"/>
              </a:ext>
            </a:extLst>
          </p:cNvPr>
          <p:cNvSpPr>
            <a:spLocks noGrp="1"/>
          </p:cNvSpPr>
          <p:nvPr>
            <p:ph type="ctrTitle"/>
          </p:nvPr>
        </p:nvSpPr>
        <p:spPr>
          <a:xfrm>
            <a:off x="731521" y="1867839"/>
            <a:ext cx="10711179" cy="2017964"/>
          </a:xfrm>
        </p:spPr>
        <p:txBody>
          <a:bodyPr wrap="square" anchor="ctr" anchorCtr="0"/>
          <a:lstStyle/>
          <a:p>
            <a:pPr>
              <a:lnSpc>
                <a:spcPts val="8000"/>
              </a:lnSpc>
            </a:pPr>
            <a:r>
              <a:rPr lang="en-US" sz="7200" dirty="0"/>
              <a:t>Self-Diagnostic</a:t>
            </a:r>
            <a:br>
              <a:rPr lang="en-US" sz="7200" dirty="0"/>
            </a:br>
            <a:r>
              <a:rPr lang="en-US" sz="7200" dirty="0"/>
              <a:t>Workbook</a:t>
            </a:r>
          </a:p>
        </p:txBody>
      </p:sp>
      <p:sp>
        <p:nvSpPr>
          <p:cNvPr id="3" name="Subtitle 2">
            <a:extLst>
              <a:ext uri="{FF2B5EF4-FFF2-40B4-BE49-F238E27FC236}">
                <a16:creationId xmlns:a16="http://schemas.microsoft.com/office/drawing/2014/main" id="{001C0F0B-4665-3E41-870E-DED40484C416}"/>
              </a:ext>
            </a:extLst>
          </p:cNvPr>
          <p:cNvSpPr>
            <a:spLocks noGrp="1"/>
          </p:cNvSpPr>
          <p:nvPr>
            <p:ph type="subTitle" idx="1"/>
          </p:nvPr>
        </p:nvSpPr>
        <p:spPr>
          <a:xfrm>
            <a:off x="731521" y="4147457"/>
            <a:ext cx="5464101" cy="1142909"/>
          </a:xfrm>
        </p:spPr>
        <p:txBody>
          <a:bodyPr/>
          <a:lstStyle/>
          <a:p>
            <a:r>
              <a:rPr lang="en-US" sz="2400" dirty="0"/>
              <a:t>Is it time for a change to your recruiting and hiring process? Evaluate your district now.</a:t>
            </a:r>
          </a:p>
        </p:txBody>
      </p:sp>
    </p:spTree>
    <p:extLst>
      <p:ext uri="{BB962C8B-B14F-4D97-AF65-F5344CB8AC3E}">
        <p14:creationId xmlns:p14="http://schemas.microsoft.com/office/powerpoint/2010/main" val="159259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BCDBDC9-82EB-D04C-84AC-C63FAC2DBFF6}"/>
              </a:ext>
            </a:extLst>
          </p:cNvPr>
          <p:cNvSpPr txBox="1"/>
          <p:nvPr/>
        </p:nvSpPr>
        <p:spPr>
          <a:xfrm>
            <a:off x="731520" y="914400"/>
            <a:ext cx="3162300" cy="3221446"/>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sz="4800" b="1" i="0" spc="300" dirty="0">
                <a:latin typeface="+mn-lt"/>
                <a:ea typeface="Lato Black" charset="0"/>
                <a:cs typeface="Lato Black" charset="0"/>
              </a:rPr>
              <a:t>How to Use This Workbook</a:t>
            </a:r>
          </a:p>
        </p:txBody>
      </p:sp>
      <p:sp>
        <p:nvSpPr>
          <p:cNvPr id="25" name="TextBox 24">
            <a:extLst>
              <a:ext uri="{FF2B5EF4-FFF2-40B4-BE49-F238E27FC236}">
                <a16:creationId xmlns:a16="http://schemas.microsoft.com/office/drawing/2014/main" id="{F77FAC17-B9C6-8243-B429-61D6BEDF2872}"/>
              </a:ext>
            </a:extLst>
          </p:cNvPr>
          <p:cNvSpPr txBox="1"/>
          <p:nvPr/>
        </p:nvSpPr>
        <p:spPr>
          <a:xfrm>
            <a:off x="4484914" y="914400"/>
            <a:ext cx="7053943" cy="4093428"/>
          </a:xfrm>
          <a:prstGeom prst="rect">
            <a:avLst/>
          </a:prstGeom>
          <a:noFill/>
        </p:spPr>
        <p:txBody>
          <a:bodyPr wrap="square" rtlCol="0">
            <a:spAutoFit/>
          </a:bodyPr>
          <a:lstStyle/>
          <a:p>
            <a:pPr marL="342900" indent="-342900">
              <a:lnSpc>
                <a:spcPct val="100000"/>
              </a:lnSpc>
              <a:spcAft>
                <a:spcPts val="600"/>
              </a:spcAft>
              <a:buClr>
                <a:schemeClr val="bg2"/>
              </a:buClr>
              <a:buFont typeface="+mj-lt"/>
              <a:buAutoNum type="arabicPeriod"/>
            </a:pPr>
            <a:r>
              <a:rPr lang="en-US" sz="1600" dirty="0"/>
              <a:t>Fill out your department’s main goals and mission statement on the next slide.</a:t>
            </a:r>
          </a:p>
          <a:p>
            <a:pPr marL="342900" indent="-342900">
              <a:lnSpc>
                <a:spcPct val="100000"/>
              </a:lnSpc>
              <a:spcAft>
                <a:spcPts val="600"/>
              </a:spcAft>
              <a:buClr>
                <a:schemeClr val="bg2"/>
              </a:buClr>
              <a:buFont typeface="+mj-lt"/>
              <a:buAutoNum type="arabicPeriod"/>
            </a:pPr>
            <a:r>
              <a:rPr lang="en-US" sz="1600" dirty="0"/>
              <a:t>Work your way through the template to evaluate how your current processes impact productivity. </a:t>
            </a:r>
          </a:p>
          <a:p>
            <a:pPr marL="635000" lvl="1" indent="-292100">
              <a:lnSpc>
                <a:spcPct val="100000"/>
              </a:lnSpc>
              <a:spcAft>
                <a:spcPts val="600"/>
              </a:spcAft>
              <a:buClr>
                <a:schemeClr val="tx2"/>
              </a:buClr>
              <a:buFont typeface="Arial" panose="020B0604020202020204" pitchFamily="34" charset="0"/>
              <a:buChar char="•"/>
            </a:pPr>
            <a:r>
              <a:rPr lang="en-US" sz="1400" dirty="0">
                <a:solidFill>
                  <a:schemeClr val="accent3"/>
                </a:solidFill>
              </a:rPr>
              <a:t>Feel free to edit the questions and bullet points as you see fit, or add any additional context or information.</a:t>
            </a:r>
          </a:p>
          <a:p>
            <a:pPr marL="342900" indent="-342900">
              <a:lnSpc>
                <a:spcPct val="100000"/>
              </a:lnSpc>
              <a:spcAft>
                <a:spcPts val="600"/>
              </a:spcAft>
              <a:buClr>
                <a:schemeClr val="bg2"/>
              </a:buClr>
              <a:buFont typeface="+mj-lt"/>
              <a:buAutoNum type="arabicPeriod"/>
            </a:pPr>
            <a:r>
              <a:rPr lang="en-US" sz="1600" dirty="0"/>
              <a:t>As you complete the workbook, ask yourself: “Are our processes supporting</a:t>
            </a:r>
            <a:br>
              <a:rPr lang="en-US" sz="1600" dirty="0"/>
            </a:br>
            <a:r>
              <a:rPr lang="en-US" sz="1600" dirty="0"/>
              <a:t>us in reaching our goals and staying aligned to our mission?”</a:t>
            </a:r>
          </a:p>
          <a:p>
            <a:pPr marL="342900" indent="-342900">
              <a:lnSpc>
                <a:spcPct val="100000"/>
              </a:lnSpc>
              <a:spcAft>
                <a:spcPts val="600"/>
              </a:spcAft>
              <a:buClr>
                <a:schemeClr val="bg2"/>
              </a:buClr>
              <a:buFont typeface="+mj-lt"/>
              <a:buAutoNum type="arabicPeriod"/>
            </a:pPr>
            <a:r>
              <a:rPr lang="en-US" sz="1600" dirty="0"/>
              <a:t>Is it time for a change? Determine your priorities for automation and improvement. </a:t>
            </a:r>
          </a:p>
          <a:p>
            <a:pPr marL="635000" lvl="1" indent="-292100">
              <a:lnSpc>
                <a:spcPct val="100000"/>
              </a:lnSpc>
              <a:spcAft>
                <a:spcPts val="600"/>
              </a:spcAft>
              <a:buClr>
                <a:schemeClr val="tx2"/>
              </a:buClr>
              <a:buFont typeface="Arial" panose="020B0604020202020204" pitchFamily="34" charset="0"/>
              <a:buChar char="•"/>
            </a:pPr>
            <a:r>
              <a:rPr lang="en-US" sz="1400" dirty="0">
                <a:solidFill>
                  <a:schemeClr val="accent3"/>
                </a:solidFill>
              </a:rPr>
              <a:t>We’ve included information about how Frontline can help. We encourage you to do your research, ask questions and find the best solution for your district — even if you’re not ready to make the leap to an online system just yet.</a:t>
            </a:r>
          </a:p>
          <a:p>
            <a:pPr marL="342900" indent="-342900">
              <a:lnSpc>
                <a:spcPct val="100000"/>
              </a:lnSpc>
              <a:spcAft>
                <a:spcPts val="600"/>
              </a:spcAft>
              <a:buClr>
                <a:schemeClr val="bg2"/>
              </a:buClr>
              <a:buFont typeface="+mj-lt"/>
              <a:buAutoNum type="arabicPeriod"/>
            </a:pPr>
            <a:r>
              <a:rPr lang="en-US" sz="1600" dirty="0"/>
              <a:t>Once you’re done, consider taking the completed PowerPoint to your department head (or other district leadership) to help demonstrate why initiatives to improve these processes should be a priority.</a:t>
            </a:r>
          </a:p>
        </p:txBody>
      </p:sp>
    </p:spTree>
    <p:extLst>
      <p:ext uri="{BB962C8B-B14F-4D97-AF65-F5344CB8AC3E}">
        <p14:creationId xmlns:p14="http://schemas.microsoft.com/office/powerpoint/2010/main" val="339791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DC67C6EA-5110-004E-B452-22936BD26882}"/>
              </a:ext>
            </a:extLst>
          </p:cNvPr>
          <p:cNvSpPr>
            <a:spLocks noGrp="1"/>
          </p:cNvSpPr>
          <p:nvPr>
            <p:ph type="body" sz="quarter" idx="13"/>
          </p:nvPr>
        </p:nvSpPr>
        <p:spPr>
          <a:xfrm>
            <a:off x="731518" y="2460625"/>
            <a:ext cx="5238967" cy="2667000"/>
          </a:xfrm>
        </p:spPr>
        <p:txBody>
          <a:bodyPr/>
          <a:lstStyle/>
          <a:p>
            <a:endParaRPr lang="en-US" dirty="0"/>
          </a:p>
        </p:txBody>
      </p:sp>
      <p:sp>
        <p:nvSpPr>
          <p:cNvPr id="24" name="Text Placeholder 23">
            <a:extLst>
              <a:ext uri="{FF2B5EF4-FFF2-40B4-BE49-F238E27FC236}">
                <a16:creationId xmlns:a16="http://schemas.microsoft.com/office/drawing/2014/main" id="{351C1A4F-DEFD-EF41-8D08-AADEA17C6863}"/>
              </a:ext>
            </a:extLst>
          </p:cNvPr>
          <p:cNvSpPr>
            <a:spLocks noGrp="1"/>
          </p:cNvSpPr>
          <p:nvPr>
            <p:ph type="body" sz="quarter" idx="14"/>
          </p:nvPr>
        </p:nvSpPr>
        <p:spPr/>
        <p:txBody>
          <a:bodyPr/>
          <a:lstStyle/>
          <a:p>
            <a:endParaRPr lang="en-US" dirty="0"/>
          </a:p>
        </p:txBody>
      </p:sp>
      <p:sp>
        <p:nvSpPr>
          <p:cNvPr id="28" name="Text Placeholder 4">
            <a:extLst>
              <a:ext uri="{FF2B5EF4-FFF2-40B4-BE49-F238E27FC236}">
                <a16:creationId xmlns:a16="http://schemas.microsoft.com/office/drawing/2014/main" id="{8862D42D-EABA-4841-B099-02D36DB7C5A8}"/>
              </a:ext>
            </a:extLst>
          </p:cNvPr>
          <p:cNvSpPr txBox="1">
            <a:spLocks/>
          </p:cNvSpPr>
          <p:nvPr/>
        </p:nvSpPr>
        <p:spPr>
          <a:xfrm>
            <a:off x="731518" y="1992085"/>
            <a:ext cx="10685781" cy="228600"/>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Our goals and mission statement as a department are:</a:t>
            </a:r>
            <a:endParaRPr lang="en-US" dirty="0"/>
          </a:p>
        </p:txBody>
      </p:sp>
      <p:sp>
        <p:nvSpPr>
          <p:cNvPr id="29" name="Text Placeholder 4">
            <a:extLst>
              <a:ext uri="{FF2B5EF4-FFF2-40B4-BE49-F238E27FC236}">
                <a16:creationId xmlns:a16="http://schemas.microsoft.com/office/drawing/2014/main" id="{D41C4C07-59DD-5C45-A823-E0DD914C0637}"/>
              </a:ext>
            </a:extLst>
          </p:cNvPr>
          <p:cNvSpPr txBox="1">
            <a:spLocks/>
          </p:cNvSpPr>
          <p:nvPr/>
        </p:nvSpPr>
        <p:spPr>
          <a:xfrm>
            <a:off x="731518" y="5561353"/>
            <a:ext cx="10685781" cy="489857"/>
          </a:xfrm>
          <a:prstGeom prst="rect">
            <a:avLst/>
          </a:prstGeom>
        </p:spPr>
        <p:txBody>
          <a:bodyPr vert="horz" lIns="0" tIns="0" rIns="0" bIns="0" numCol="1" spcCol="18288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Looking over the recruiting and hiring procedures we’ve evaluated in this workbook: Are our processes supporting us in reaching our goals and staying aligned to our mission?</a:t>
            </a:r>
          </a:p>
        </p:txBody>
      </p:sp>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Our Department’s Goals and Mission</a:t>
            </a:r>
          </a:p>
        </p:txBody>
      </p:sp>
    </p:spTree>
    <p:extLst>
      <p:ext uri="{BB962C8B-B14F-4D97-AF65-F5344CB8AC3E}">
        <p14:creationId xmlns:p14="http://schemas.microsoft.com/office/powerpoint/2010/main" val="152190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Recruiting</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2000" dirty="0"/>
              <a:t>For each vacancy, we spend</a:t>
            </a:r>
            <a:r>
              <a:rPr lang="en-US" sz="2000" b="1" i="1" dirty="0"/>
              <a:t> ___</a:t>
            </a:r>
            <a:r>
              <a:rPr lang="en-US" sz="2000" dirty="0"/>
              <a:t>hours discerning whether our district has budgeted for the role (sometimes only to find out later that the budget was cut, so all our searching was for naught!). </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How well do we communicate with other departments, such as finance?</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Is this a long, drawn out process with a lot of back and forth? </a:t>
            </a:r>
          </a:p>
          <a:p>
            <a:pPr>
              <a:spcBef>
                <a:spcPts val="0"/>
              </a:spcBef>
              <a:spcAft>
                <a:spcPts val="1000"/>
              </a:spcAft>
            </a:pPr>
            <a:r>
              <a:rPr lang="en-US" sz="2000" dirty="0"/>
              <a:t>It takes us ___ minutes to post a vacancy in our district. We spend ___ hours filtering through applications for each vacancy.</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How much time would you save if the initial filtering were done for you? </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Are you getting enough quality applicants with the qualities you’re seeking? </a:t>
            </a:r>
          </a:p>
          <a:p>
            <a:pPr>
              <a:spcBef>
                <a:spcPts val="0"/>
              </a:spcBef>
              <a:spcAft>
                <a:spcPts val="1000"/>
              </a:spcAft>
            </a:pPr>
            <a:r>
              <a:rPr lang="en-US" sz="2000" dirty="0"/>
              <a:t>We estimate that we lose ___ candidates per year due to lack of or delayed response.</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How does your district stack up to surrounding districts? </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What about your process would have to change to allow you the time to respond more efficiently to qualified candidates?</a:t>
            </a:r>
          </a:p>
        </p:txBody>
      </p:sp>
    </p:spTree>
    <p:extLst>
      <p:ext uri="{BB962C8B-B14F-4D97-AF65-F5344CB8AC3E}">
        <p14:creationId xmlns:p14="http://schemas.microsoft.com/office/powerpoint/2010/main" val="123603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Hiring and Onboarding</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2000" dirty="0"/>
              <a:t>For each vacancy, moving candidates through the hiring pipeline (including tasks like scheduling interviews and giving status updates) takes us ___ hours.</a:t>
            </a:r>
          </a:p>
          <a:p>
            <a:pPr marL="685800">
              <a:spcBef>
                <a:spcPts val="0"/>
              </a:spcBef>
              <a:spcAft>
                <a:spcPts val="1000"/>
              </a:spcAft>
              <a:buClr>
                <a:schemeClr val="tx2"/>
              </a:buClr>
            </a:pPr>
            <a:r>
              <a:rPr lang="en-US" sz="1800" i="1" dirty="0">
                <a:solidFill>
                  <a:schemeClr val="accent3"/>
                </a:solidFill>
              </a:rPr>
              <a:t>Which tasks have you accepted are “just part of the job”? What if you could automate them? </a:t>
            </a:r>
            <a:endParaRPr lang="en-US" sz="2000" dirty="0"/>
          </a:p>
          <a:p>
            <a:pPr>
              <a:spcBef>
                <a:spcPts val="0"/>
              </a:spcBef>
              <a:spcAft>
                <a:spcPts val="1000"/>
              </a:spcAft>
            </a:pPr>
            <a:r>
              <a:rPr lang="en-US" sz="2000" dirty="0"/>
              <a:t>Per new hire, it takes us about ___ to send out, track and receive  employee onboarding packets. </a:t>
            </a:r>
          </a:p>
          <a:p>
            <a:pPr marL="685800">
              <a:spcBef>
                <a:spcPts val="0"/>
              </a:spcBef>
              <a:spcAft>
                <a:spcPts val="1000"/>
              </a:spcAft>
              <a:buClr>
                <a:schemeClr val="tx2"/>
              </a:buClr>
            </a:pPr>
            <a:r>
              <a:rPr lang="en-US" sz="1800" i="1" dirty="0">
                <a:solidFill>
                  <a:schemeClr val="accent3"/>
                </a:solidFill>
              </a:rPr>
              <a:t>Does the candidate’s onboarding experience line up with their hiring experience? Do you have a digital recruiting process paired with a stack of forms to fill out on day one of the job?</a:t>
            </a:r>
          </a:p>
          <a:p>
            <a:pPr marL="685800">
              <a:spcBef>
                <a:spcPts val="0"/>
              </a:spcBef>
              <a:spcAft>
                <a:spcPts val="1000"/>
              </a:spcAft>
              <a:buClr>
                <a:schemeClr val="tx2"/>
              </a:buClr>
            </a:pPr>
            <a:r>
              <a:rPr lang="en-US" sz="1800" i="1" dirty="0">
                <a:solidFill>
                  <a:schemeClr val="accent3"/>
                </a:solidFill>
              </a:rPr>
              <a:t> How often do you have to contact the new hire if you can’t read their handwriting, or if they missed a required field?</a:t>
            </a:r>
          </a:p>
          <a:p>
            <a:pPr>
              <a:spcBef>
                <a:spcPts val="0"/>
              </a:spcBef>
              <a:spcAft>
                <a:spcPts val="1000"/>
              </a:spcAft>
            </a:pPr>
            <a:r>
              <a:rPr lang="en-US" sz="2000" dirty="0"/>
              <a:t>We hire ___ candidates per year. </a:t>
            </a:r>
          </a:p>
          <a:p>
            <a:pPr marL="685800">
              <a:spcBef>
                <a:spcPts val="0"/>
              </a:spcBef>
              <a:spcAft>
                <a:spcPts val="1000"/>
              </a:spcAft>
              <a:buClr>
                <a:schemeClr val="tx2"/>
              </a:buClr>
            </a:pPr>
            <a:r>
              <a:rPr lang="en-US" sz="2000" i="1" dirty="0">
                <a:solidFill>
                  <a:schemeClr val="accent3"/>
                </a:solidFill>
              </a:rPr>
              <a:t>Thinking through the number of candidates you hire each year, and the amount of time spent on each part of the recruiting and hiring process, how much time are you spending each year on tasks like filing through paperwork and transcribing handwritten forms?</a:t>
            </a:r>
          </a:p>
        </p:txBody>
      </p:sp>
    </p:spTree>
    <p:extLst>
      <p:ext uri="{BB962C8B-B14F-4D97-AF65-F5344CB8AC3E}">
        <p14:creationId xmlns:p14="http://schemas.microsoft.com/office/powerpoint/2010/main" val="365079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Frontline Recruiting &amp; Hiring</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629432"/>
            <a:ext cx="10774682" cy="4748350"/>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Proactive Recruiting: </a:t>
            </a:r>
            <a:r>
              <a:rPr lang="en-US" sz="2400" dirty="0"/>
              <a:t>Schedule custom application invitations to reach tens of thousands of qualified candidates. </a:t>
            </a:r>
          </a:p>
          <a:p>
            <a:r>
              <a:rPr lang="en-US" sz="2400" dirty="0"/>
              <a:t> </a:t>
            </a:r>
            <a:r>
              <a:rPr lang="en-US" sz="2400" b="1" dirty="0"/>
              <a:t>Applicant Tracking: </a:t>
            </a:r>
            <a:r>
              <a:rPr lang="en-US" sz="2400" dirty="0"/>
              <a:t>Automated workflows, intuitive dashboards, and the ability to digitally sort and filter through candidates gives you the power to find the right fit for your vacancy in record time.</a:t>
            </a:r>
          </a:p>
          <a:p>
            <a:r>
              <a:rPr lang="en-US" sz="2400" b="1" dirty="0"/>
              <a:t>Screening Assessments: </a:t>
            </a:r>
            <a:r>
              <a:rPr lang="en-US" sz="2400" dirty="0"/>
              <a:t>Evaluate whether a candidate is the right fit for the position and your district.</a:t>
            </a:r>
          </a:p>
          <a:p>
            <a:r>
              <a:rPr lang="en-US" sz="2400" b="1" dirty="0"/>
              <a:t>Integrated Recruiting, Hiring and Onboarding: </a:t>
            </a:r>
            <a:r>
              <a:rPr lang="en-US" sz="2400" dirty="0"/>
              <a:t>Save time and give new hires the best onboarding experience when you integrate Frontline Recruiting &amp; Hiring and Frontline Central.</a:t>
            </a:r>
            <a:endParaRPr lang="en-US" sz="2800" dirty="0"/>
          </a:p>
          <a:p>
            <a:pPr marL="0" indent="0" algn="ctr">
              <a:buNone/>
            </a:pPr>
            <a:r>
              <a:rPr lang="en-US" sz="1800" i="1" dirty="0"/>
              <a:t>"Frontline Recruiting &amp; Hiring helps us recruit talented individuals, and that talent is reflected in their education to students. And that's the bottom line: making sure that students are being taught by the most highly-qualified candidates available.“ – </a:t>
            </a:r>
            <a:r>
              <a:rPr lang="en-US" sz="1800" dirty="0"/>
              <a:t>Ken Griffin, Human Resources Analyst, Clackamas Educational Service District</a:t>
            </a:r>
            <a:endParaRPr lang="en-US" sz="1800" b="1" dirty="0"/>
          </a:p>
        </p:txBody>
      </p:sp>
    </p:spTree>
    <p:extLst>
      <p:ext uri="{BB962C8B-B14F-4D97-AF65-F5344CB8AC3E}">
        <p14:creationId xmlns:p14="http://schemas.microsoft.com/office/powerpoint/2010/main" val="3033363611"/>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E4C016-2A60-0B42-A32E-1DF34F23F768}" vid="{A770B55E-AB14-F04D-8F2A-F33903955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4F018BA9BC47478B9CD7A5D94BFA1E" ma:contentTypeVersion="10" ma:contentTypeDescription="Create a new document." ma:contentTypeScope="" ma:versionID="e283f4cadf42b78283b97257b210c335">
  <xsd:schema xmlns:xsd="http://www.w3.org/2001/XMLSchema" xmlns:xs="http://www.w3.org/2001/XMLSchema" xmlns:p="http://schemas.microsoft.com/office/2006/metadata/properties" xmlns:ns1="http://schemas.microsoft.com/sharepoint/v3" xmlns:ns2="eccd0dcd-783a-45e5-b09f-9af4c866040d" xmlns:ns3="d56204e0-4cc4-417a-bc95-87dd688b7851" targetNamespace="http://schemas.microsoft.com/office/2006/metadata/properties" ma:root="true" ma:fieldsID="041aa4df9a61911cb5c5d79c5480ef70" ns1:_="" ns2:_="" ns3:_="">
    <xsd:import namespace="http://schemas.microsoft.com/sharepoint/v3"/>
    <xsd:import namespace="eccd0dcd-783a-45e5-b09f-9af4c866040d"/>
    <xsd:import namespace="d56204e0-4cc4-417a-bc95-87dd688b7851"/>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cd0dcd-783a-45e5-b09f-9af4c86604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6204e0-4cc4-417a-bc95-87dd688b785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D05029-4DE3-4BB2-89E6-030D3A0D5DAD}">
  <ds:schemaRefs>
    <ds:schemaRef ds:uri="http://schemas.microsoft.com/sharepoint/v3/contenttype/forms"/>
  </ds:schemaRefs>
</ds:datastoreItem>
</file>

<file path=customXml/itemProps2.xml><?xml version="1.0" encoding="utf-8"?>
<ds:datastoreItem xmlns:ds="http://schemas.openxmlformats.org/officeDocument/2006/customXml" ds:itemID="{A76470C0-9338-4D81-8486-83DC8F822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cd0dcd-783a-45e5-b09f-9af4c866040d"/>
    <ds:schemaRef ds:uri="d56204e0-4cc4-417a-bc95-87dd688b7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9133C1-5E6D-4247-8A93-9728516BB061}">
  <ds:schemaRefs>
    <ds:schemaRef ds:uri="http://schemas.openxmlformats.org/package/2006/metadata/core-properties"/>
    <ds:schemaRef ds:uri="http://schemas.microsoft.com/office/2006/documentManagement/types"/>
    <ds:schemaRef ds:uri="d56204e0-4cc4-417a-bc95-87dd688b7851"/>
    <ds:schemaRef ds:uri="http://schemas.microsoft.com/office/2006/metadata/properties"/>
    <ds:schemaRef ds:uri="http://purl.org/dc/terms/"/>
    <ds:schemaRef ds:uri="http://schemas.microsoft.com/sharepoint/v3"/>
    <ds:schemaRef ds:uri="http://purl.org/dc/dcmitype/"/>
    <ds:schemaRef ds:uri="http://schemas.microsoft.com/office/infopath/2007/PartnerControls"/>
    <ds:schemaRef ds:uri="eccd0dcd-783a-45e5-b09f-9af4c866040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637</TotalTime>
  <Words>644</Words>
  <Application>Microsoft Office PowerPoint</Application>
  <PresentationFormat>Widescreen</PresentationFormat>
  <Paragraphs>42</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Lato</vt:lpstr>
      <vt:lpstr>Lato Black</vt:lpstr>
      <vt:lpstr>Lato Heavy</vt:lpstr>
      <vt:lpstr>Office Theme</vt:lpstr>
      <vt:lpstr>Self-Diagnostic Workbook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Dyke Habegger</dc:creator>
  <cp:lastModifiedBy>Elise Ozarowski</cp:lastModifiedBy>
  <cp:revision>28</cp:revision>
  <cp:lastPrinted>2016-05-16T13:12:12Z</cp:lastPrinted>
  <dcterms:created xsi:type="dcterms:W3CDTF">2019-04-19T14:37:03Z</dcterms:created>
  <dcterms:modified xsi:type="dcterms:W3CDTF">2019-10-18T16:53:59Z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0x010100234F018BA9BC47478B9CD7A5D94BFA1E</vt:lpwstr>
  </property>
</Properties>
</file>