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19" r:id="rId5"/>
    <p:sldId id="320" r:id="rId6"/>
    <p:sldId id="321" r:id="rId7"/>
    <p:sldId id="322" r:id="rId8"/>
    <p:sldId id="323" r:id="rId9"/>
    <p:sldId id="324" r:id="rId10"/>
    <p:sldId id="328" r:id="rId11"/>
    <p:sldId id="329" r:id="rId12"/>
    <p:sldId id="330" r:id="rId13"/>
    <p:sldId id="325" r:id="rId14"/>
    <p:sldId id="326" r:id="rId15"/>
    <p:sldId id="32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ection" id="{C2860178-5085-BD41-A069-6189877D9E08}">
          <p14:sldIdLst>
            <p14:sldId id="319"/>
            <p14:sldId id="320"/>
            <p14:sldId id="321"/>
          </p14:sldIdLst>
        </p14:section>
        <p14:section name="Onboarding" id="{368AA5D9-7E3E-0745-A408-FA0F6170F6AD}">
          <p14:sldIdLst>
            <p14:sldId id="322"/>
            <p14:sldId id="323"/>
            <p14:sldId id="324"/>
          </p14:sldIdLst>
        </p14:section>
        <p14:section name="Employee Paperwork" id="{CF1C4285-75AB-2049-AB6B-BE1106D01BFA}">
          <p14:sldIdLst>
            <p14:sldId id="328"/>
            <p14:sldId id="329"/>
            <p14:sldId id="330"/>
          </p14:sldIdLst>
        </p14:section>
        <p14:section name="Annual Contract Renewals" id="{6D417BFC-599D-234D-8476-390B7FFBA134}">
          <p14:sldIdLst>
            <p14:sldId id="325"/>
            <p14:sldId id="326"/>
            <p14:sldId id="3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4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78" autoAdjust="0"/>
    <p:restoredTop sz="84298"/>
  </p:normalViewPr>
  <p:slideViewPr>
    <p:cSldViewPr snapToGrid="0">
      <p:cViewPr varScale="1">
        <p:scale>
          <a:sx n="91" d="100"/>
          <a:sy n="91" d="100"/>
        </p:scale>
        <p:origin x="224" y="400"/>
      </p:cViewPr>
      <p:guideLst/>
    </p:cSldViewPr>
  </p:slideViewPr>
  <p:notesTextViewPr>
    <p:cViewPr>
      <p:scale>
        <a:sx n="3" d="2"/>
        <a:sy n="3" d="2"/>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8F87C1-6FDB-764F-8B92-76DC1E67C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99481D-8B4C-5842-A088-36D9FD4669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04EC14-76E4-9E43-B34A-2AA9E14A44E2}" type="datetimeFigureOut">
              <a:rPr lang="en-US" smtClean="0"/>
              <a:t>8/12/19</a:t>
            </a:fld>
            <a:endParaRPr lang="en-US"/>
          </a:p>
        </p:txBody>
      </p:sp>
      <p:sp>
        <p:nvSpPr>
          <p:cNvPr id="4" name="Footer Placeholder 3">
            <a:extLst>
              <a:ext uri="{FF2B5EF4-FFF2-40B4-BE49-F238E27FC236}">
                <a16:creationId xmlns:a16="http://schemas.microsoft.com/office/drawing/2014/main" id="{776F8C01-AA1E-5A41-AF9D-4705B5012B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7EE6F0-4F2D-0144-B80D-B142187822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659F54-8848-D249-934E-B5BBB53B47EB}" type="slidenum">
              <a:rPr lang="en-US" smtClean="0"/>
              <a:t>‹#›</a:t>
            </a:fld>
            <a:endParaRPr lang="en-US"/>
          </a:p>
        </p:txBody>
      </p:sp>
    </p:spTree>
    <p:extLst>
      <p:ext uri="{BB962C8B-B14F-4D97-AF65-F5344CB8AC3E}">
        <p14:creationId xmlns:p14="http://schemas.microsoft.com/office/powerpoint/2010/main" val="3808107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0E98E-675A-4340-A4A8-77129BA20767}" type="datetimeFigureOut">
              <a:rPr lang="en-US" smtClean="0"/>
              <a:t>8/12/19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97EDA-3EE1-433D-89ED-BE6F36B75B15}" type="slidenum">
              <a:rPr lang="en-US" smtClean="0"/>
              <a:t>‹#›</a:t>
            </a:fld>
            <a:endParaRPr lang="en-US"/>
          </a:p>
        </p:txBody>
      </p:sp>
    </p:spTree>
    <p:extLst>
      <p:ext uri="{BB962C8B-B14F-4D97-AF65-F5344CB8AC3E}">
        <p14:creationId xmlns:p14="http://schemas.microsoft.com/office/powerpoint/2010/main" val="298863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okay to give rough estimates – for example: </a:t>
            </a:r>
          </a:p>
          <a:p>
            <a:pPr marL="171450" indent="-171450">
              <a:buFontTx/>
              <a:buChar char="-"/>
            </a:pPr>
            <a:r>
              <a:rPr lang="en-US" dirty="0"/>
              <a:t>We hire </a:t>
            </a:r>
            <a:r>
              <a:rPr lang="en-US" u="sng" dirty="0"/>
              <a:t>about 120</a:t>
            </a:r>
            <a:r>
              <a:rPr lang="en-US" u="none" dirty="0"/>
              <a:t> </a:t>
            </a:r>
            <a:r>
              <a:rPr lang="en-US" i="0" u="none" dirty="0"/>
              <a:t>new employees every year.</a:t>
            </a:r>
          </a:p>
          <a:p>
            <a:pPr marL="171450" indent="-171450">
              <a:buFontTx/>
              <a:buChar char="-"/>
            </a:pPr>
            <a:r>
              <a:rPr lang="en-US" i="0" u="none" dirty="0"/>
              <a:t>Each new hire packet is about </a:t>
            </a:r>
            <a:r>
              <a:rPr lang="en-US" i="0" u="sng" dirty="0"/>
              <a:t>15</a:t>
            </a:r>
            <a:r>
              <a:rPr lang="en-US" i="0" u="none" dirty="0"/>
              <a:t> pages long </a:t>
            </a:r>
          </a:p>
          <a:p>
            <a:pPr marL="628650" lvl="1" indent="-171450">
              <a:buFontTx/>
              <a:buChar char="-"/>
            </a:pPr>
            <a:r>
              <a:rPr lang="en-US" i="0" u="none" dirty="0"/>
              <a:t>(If different positions receive different-length packets, put the average length – or a range, e.g. 5-20 pages)</a:t>
            </a:r>
          </a:p>
          <a:p>
            <a:pPr marL="171450" lvl="0" indent="-171450">
              <a:buFontTx/>
              <a:buChar char="-"/>
            </a:pPr>
            <a:r>
              <a:rPr lang="en-US" i="0" u="none" dirty="0"/>
              <a:t>What happens when new hire paperwork is returned late?</a:t>
            </a:r>
          </a:p>
          <a:p>
            <a:pPr marL="171450" lvl="0" indent="-171450">
              <a:buFontTx/>
              <a:buChar char="-"/>
            </a:pPr>
            <a:r>
              <a:rPr lang="en-US" i="0" u="none" dirty="0"/>
              <a:t>To find the cost of labor, take the total number of hours spent processing onboarding paperwork (amount spent per new hire times the number of new hires), and multiply it by a rough estimate of the hourly rate of the person who processes the paperwork. You can convert from annual salary to hourly rate by dividing annual salary by 2080.</a:t>
            </a:r>
          </a:p>
        </p:txBody>
      </p:sp>
      <p:sp>
        <p:nvSpPr>
          <p:cNvPr id="4" name="Slide Number Placeholder 3"/>
          <p:cNvSpPr>
            <a:spLocks noGrp="1"/>
          </p:cNvSpPr>
          <p:nvPr>
            <p:ph type="sldNum" sz="quarter" idx="5"/>
          </p:nvPr>
        </p:nvSpPr>
        <p:spPr/>
        <p:txBody>
          <a:bodyPr/>
          <a:lstStyle/>
          <a:p>
            <a:fld id="{6DC97EDA-3EE1-433D-89ED-BE6F36B75B15}" type="slidenum">
              <a:rPr lang="en-US" smtClean="0"/>
              <a:t>4</a:t>
            </a:fld>
            <a:endParaRPr lang="en-US"/>
          </a:p>
        </p:txBody>
      </p:sp>
    </p:spTree>
    <p:extLst>
      <p:ext uri="{BB962C8B-B14F-4D97-AF65-F5344CB8AC3E}">
        <p14:creationId xmlns:p14="http://schemas.microsoft.com/office/powerpoint/2010/main" val="416593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u="none" dirty="0"/>
          </a:p>
        </p:txBody>
      </p:sp>
      <p:sp>
        <p:nvSpPr>
          <p:cNvPr id="4" name="Slide Number Placeholder 3"/>
          <p:cNvSpPr>
            <a:spLocks noGrp="1"/>
          </p:cNvSpPr>
          <p:nvPr>
            <p:ph type="sldNum" sz="quarter" idx="5"/>
          </p:nvPr>
        </p:nvSpPr>
        <p:spPr/>
        <p:txBody>
          <a:bodyPr/>
          <a:lstStyle/>
          <a:p>
            <a:fld id="{6DC97EDA-3EE1-433D-89ED-BE6F36B75B15}" type="slidenum">
              <a:rPr lang="en-US" smtClean="0"/>
              <a:t>5</a:t>
            </a:fld>
            <a:endParaRPr lang="en-US"/>
          </a:p>
        </p:txBody>
      </p:sp>
    </p:spTree>
    <p:extLst>
      <p:ext uri="{BB962C8B-B14F-4D97-AF65-F5344CB8AC3E}">
        <p14:creationId xmlns:p14="http://schemas.microsoft.com/office/powerpoint/2010/main" val="316491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u="none" dirty="0"/>
          </a:p>
        </p:txBody>
      </p:sp>
      <p:sp>
        <p:nvSpPr>
          <p:cNvPr id="4" name="Slide Number Placeholder 3"/>
          <p:cNvSpPr>
            <a:spLocks noGrp="1"/>
          </p:cNvSpPr>
          <p:nvPr>
            <p:ph type="sldNum" sz="quarter" idx="5"/>
          </p:nvPr>
        </p:nvSpPr>
        <p:spPr/>
        <p:txBody>
          <a:bodyPr/>
          <a:lstStyle/>
          <a:p>
            <a:fld id="{6DC97EDA-3EE1-433D-89ED-BE6F36B75B15}" type="slidenum">
              <a:rPr lang="en-US" smtClean="0"/>
              <a:t>6</a:t>
            </a:fld>
            <a:endParaRPr lang="en-US"/>
          </a:p>
        </p:txBody>
      </p:sp>
    </p:spTree>
    <p:extLst>
      <p:ext uri="{BB962C8B-B14F-4D97-AF65-F5344CB8AC3E}">
        <p14:creationId xmlns:p14="http://schemas.microsoft.com/office/powerpoint/2010/main" val="402269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 much time is spent updating information for employees? For example, you may spend 2 hours per day or 5 hours per week.</a:t>
            </a:r>
          </a:p>
          <a:p>
            <a:pPr marL="171450" indent="-171450">
              <a:buFontTx/>
              <a:buChar char="-"/>
            </a:pPr>
            <a:r>
              <a:rPr lang="en-US" dirty="0"/>
              <a:t>How long do you spend manually monitoring employee credentials to make sure they’re not expired? What is the process for this – could it be improved?</a:t>
            </a:r>
          </a:p>
          <a:p>
            <a:pPr marL="171450" indent="-171450">
              <a:buFontTx/>
              <a:buChar char="-"/>
            </a:pPr>
            <a:r>
              <a:rPr lang="en-US" dirty="0"/>
              <a:t>What’s the longest time you’ve ever spent looking for a file/record?</a:t>
            </a:r>
          </a:p>
        </p:txBody>
      </p:sp>
      <p:sp>
        <p:nvSpPr>
          <p:cNvPr id="4" name="Slide Number Placeholder 3"/>
          <p:cNvSpPr>
            <a:spLocks noGrp="1"/>
          </p:cNvSpPr>
          <p:nvPr>
            <p:ph type="sldNum" sz="quarter" idx="5"/>
          </p:nvPr>
        </p:nvSpPr>
        <p:spPr/>
        <p:txBody>
          <a:bodyPr/>
          <a:lstStyle/>
          <a:p>
            <a:fld id="{6DC97EDA-3EE1-433D-89ED-BE6F36B75B15}" type="slidenum">
              <a:rPr lang="en-US" smtClean="0"/>
              <a:t>7</a:t>
            </a:fld>
            <a:endParaRPr lang="en-US"/>
          </a:p>
        </p:txBody>
      </p:sp>
    </p:spTree>
    <p:extLst>
      <p:ext uri="{BB962C8B-B14F-4D97-AF65-F5344CB8AC3E}">
        <p14:creationId xmlns:p14="http://schemas.microsoft.com/office/powerpoint/2010/main" val="67258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u="none" dirty="0"/>
          </a:p>
        </p:txBody>
      </p:sp>
      <p:sp>
        <p:nvSpPr>
          <p:cNvPr id="4" name="Slide Number Placeholder 3"/>
          <p:cNvSpPr>
            <a:spLocks noGrp="1"/>
          </p:cNvSpPr>
          <p:nvPr>
            <p:ph type="sldNum" sz="quarter" idx="5"/>
          </p:nvPr>
        </p:nvSpPr>
        <p:spPr/>
        <p:txBody>
          <a:bodyPr/>
          <a:lstStyle/>
          <a:p>
            <a:fld id="{6DC97EDA-3EE1-433D-89ED-BE6F36B75B15}" type="slidenum">
              <a:rPr lang="en-US" smtClean="0"/>
              <a:t>8</a:t>
            </a:fld>
            <a:endParaRPr lang="en-US"/>
          </a:p>
        </p:txBody>
      </p:sp>
    </p:spTree>
    <p:extLst>
      <p:ext uri="{BB962C8B-B14F-4D97-AF65-F5344CB8AC3E}">
        <p14:creationId xmlns:p14="http://schemas.microsoft.com/office/powerpoint/2010/main" val="78281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u="none" dirty="0"/>
          </a:p>
        </p:txBody>
      </p:sp>
      <p:sp>
        <p:nvSpPr>
          <p:cNvPr id="4" name="Slide Number Placeholder 3"/>
          <p:cNvSpPr>
            <a:spLocks noGrp="1"/>
          </p:cNvSpPr>
          <p:nvPr>
            <p:ph type="sldNum" sz="quarter" idx="5"/>
          </p:nvPr>
        </p:nvSpPr>
        <p:spPr/>
        <p:txBody>
          <a:bodyPr/>
          <a:lstStyle/>
          <a:p>
            <a:fld id="{6DC97EDA-3EE1-433D-89ED-BE6F36B75B15}" type="slidenum">
              <a:rPr lang="en-US" smtClean="0"/>
              <a:t>9</a:t>
            </a:fld>
            <a:endParaRPr lang="en-US"/>
          </a:p>
        </p:txBody>
      </p:sp>
    </p:spTree>
    <p:extLst>
      <p:ext uri="{BB962C8B-B14F-4D97-AF65-F5344CB8AC3E}">
        <p14:creationId xmlns:p14="http://schemas.microsoft.com/office/powerpoint/2010/main" val="416848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 From the time you send all the contracts out, how long does it take to get them all back? Your turnaround time may be something like 2-3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 To find the cost of labor, take the total number of hours spent creating the annual contract renewals, printing them, sending them out, collecting them, inputting the information, and tracking which have been returned and which haven’t. Multiply it by a rough estimate of the hourly rate of the person doing the work. You can convert from annual salary to hourly rate by dividing annual salary by 2080.</a:t>
            </a:r>
          </a:p>
        </p:txBody>
      </p:sp>
      <p:sp>
        <p:nvSpPr>
          <p:cNvPr id="4" name="Slide Number Placeholder 3"/>
          <p:cNvSpPr>
            <a:spLocks noGrp="1"/>
          </p:cNvSpPr>
          <p:nvPr>
            <p:ph type="sldNum" sz="quarter" idx="5"/>
          </p:nvPr>
        </p:nvSpPr>
        <p:spPr/>
        <p:txBody>
          <a:bodyPr/>
          <a:lstStyle/>
          <a:p>
            <a:fld id="{6DC97EDA-3EE1-433D-89ED-BE6F36B75B15}" type="slidenum">
              <a:rPr lang="en-US" smtClean="0"/>
              <a:t>10</a:t>
            </a:fld>
            <a:endParaRPr lang="en-US"/>
          </a:p>
        </p:txBody>
      </p:sp>
    </p:spTree>
    <p:extLst>
      <p:ext uri="{BB962C8B-B14F-4D97-AF65-F5344CB8AC3E}">
        <p14:creationId xmlns:p14="http://schemas.microsoft.com/office/powerpoint/2010/main" val="163793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u="none" dirty="0"/>
          </a:p>
        </p:txBody>
      </p:sp>
      <p:sp>
        <p:nvSpPr>
          <p:cNvPr id="4" name="Slide Number Placeholder 3"/>
          <p:cNvSpPr>
            <a:spLocks noGrp="1"/>
          </p:cNvSpPr>
          <p:nvPr>
            <p:ph type="sldNum" sz="quarter" idx="5"/>
          </p:nvPr>
        </p:nvSpPr>
        <p:spPr/>
        <p:txBody>
          <a:bodyPr/>
          <a:lstStyle/>
          <a:p>
            <a:fld id="{6DC97EDA-3EE1-433D-89ED-BE6F36B75B15}" type="slidenum">
              <a:rPr lang="en-US" smtClean="0"/>
              <a:t>11</a:t>
            </a:fld>
            <a:endParaRPr lang="en-US"/>
          </a:p>
        </p:txBody>
      </p:sp>
    </p:spTree>
    <p:extLst>
      <p:ext uri="{BB962C8B-B14F-4D97-AF65-F5344CB8AC3E}">
        <p14:creationId xmlns:p14="http://schemas.microsoft.com/office/powerpoint/2010/main" val="336385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u="none" dirty="0"/>
          </a:p>
        </p:txBody>
      </p:sp>
      <p:sp>
        <p:nvSpPr>
          <p:cNvPr id="4" name="Slide Number Placeholder 3"/>
          <p:cNvSpPr>
            <a:spLocks noGrp="1"/>
          </p:cNvSpPr>
          <p:nvPr>
            <p:ph type="sldNum" sz="quarter" idx="5"/>
          </p:nvPr>
        </p:nvSpPr>
        <p:spPr/>
        <p:txBody>
          <a:bodyPr/>
          <a:lstStyle/>
          <a:p>
            <a:fld id="{6DC97EDA-3EE1-433D-89ED-BE6F36B75B15}" type="slidenum">
              <a:rPr lang="en-US" smtClean="0"/>
              <a:t>12</a:t>
            </a:fld>
            <a:endParaRPr lang="en-US"/>
          </a:p>
        </p:txBody>
      </p:sp>
    </p:spTree>
    <p:extLst>
      <p:ext uri="{BB962C8B-B14F-4D97-AF65-F5344CB8AC3E}">
        <p14:creationId xmlns:p14="http://schemas.microsoft.com/office/powerpoint/2010/main" val="1538281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28858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wo Columns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2B5492-7347-294C-B81A-74DF3C14C6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3" name="Rectangle 2">
            <a:extLst>
              <a:ext uri="{FF2B5EF4-FFF2-40B4-BE49-F238E27FC236}">
                <a16:creationId xmlns:a16="http://schemas.microsoft.com/office/drawing/2014/main" id="{58D2F233-1B16-3C43-82DA-4D45172E3443}"/>
              </a:ext>
            </a:extLst>
          </p:cNvPr>
          <p:cNvSpPr/>
          <p:nvPr userDrawn="1"/>
        </p:nvSpPr>
        <p:spPr>
          <a:xfrm>
            <a:off x="10983686" y="5671457"/>
            <a:ext cx="1077685" cy="1099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002CAF32-B48A-7544-952C-DC8C19695779}"/>
              </a:ext>
            </a:extLst>
          </p:cNvPr>
          <p:cNvSpPr>
            <a:spLocks noGrp="1"/>
          </p:cNvSpPr>
          <p:nvPr>
            <p:ph type="body" sz="quarter" idx="13" hasCustomPrompt="1"/>
          </p:nvPr>
        </p:nvSpPr>
        <p:spPr>
          <a:xfrm>
            <a:off x="731837" y="2460625"/>
            <a:ext cx="5238967" cy="2667000"/>
          </a:xfrm>
        </p:spPr>
        <p:txBody>
          <a:bodyPr/>
          <a:lstStyle>
            <a:lvl1pPr>
              <a:defRPr/>
            </a:lvl1pPr>
          </a:lstStyle>
          <a:p>
            <a:pPr lvl="0"/>
            <a:r>
              <a:rPr lang="en-US" dirty="0"/>
              <a:t>Insert your department’s goals here:</a:t>
            </a:r>
          </a:p>
        </p:txBody>
      </p:sp>
      <p:sp>
        <p:nvSpPr>
          <p:cNvPr id="15" name="Text Placeholder 13">
            <a:extLst>
              <a:ext uri="{FF2B5EF4-FFF2-40B4-BE49-F238E27FC236}">
                <a16:creationId xmlns:a16="http://schemas.microsoft.com/office/drawing/2014/main" id="{2145C937-20DB-3B42-A0F9-50B0C0890A41}"/>
              </a:ext>
            </a:extLst>
          </p:cNvPr>
          <p:cNvSpPr>
            <a:spLocks noGrp="1"/>
          </p:cNvSpPr>
          <p:nvPr>
            <p:ph type="body" sz="quarter" idx="14" hasCustomPrompt="1"/>
          </p:nvPr>
        </p:nvSpPr>
        <p:spPr>
          <a:xfrm>
            <a:off x="6178332" y="2460625"/>
            <a:ext cx="5238967" cy="2667000"/>
          </a:xfrm>
        </p:spPr>
        <p:txBody>
          <a:bodyPr/>
          <a:lstStyle>
            <a:lvl1pPr marL="0" indent="0">
              <a:buNone/>
              <a:defRPr/>
            </a:lvl1pPr>
          </a:lstStyle>
          <a:p>
            <a:pPr lvl="0"/>
            <a:r>
              <a:rPr lang="en-US" dirty="0"/>
              <a:t>Insert your department’s mission statement here:</a:t>
            </a:r>
          </a:p>
        </p:txBody>
      </p:sp>
      <p:sp>
        <p:nvSpPr>
          <p:cNvPr id="7" name="Date Placeholder 3">
            <a:extLst>
              <a:ext uri="{FF2B5EF4-FFF2-40B4-BE49-F238E27FC236}">
                <a16:creationId xmlns:a16="http://schemas.microsoft.com/office/drawing/2014/main" id="{62E1BF87-9058-0C4D-B98F-133D1475BE7E}"/>
              </a:ext>
            </a:extLst>
          </p:cNvPr>
          <p:cNvSpPr txBox="1">
            <a:spLocks/>
          </p:cNvSpPr>
          <p:nvPr userDrawn="1"/>
        </p:nvSpPr>
        <p:spPr>
          <a:xfrm>
            <a:off x="7527472" y="6388100"/>
            <a:ext cx="4076699" cy="195580"/>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accent3"/>
                </a:solidFill>
              </a:rPr>
              <a:t>Self-Diagnostic Workbook  |  </a:t>
            </a:r>
            <a:fld id="{689DD5A9-3590-D24D-98D6-443C0D36626B}" type="slidenum">
              <a:rPr lang="en-US" sz="1200" b="1" smtClean="0">
                <a:solidFill>
                  <a:schemeClr val="accent3"/>
                </a:solidFill>
              </a:rPr>
              <a:t>‹#›</a:t>
            </a:fld>
            <a:endParaRPr lang="en-US" sz="1200" b="1" dirty="0">
              <a:solidFill>
                <a:schemeClr val="accent3"/>
              </a:solidFill>
            </a:endParaRPr>
          </a:p>
        </p:txBody>
      </p:sp>
    </p:spTree>
    <p:extLst>
      <p:ext uri="{BB962C8B-B14F-4D97-AF65-F5344CB8AC3E}">
        <p14:creationId xmlns:p14="http://schemas.microsoft.com/office/powerpoint/2010/main" val="21454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Two Columns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D2F233-1B16-3C43-82DA-4D45172E3443}"/>
              </a:ext>
            </a:extLst>
          </p:cNvPr>
          <p:cNvSpPr/>
          <p:nvPr userDrawn="1"/>
        </p:nvSpPr>
        <p:spPr>
          <a:xfrm>
            <a:off x="10983686" y="5671457"/>
            <a:ext cx="1077685" cy="1099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1636661-CCA9-4E40-B0DA-5C1EEB3464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2" name="Rectangle 1">
            <a:extLst>
              <a:ext uri="{FF2B5EF4-FFF2-40B4-BE49-F238E27FC236}">
                <a16:creationId xmlns:a16="http://schemas.microsoft.com/office/drawing/2014/main" id="{890868E4-2878-8A45-AF92-A701CE514189}"/>
              </a:ext>
            </a:extLst>
          </p:cNvPr>
          <p:cNvSpPr/>
          <p:nvPr userDrawn="1"/>
        </p:nvSpPr>
        <p:spPr>
          <a:xfrm>
            <a:off x="10692245" y="5818909"/>
            <a:ext cx="1369126" cy="86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3">
            <a:extLst>
              <a:ext uri="{FF2B5EF4-FFF2-40B4-BE49-F238E27FC236}">
                <a16:creationId xmlns:a16="http://schemas.microsoft.com/office/drawing/2014/main" id="{E8EE10A0-E998-5B4C-92AD-DE6D8125FF2C}"/>
              </a:ext>
            </a:extLst>
          </p:cNvPr>
          <p:cNvSpPr txBox="1">
            <a:spLocks/>
          </p:cNvSpPr>
          <p:nvPr userDrawn="1"/>
        </p:nvSpPr>
        <p:spPr>
          <a:xfrm>
            <a:off x="7527472" y="6388100"/>
            <a:ext cx="4076699" cy="195580"/>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accent3"/>
                </a:solidFill>
              </a:rPr>
              <a:t>Self-Diagnostic Workbook  |  </a:t>
            </a:r>
            <a:fld id="{689DD5A9-3590-D24D-98D6-443C0D36626B}" type="slidenum">
              <a:rPr lang="en-US" sz="1200" b="1" smtClean="0">
                <a:solidFill>
                  <a:schemeClr val="accent3"/>
                </a:solidFill>
              </a:rPr>
              <a:t>‹#›</a:t>
            </a:fld>
            <a:endParaRPr lang="en-US" sz="1200" b="1" dirty="0">
              <a:solidFill>
                <a:schemeClr val="accent3"/>
              </a:solidFill>
            </a:endParaRPr>
          </a:p>
        </p:txBody>
      </p:sp>
      <p:sp>
        <p:nvSpPr>
          <p:cNvPr id="4" name="Rectangle 3">
            <a:extLst>
              <a:ext uri="{FF2B5EF4-FFF2-40B4-BE49-F238E27FC236}">
                <a16:creationId xmlns:a16="http://schemas.microsoft.com/office/drawing/2014/main" id="{41C5032D-E7F5-F149-9CD7-E80EFBC14216}"/>
              </a:ext>
            </a:extLst>
          </p:cNvPr>
          <p:cNvSpPr/>
          <p:nvPr userDrawn="1"/>
        </p:nvSpPr>
        <p:spPr>
          <a:xfrm>
            <a:off x="8406245" y="1714500"/>
            <a:ext cx="3785592"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350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7999"/>
          </a:xfrm>
          <a:prstGeom prst="rect">
            <a:avLst/>
          </a:prstGeom>
        </p:spPr>
      </p:pic>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sz="3200" b="1"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9" name="Date Placeholder 6">
            <a:extLst>
              <a:ext uri="{FF2B5EF4-FFF2-40B4-BE49-F238E27FC236}">
                <a16:creationId xmlns:a16="http://schemas.microsoft.com/office/drawing/2014/main" id="{F3C12592-0469-9345-90CD-95B194E153C9}"/>
              </a:ext>
            </a:extLst>
          </p:cNvPr>
          <p:cNvSpPr>
            <a:spLocks noGrp="1"/>
          </p:cNvSpPr>
          <p:nvPr>
            <p:ph type="dt" sz="half" idx="10"/>
          </p:nvPr>
        </p:nvSpPr>
        <p:spPr>
          <a:xfrm>
            <a:off x="3474720" y="6400800"/>
            <a:ext cx="2438400" cy="182880"/>
          </a:xfrm>
        </p:spPr>
        <p:txBody>
          <a:bodyPr/>
          <a:lstStyle>
            <a:lvl1pPr>
              <a:defRPr>
                <a:latin typeface="Calibri" panose="020F0502020204030204" pitchFamily="34" charset="0"/>
                <a:cs typeface="Calibri" panose="020F0502020204030204" pitchFamily="34" charset="0"/>
              </a:defRPr>
            </a:lvl1pPr>
          </a:lstStyle>
          <a:p>
            <a:fld id="{6AA58192-1871-5444-AD89-089565C66A58}" type="datetime4">
              <a:rPr lang="en-US" smtClean="0"/>
              <a:pPr/>
              <a:t>August 12, 2019</a:t>
            </a:fld>
            <a:endParaRPr lang="en-US"/>
          </a:p>
        </p:txBody>
      </p:sp>
      <p:sp>
        <p:nvSpPr>
          <p:cNvPr id="13" name="Footer Placeholder 7">
            <a:extLst>
              <a:ext uri="{FF2B5EF4-FFF2-40B4-BE49-F238E27FC236}">
                <a16:creationId xmlns:a16="http://schemas.microsoft.com/office/drawing/2014/main" id="{F5D49904-7ABE-4941-91FA-AB0FB85135A0}"/>
              </a:ext>
            </a:extLst>
          </p:cNvPr>
          <p:cNvSpPr>
            <a:spLocks noGrp="1"/>
          </p:cNvSpPr>
          <p:nvPr>
            <p:ph type="ftr" sz="quarter" idx="11"/>
          </p:nvPr>
        </p:nvSpPr>
        <p:spPr>
          <a:xfrm>
            <a:off x="73152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Tree>
    <p:extLst>
      <p:ext uri="{BB962C8B-B14F-4D97-AF65-F5344CB8AC3E}">
        <p14:creationId xmlns:p14="http://schemas.microsoft.com/office/powerpoint/2010/main" val="1931419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4800" b="1" i="0" spc="200" baseline="0">
                <a:solidFill>
                  <a:schemeClr val="bg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“Quote lorem ipsum dolor sit </a:t>
            </a:r>
            <a:r>
              <a:rPr lang="en-US" dirty="0" err="1"/>
              <a:t>amet</a:t>
            </a:r>
            <a:r>
              <a:rPr lang="en-US" dirty="0"/>
              <a:t>, </a:t>
            </a:r>
            <a:r>
              <a:rPr lang="en-US" dirty="0" err="1"/>
              <a:t>nam</a:t>
            </a:r>
            <a:r>
              <a:rPr lang="en-US" dirty="0"/>
              <a:t> </a:t>
            </a:r>
            <a:r>
              <a:rPr lang="en-US" dirty="0" err="1"/>
              <a:t>urbanitas</a:t>
            </a:r>
            <a:r>
              <a:rPr lang="en-US" dirty="0"/>
              <a:t> </a:t>
            </a:r>
            <a:r>
              <a:rPr lang="en-US" dirty="0" err="1"/>
              <a:t>honestatis</a:t>
            </a:r>
            <a:r>
              <a:rPr lang="en-US" dirty="0"/>
              <a:t> </a:t>
            </a:r>
            <a:r>
              <a:rPr lang="en-US" dirty="0" err="1"/>
              <a:t>ut.</a:t>
            </a:r>
            <a:r>
              <a:rPr lang="en-US" dirty="0"/>
              <a:t> 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elaboraret</a:t>
            </a:r>
            <a:r>
              <a:rPr lang="en-US" dirty="0"/>
              <a:t>.”</a:t>
            </a:r>
          </a:p>
        </p:txBody>
      </p:sp>
      <p:sp>
        <p:nvSpPr>
          <p:cNvPr id="7" name="Date Placeholder 6"/>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6AA58192-1871-5444-AD89-089565C66A58}" type="datetime4">
              <a:rPr lang="en-US" smtClean="0"/>
              <a:pPr/>
              <a:t>August 12, 2019</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9" name="Slide Number Placeholder 8"/>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r>
              <a:rPr lang="en-US" dirty="0"/>
              <a:t>  |  Position Title</a:t>
            </a:r>
            <a:br>
              <a:rPr lang="en-US" dirty="0"/>
            </a:br>
            <a:r>
              <a:rPr lang="en-US" dirty="0"/>
              <a:t>Second Line Optional</a:t>
            </a:r>
          </a:p>
        </p:txBody>
      </p:sp>
    </p:spTree>
    <p:extLst>
      <p:ext uri="{BB962C8B-B14F-4D97-AF65-F5344CB8AC3E}">
        <p14:creationId xmlns:p14="http://schemas.microsoft.com/office/powerpoint/2010/main" val="3084658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B189B67B-09FA-2C45-9E71-1832496FD601}" type="datetime4">
              <a:rPr lang="en-US" smtClean="0"/>
              <a:pPr/>
              <a:t>August 12, 2019</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24609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 Contac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AB15C3C0-3C67-C447-A1F0-F150CD0824E3}" type="datetime4">
              <a:rPr lang="en-US" smtClean="0"/>
              <a:pPr/>
              <a:t>August 12, 2019</a:t>
            </a:fld>
            <a:endParaRPr lang="en-US"/>
          </a:p>
        </p:txBody>
      </p:sp>
      <p:sp>
        <p:nvSpPr>
          <p:cNvPr id="4" name="Footer Placeholder 3"/>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CE3D20D-AAEA-46F1-88F4-4FF0702FDAFA}" type="slidenum">
              <a:rPr lang="en-US" smtClean="0"/>
              <a:pPr/>
              <a:t>‹#›</a:t>
            </a:fld>
            <a:endParaRPr lang="en-US"/>
          </a:p>
        </p:txBody>
      </p:sp>
      <p:sp>
        <p:nvSpPr>
          <p:cNvPr id="9" name="Title 1"/>
          <p:cNvSpPr>
            <a:spLocks noGrp="1"/>
          </p:cNvSpPr>
          <p:nvPr>
            <p:ph type="title" hasCustomPrompt="1"/>
          </p:nvPr>
        </p:nvSpPr>
        <p:spPr>
          <a:xfrm>
            <a:off x="731519" y="914401"/>
            <a:ext cx="3620561" cy="797654"/>
          </a:xfrm>
        </p:spPr>
        <p:txBody>
          <a:bodyPr>
            <a:noAutofit/>
          </a:bodyPr>
          <a:lstStyle>
            <a:lvl1pPr>
              <a:defRPr lang="en-US" sz="5000" b="1" i="0" kern="1200" baseline="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pPr marL="0" lvl="0" algn="l" defTabSz="914400" rtl="0" eaLnBrk="1" latinLnBrk="0" hangingPunct="1">
              <a:lnSpc>
                <a:spcPts val="5500"/>
              </a:lnSpc>
              <a:spcBef>
                <a:spcPct val="0"/>
              </a:spcBef>
              <a:buNone/>
            </a:pPr>
            <a:r>
              <a:rPr lang="en-US" dirty="0"/>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Calibri" panose="020F0502020204030204" pitchFamily="34" charset="0"/>
                <a:cs typeface="Calibri" panose="020F05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CONTACT:</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Calibri" panose="020F0502020204030204" pitchFamily="34" charset="0"/>
                <a:cs typeface="Calibri" panose="020F0502020204030204"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err="1"/>
              <a:t>email@email.com</a:t>
            </a:r>
            <a:endParaRPr lang="en-US" dirty="0"/>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Calibri" panose="020F0502020204030204" pitchFamily="34" charset="0"/>
                <a:cs typeface="Calibri" panose="020F0502020204030204"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Calibri" panose="020F0502020204030204" pitchFamily="34" charset="0"/>
                <a:cs typeface="Calibri" panose="020F0502020204030204"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err="1"/>
              <a:t>www.website.com</a:t>
            </a:r>
            <a:endParaRPr lang="en-US" dirty="0"/>
          </a:p>
        </p:txBody>
      </p:sp>
    </p:spTree>
    <p:extLst>
      <p:ext uri="{BB962C8B-B14F-4D97-AF65-F5344CB8AC3E}">
        <p14:creationId xmlns:p14="http://schemas.microsoft.com/office/powerpoint/2010/main" val="260756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lvl1pPr>
              <a:defRPr>
                <a:latin typeface="Calibri" panose="020F0502020204030204" pitchFamily="34" charset="0"/>
                <a:cs typeface="Calibri" panose="020F0502020204030204" pitchFamily="34" charset="0"/>
              </a:defRPr>
            </a:lvl1pPr>
          </a:lstStyle>
          <a:p>
            <a:fld id="{144B157E-5975-B349-9CA7-6DDA383AAD4C}" type="datetime4">
              <a:rPr lang="en-US" smtClean="0"/>
              <a:pPr/>
              <a:t>August 12, 2019</a:t>
            </a:fld>
            <a:endParaRPr lang="en-US"/>
          </a:p>
        </p:txBody>
      </p:sp>
      <p:sp>
        <p:nvSpPr>
          <p:cNvPr id="9" name="Footer Placeholder 2"/>
          <p:cNvSpPr>
            <a:spLocks noGrp="1"/>
          </p:cNvSpPr>
          <p:nvPr>
            <p:ph type="ftr" sz="quarter" idx="11"/>
          </p:nvPr>
        </p:nvSpPr>
        <p:spPr>
          <a:xfrm>
            <a:off x="697230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Tree>
    <p:extLst>
      <p:ext uri="{BB962C8B-B14F-4D97-AF65-F5344CB8AC3E}">
        <p14:creationId xmlns:p14="http://schemas.microsoft.com/office/powerpoint/2010/main" val="177367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
            <a:ext cx="12191673" cy="6857998"/>
          </a:xfrm>
          <a:prstGeom prst="rect">
            <a:avLst/>
          </a:prstGeom>
        </p:spPr>
      </p:pic>
      <p:sp>
        <p:nvSpPr>
          <p:cNvPr id="3" name="Rectangle 2">
            <a:extLst>
              <a:ext uri="{FF2B5EF4-FFF2-40B4-BE49-F238E27FC236}">
                <a16:creationId xmlns:a16="http://schemas.microsoft.com/office/drawing/2014/main" id="{A6C979B8-7150-2D46-95CB-AC12B562C920}"/>
              </a:ext>
            </a:extLst>
          </p:cNvPr>
          <p:cNvSpPr/>
          <p:nvPr userDrawn="1"/>
        </p:nvSpPr>
        <p:spPr>
          <a:xfrm>
            <a:off x="261257" y="3429000"/>
            <a:ext cx="11332029" cy="33092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46FC9D5-8B55-6641-B269-39D54DE7BBC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52036" y="5732780"/>
            <a:ext cx="2090664" cy="850900"/>
          </a:xfrm>
          <a:prstGeom prst="rect">
            <a:avLst/>
          </a:prstGeom>
        </p:spPr>
      </p:pic>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4400" b="1" i="0" spc="0">
                <a:solidFill>
                  <a:schemeClr val="bg2"/>
                </a:solidFill>
                <a:latin typeface="+mn-lt"/>
                <a:ea typeface="Lato Heavy" charset="0"/>
                <a:cs typeface="Lato Heavy" charset="0"/>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48387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latin typeface="Calibri" panose="020F0502020204030204" pitchFamily="34" charset="0"/>
                <a:cs typeface="Calibri" panose="020F0502020204030204" pitchFamily="34" charset="0"/>
              </a:defRPr>
            </a:lvl1pPr>
          </a:lstStyle>
          <a:p>
            <a:fld id="{54BF3389-92EB-A345-B6F8-D834670626CB}" type="datetime4">
              <a:rPr lang="en-US" smtClean="0"/>
              <a:pPr/>
              <a:t>August 12, 2019</a:t>
            </a:fld>
            <a:endParaRPr lang="en-US"/>
          </a:p>
        </p:txBody>
      </p:sp>
      <p:sp>
        <p:nvSpPr>
          <p:cNvPr id="5" name="Footer Placeholder 4"/>
          <p:cNvSpPr>
            <a:spLocks noGrp="1"/>
          </p:cNvSpPr>
          <p:nvPr>
            <p:ph type="ftr" sz="quarter" idx="11"/>
          </p:nvPr>
        </p:nvSpPr>
        <p:spPr>
          <a:xfrm>
            <a:off x="697230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4400" b="1" i="0">
                <a:solidFill>
                  <a:schemeClr val="accent3">
                    <a:lumMod val="20000"/>
                    <a:lumOff val="80000"/>
                  </a:schemeClr>
                </a:solidFill>
                <a:latin typeface="+mn-lt"/>
                <a:ea typeface="Lato Heavy" charset="0"/>
                <a:cs typeface="Lato Heavy" charset="0"/>
              </a:defRPr>
            </a:lvl1pPr>
          </a:lstStyle>
          <a:p>
            <a:r>
              <a:rPr lang="en-US" dirty="0"/>
              <a:t>TITLE OF PRESENTATION</a:t>
            </a:r>
            <a:br>
              <a:rPr lang="en-US" dirty="0"/>
            </a:br>
            <a:r>
              <a:rPr lang="en-US" dirty="0"/>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03636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latin typeface="+mn-lt"/>
              </a:defRPr>
            </a:lvl1pPr>
          </a:lstStyle>
          <a:p>
            <a:fld id="{0246177C-EF6C-904C-9BC4-F90D90C06215}" type="datetime4">
              <a:rPr lang="en-US" smtClean="0"/>
              <a:pPr/>
              <a:t>August 12, 2019</a:t>
            </a:fld>
            <a:endParaRPr lang="en-US" dirty="0"/>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latin typeface="+mn-lt"/>
              </a:defRPr>
            </a:lvl1pPr>
          </a:lstStyle>
          <a:p>
            <a:r>
              <a:rPr lang="en-US"/>
              <a:t>©2019 Frontline Education Confidential &amp; Proprietary</a:t>
            </a:r>
            <a:endParaRPr lang="en-US" dirty="0"/>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4400" b="1" i="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66310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3" name="Rectangle 2">
            <a:extLst>
              <a:ext uri="{FF2B5EF4-FFF2-40B4-BE49-F238E27FC236}">
                <a16:creationId xmlns:a16="http://schemas.microsoft.com/office/drawing/2014/main" id="{A49FC132-8B48-884F-9755-05F28F31F6A1}"/>
              </a:ext>
            </a:extLst>
          </p:cNvPr>
          <p:cNvSpPr/>
          <p:nvPr userDrawn="1"/>
        </p:nvSpPr>
        <p:spPr>
          <a:xfrm>
            <a:off x="11016343" y="5823857"/>
            <a:ext cx="1175657" cy="103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D33579-ECFB-9046-BE2C-0A9E0551CEDF}"/>
              </a:ext>
            </a:extLst>
          </p:cNvPr>
          <p:cNvSpPr/>
          <p:nvPr userDrawn="1"/>
        </p:nvSpPr>
        <p:spPr>
          <a:xfrm>
            <a:off x="4082144" y="459245"/>
            <a:ext cx="7893292" cy="293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a:extLst>
              <a:ext uri="{FF2B5EF4-FFF2-40B4-BE49-F238E27FC236}">
                <a16:creationId xmlns:a16="http://schemas.microsoft.com/office/drawing/2014/main" id="{7DEBAF0A-CCC1-BD48-9287-7EED5F215FBA}"/>
              </a:ext>
            </a:extLst>
          </p:cNvPr>
          <p:cNvSpPr txBox="1">
            <a:spLocks/>
          </p:cNvSpPr>
          <p:nvPr userDrawn="1"/>
        </p:nvSpPr>
        <p:spPr>
          <a:xfrm>
            <a:off x="7527472" y="6388100"/>
            <a:ext cx="4076699" cy="195580"/>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accent3"/>
                </a:solidFill>
              </a:rPr>
              <a:t>Self-Diagnostic Workbook  |  </a:t>
            </a:r>
            <a:fld id="{689DD5A9-3590-D24D-98D6-443C0D36626B}" type="slidenum">
              <a:rPr lang="en-US" sz="1200" b="1" smtClean="0">
                <a:solidFill>
                  <a:schemeClr val="accent3"/>
                </a:solidFill>
              </a:rPr>
              <a:t>‹#›</a:t>
            </a:fld>
            <a:endParaRPr lang="en-US" sz="1200" b="1" dirty="0">
              <a:solidFill>
                <a:schemeClr val="accent3"/>
              </a:solidFill>
            </a:endParaRPr>
          </a:p>
        </p:txBody>
      </p:sp>
    </p:spTree>
    <p:extLst>
      <p:ext uri="{BB962C8B-B14F-4D97-AF65-F5344CB8AC3E}">
        <p14:creationId xmlns:p14="http://schemas.microsoft.com/office/powerpoint/2010/main" val="129141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4400" b="1" i="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 of Section</a:t>
            </a:r>
            <a:br>
              <a:rPr lang="en-US" dirty="0"/>
            </a:br>
            <a:r>
              <a:rPr lang="en-US" dirty="0"/>
              <a:t>Second Line Optional</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vert="horz" lIns="0" tIns="0" rIns="0" bIns="0" rtlCol="0">
            <a:noAutofit/>
          </a:bodyPr>
          <a:lstStyle>
            <a:lvl1pPr>
              <a:defRPr lang="en-US" sz="2400" dirty="0" smtClean="0">
                <a:solidFill>
                  <a:schemeClr val="tx1">
                    <a:tint val="75000"/>
                  </a:schemeClr>
                </a:solidFill>
              </a:defRPr>
            </a:lvl1pPr>
          </a:lstStyle>
          <a:p>
            <a:pPr marL="0" lvl="0" indent="0">
              <a:buNone/>
            </a:pPr>
            <a:r>
              <a:rPr lang="en-US" dirty="0"/>
              <a:t>Subtitle Optional</a:t>
            </a:r>
          </a:p>
        </p:txBody>
      </p:sp>
      <p:sp>
        <p:nvSpPr>
          <p:cNvPr id="9" name="Date Placeholder 6">
            <a:extLst>
              <a:ext uri="{FF2B5EF4-FFF2-40B4-BE49-F238E27FC236}">
                <a16:creationId xmlns:a16="http://schemas.microsoft.com/office/drawing/2014/main" id="{97A8B858-1D5C-E042-9A11-81AA96CEDE5B}"/>
              </a:ext>
            </a:extLst>
          </p:cNvPr>
          <p:cNvSpPr>
            <a:spLocks noGrp="1"/>
          </p:cNvSpPr>
          <p:nvPr>
            <p:ph type="dt" sz="half" idx="10"/>
          </p:nvPr>
        </p:nvSpPr>
        <p:spPr>
          <a:xfrm>
            <a:off x="3474720" y="6400800"/>
            <a:ext cx="2438400" cy="182880"/>
          </a:xfrm>
        </p:spPr>
        <p:txBody>
          <a:bodyPr/>
          <a:lstStyle>
            <a:lvl1pPr>
              <a:defRPr>
                <a:latin typeface="Calibri" panose="020F0502020204030204" pitchFamily="34" charset="0"/>
                <a:cs typeface="Calibri" panose="020F0502020204030204" pitchFamily="34" charset="0"/>
              </a:defRPr>
            </a:lvl1pPr>
          </a:lstStyle>
          <a:p>
            <a:fld id="{6AA58192-1871-5444-AD89-089565C66A58}" type="datetime4">
              <a:rPr lang="en-US" smtClean="0"/>
              <a:pPr/>
              <a:t>August 12, 2019</a:t>
            </a:fld>
            <a:endParaRPr lang="en-US"/>
          </a:p>
        </p:txBody>
      </p:sp>
      <p:sp>
        <p:nvSpPr>
          <p:cNvPr id="10" name="Footer Placeholder 7">
            <a:extLst>
              <a:ext uri="{FF2B5EF4-FFF2-40B4-BE49-F238E27FC236}">
                <a16:creationId xmlns:a16="http://schemas.microsoft.com/office/drawing/2014/main" id="{805C5471-63DB-D746-9A6F-83966AE98AD1}"/>
              </a:ext>
            </a:extLst>
          </p:cNvPr>
          <p:cNvSpPr>
            <a:spLocks noGrp="1"/>
          </p:cNvSpPr>
          <p:nvPr>
            <p:ph type="ftr" sz="quarter" idx="11"/>
          </p:nvPr>
        </p:nvSpPr>
        <p:spPr>
          <a:xfrm>
            <a:off x="73152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Tree>
    <p:extLst>
      <p:ext uri="{BB962C8B-B14F-4D97-AF65-F5344CB8AC3E}">
        <p14:creationId xmlns:p14="http://schemas.microsoft.com/office/powerpoint/2010/main" val="129814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4400" b="1" i="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 of Section</a:t>
            </a:r>
            <a:br>
              <a:rPr lang="en-US" dirty="0"/>
            </a:br>
            <a:r>
              <a:rPr lang="en-US" dirty="0"/>
              <a:t>Second Line Optional</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vert="horz" lIns="0" tIns="0" rIns="0" bIns="0" rtlCol="0">
            <a:noAutofit/>
          </a:bodyPr>
          <a:lstStyle>
            <a:lvl1pPr>
              <a:defRPr lang="en-US" sz="2400" dirty="0" smtClean="0">
                <a:solidFill>
                  <a:schemeClr val="tx1">
                    <a:tint val="75000"/>
                  </a:schemeClr>
                </a:solidFill>
              </a:defRPr>
            </a:lvl1pPr>
          </a:lstStyle>
          <a:p>
            <a:pPr marL="0" lvl="0" indent="0">
              <a:buNone/>
            </a:pPr>
            <a:r>
              <a:rPr lang="en-US" dirty="0"/>
              <a:t>Subtitle Optional</a:t>
            </a:r>
          </a:p>
        </p:txBody>
      </p:sp>
      <p:sp>
        <p:nvSpPr>
          <p:cNvPr id="9" name="Date Placeholder 6">
            <a:extLst>
              <a:ext uri="{FF2B5EF4-FFF2-40B4-BE49-F238E27FC236}">
                <a16:creationId xmlns:a16="http://schemas.microsoft.com/office/drawing/2014/main" id="{3A04C38E-CF94-FF49-AB43-101676F4361D}"/>
              </a:ext>
            </a:extLst>
          </p:cNvPr>
          <p:cNvSpPr>
            <a:spLocks noGrp="1"/>
          </p:cNvSpPr>
          <p:nvPr>
            <p:ph type="dt" sz="half" idx="10"/>
          </p:nvPr>
        </p:nvSpPr>
        <p:spPr>
          <a:xfrm>
            <a:off x="3474720" y="6400800"/>
            <a:ext cx="2438400" cy="182880"/>
          </a:xfrm>
        </p:spPr>
        <p:txBody>
          <a:bodyPr/>
          <a:lstStyle>
            <a:lvl1pPr>
              <a:defRPr>
                <a:latin typeface="Calibri" panose="020F0502020204030204" pitchFamily="34" charset="0"/>
                <a:cs typeface="Calibri" panose="020F0502020204030204" pitchFamily="34" charset="0"/>
              </a:defRPr>
            </a:lvl1pPr>
          </a:lstStyle>
          <a:p>
            <a:fld id="{6AA58192-1871-5444-AD89-089565C66A58}" type="datetime4">
              <a:rPr lang="en-US" smtClean="0"/>
              <a:pPr/>
              <a:t>August 12, 2019</a:t>
            </a:fld>
            <a:endParaRPr lang="en-US"/>
          </a:p>
        </p:txBody>
      </p:sp>
      <p:sp>
        <p:nvSpPr>
          <p:cNvPr id="10" name="Footer Placeholder 7">
            <a:extLst>
              <a:ext uri="{FF2B5EF4-FFF2-40B4-BE49-F238E27FC236}">
                <a16:creationId xmlns:a16="http://schemas.microsoft.com/office/drawing/2014/main" id="{03950C16-297E-9748-AE4F-91C4E2E4B7BC}"/>
              </a:ext>
            </a:extLst>
          </p:cNvPr>
          <p:cNvSpPr>
            <a:spLocks noGrp="1"/>
          </p:cNvSpPr>
          <p:nvPr>
            <p:ph type="ftr" sz="quarter" idx="11"/>
          </p:nvPr>
        </p:nvSpPr>
        <p:spPr>
          <a:xfrm>
            <a:off x="73152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Tree>
    <p:extLst>
      <p:ext uri="{BB962C8B-B14F-4D97-AF65-F5344CB8AC3E}">
        <p14:creationId xmlns:p14="http://schemas.microsoft.com/office/powerpoint/2010/main" val="47228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731520" y="480218"/>
            <a:ext cx="6858000" cy="1325563"/>
          </a:xfrm>
        </p:spPr>
        <p:txBody>
          <a:bodyPr/>
          <a:lstStyle>
            <a:lvl1pPr>
              <a:defRPr sz="3200" b="1"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8" name="Date Placeholder 6">
            <a:extLst>
              <a:ext uri="{FF2B5EF4-FFF2-40B4-BE49-F238E27FC236}">
                <a16:creationId xmlns:a16="http://schemas.microsoft.com/office/drawing/2014/main" id="{BD1136E7-8272-E44F-BFCF-882A565672B2}"/>
              </a:ext>
            </a:extLst>
          </p:cNvPr>
          <p:cNvSpPr>
            <a:spLocks noGrp="1"/>
          </p:cNvSpPr>
          <p:nvPr>
            <p:ph type="dt" sz="half" idx="10"/>
          </p:nvPr>
        </p:nvSpPr>
        <p:spPr>
          <a:xfrm>
            <a:off x="3474720" y="6400800"/>
            <a:ext cx="2438400" cy="182880"/>
          </a:xfrm>
        </p:spPr>
        <p:txBody>
          <a:bodyPr/>
          <a:lstStyle>
            <a:lvl1pPr>
              <a:defRPr>
                <a:latin typeface="Calibri" panose="020F0502020204030204" pitchFamily="34" charset="0"/>
                <a:cs typeface="Calibri" panose="020F0502020204030204" pitchFamily="34" charset="0"/>
              </a:defRPr>
            </a:lvl1pPr>
          </a:lstStyle>
          <a:p>
            <a:fld id="{6AA58192-1871-5444-AD89-089565C66A58}" type="datetime4">
              <a:rPr lang="en-US" smtClean="0"/>
              <a:pPr/>
              <a:t>August 12, 2019</a:t>
            </a:fld>
            <a:endParaRPr lang="en-US"/>
          </a:p>
        </p:txBody>
      </p:sp>
      <p:sp>
        <p:nvSpPr>
          <p:cNvPr id="11" name="Footer Placeholder 7">
            <a:extLst>
              <a:ext uri="{FF2B5EF4-FFF2-40B4-BE49-F238E27FC236}">
                <a16:creationId xmlns:a16="http://schemas.microsoft.com/office/drawing/2014/main" id="{40EDC290-C658-8940-BE27-66E4BA1D49B5}"/>
              </a:ext>
            </a:extLst>
          </p:cNvPr>
          <p:cNvSpPr>
            <a:spLocks noGrp="1"/>
          </p:cNvSpPr>
          <p:nvPr>
            <p:ph type="ftr" sz="quarter" idx="11"/>
          </p:nvPr>
        </p:nvSpPr>
        <p:spPr>
          <a:xfrm>
            <a:off x="731520" y="6400800"/>
            <a:ext cx="2743200" cy="182880"/>
          </a:xfrm>
        </p:spPr>
        <p:txBody>
          <a:bodyPr/>
          <a:lstStyle>
            <a:lvl1pPr>
              <a:defRPr>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12" name="Rectangle 11">
            <a:extLst>
              <a:ext uri="{FF2B5EF4-FFF2-40B4-BE49-F238E27FC236}">
                <a16:creationId xmlns:a16="http://schemas.microsoft.com/office/drawing/2014/main" id="{63A7C4DF-B11D-C348-B38F-153E27B0525C}"/>
              </a:ext>
            </a:extLst>
          </p:cNvPr>
          <p:cNvSpPr/>
          <p:nvPr userDrawn="1"/>
        </p:nvSpPr>
        <p:spPr>
          <a:xfrm>
            <a:off x="8406245" y="1714500"/>
            <a:ext cx="3785592"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DAR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9CF58-C53D-5A4A-AFF3-D99B304D3AB6}" type="datetime4">
              <a:rPr lang="en-US" smtClean="0"/>
              <a:t>August 12, 2019</a:t>
            </a:fld>
            <a:endParaRPr lang="en-US"/>
          </a:p>
        </p:txBody>
      </p:sp>
      <p:sp>
        <p:nvSpPr>
          <p:cNvPr id="5" name="Footer Placeholder 4"/>
          <p:cNvSpPr>
            <a:spLocks noGrp="1"/>
          </p:cNvSpPr>
          <p:nvPr>
            <p:ph type="ftr" sz="quarter" idx="11"/>
          </p:nvPr>
        </p:nvSpPr>
        <p:spPr/>
        <p:txBody>
          <a:bodyPr/>
          <a:lstStyle/>
          <a:p>
            <a:r>
              <a:rPr lang="en-US"/>
              <a:t>©2019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sz="3200" b="1" i="0" baseline="0">
                <a:solidFill>
                  <a:schemeClr val="bg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5178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85800"/>
            <a:ext cx="6858000" cy="1325563"/>
          </a:xfrm>
          <a:prstGeom prst="rect">
            <a:avLst/>
          </a:prstGeom>
        </p:spPr>
        <p:txBody>
          <a:bodyPr vert="horz" lIns="0" tIns="0" rIns="0" bIns="0" rtlCol="0" anchor="t" anchorCtr="0">
            <a:noAutofit/>
          </a:bodyPr>
          <a:lstStyle/>
          <a:p>
            <a:r>
              <a:rPr lang="en-US" dirty="0"/>
              <a:t>One Column Text Header</a:t>
            </a:r>
            <a:br>
              <a:rPr lang="en-US" dirty="0"/>
            </a:br>
            <a:r>
              <a:rPr lang="en-US" dirty="0"/>
              <a:t>Second Line Optional</a:t>
            </a:r>
          </a:p>
        </p:txBody>
      </p:sp>
      <p:sp>
        <p:nvSpPr>
          <p:cNvPr id="3" name="Text Placeholder 2"/>
          <p:cNvSpPr>
            <a:spLocks noGrp="1"/>
          </p:cNvSpPr>
          <p:nvPr>
            <p:ph type="body" idx="1"/>
          </p:nvPr>
        </p:nvSpPr>
        <p:spPr>
          <a:xfrm>
            <a:off x="731520" y="2286000"/>
            <a:ext cx="10685779" cy="38404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74720" y="6400800"/>
            <a:ext cx="2438400" cy="182880"/>
          </a:xfrm>
          <a:prstGeom prst="rect">
            <a:avLst/>
          </a:prstGeom>
        </p:spPr>
        <p:txBody>
          <a:bodyPr vert="horz" lIns="0" tIns="0" rIns="0" bIns="0" rtlCol="0" anchor="b" anchorCtr="0"/>
          <a:lstStyle>
            <a:lvl1pPr algn="l">
              <a:defRPr sz="700">
                <a:solidFill>
                  <a:schemeClr val="accent3"/>
                </a:solidFill>
                <a:latin typeface="Calibri" panose="020F0502020204030204" pitchFamily="34" charset="0"/>
                <a:cs typeface="Calibri" panose="020F0502020204030204" pitchFamily="34" charset="0"/>
              </a:defRPr>
            </a:lvl1pPr>
          </a:lstStyle>
          <a:p>
            <a:fld id="{09148423-2618-2D4C-95F5-CBBB3FC0C8A9}" type="datetime4">
              <a:rPr lang="en-US" smtClean="0"/>
              <a:pPr/>
              <a:t>August 12, 2019</a:t>
            </a:fld>
            <a:endParaRPr lang="en-US" dirty="0"/>
          </a:p>
        </p:txBody>
      </p:sp>
      <p:sp>
        <p:nvSpPr>
          <p:cNvPr id="5" name="Footer Placeholder 4"/>
          <p:cNvSpPr>
            <a:spLocks noGrp="1"/>
          </p:cNvSpPr>
          <p:nvPr>
            <p:ph type="ftr" sz="quarter" idx="3"/>
          </p:nvPr>
        </p:nvSpPr>
        <p:spPr>
          <a:xfrm>
            <a:off x="731520" y="6400800"/>
            <a:ext cx="2743200" cy="182880"/>
          </a:xfrm>
          <a:prstGeom prst="rect">
            <a:avLst/>
          </a:prstGeom>
        </p:spPr>
        <p:txBody>
          <a:bodyPr vert="horz" lIns="0" tIns="0" rIns="0" bIns="0" rtlCol="0" anchor="b" anchorCtr="0"/>
          <a:lstStyle>
            <a:lvl1pPr algn="l">
              <a:defRPr sz="700">
                <a:solidFill>
                  <a:schemeClr val="accent3"/>
                </a:solidFill>
                <a:latin typeface="Calibri" panose="020F0502020204030204" pitchFamily="34" charset="0"/>
                <a:cs typeface="Calibri" panose="020F0502020204030204" pitchFamily="34" charset="0"/>
              </a:defRPr>
            </a:lvl1pPr>
          </a:lstStyle>
          <a:p>
            <a:r>
              <a:rPr lang="en-US"/>
              <a:t>©2019 Frontline Education Confidential &amp; Proprietary</a:t>
            </a:r>
            <a:endParaRPr lang="en-US" dirty="0"/>
          </a:p>
        </p:txBody>
      </p:sp>
      <p:sp>
        <p:nvSpPr>
          <p:cNvPr id="6" name="Slide Number Placeholder 5"/>
          <p:cNvSpPr>
            <a:spLocks noGrp="1"/>
          </p:cNvSpPr>
          <p:nvPr>
            <p:ph type="sldNum" sz="quarter" idx="4"/>
          </p:nvPr>
        </p:nvSpPr>
        <p:spPr>
          <a:xfrm>
            <a:off x="10690276" y="6400800"/>
            <a:ext cx="727023" cy="182880"/>
          </a:xfrm>
          <a:prstGeom prst="rect">
            <a:avLst/>
          </a:prstGeom>
        </p:spPr>
        <p:txBody>
          <a:bodyPr vert="horz" lIns="0" tIns="0" rIns="0" bIns="0" rtlCol="0" anchor="b" anchorCtr="0"/>
          <a:lstStyle>
            <a:lvl1pPr algn="r">
              <a:defRPr sz="700">
                <a:solidFill>
                  <a:schemeClr val="accent3"/>
                </a:solidFill>
                <a:latin typeface="Lato" panose="020F0502020204030203" pitchFamily="34" charset="0"/>
              </a:defRPr>
            </a:lvl1pPr>
          </a:lstStyle>
          <a:p>
            <a:fld id="{BCE3D20D-AAEA-46F1-88F4-4FF0702FDAFA}" type="slidenum">
              <a:rPr lang="en-US" smtClean="0"/>
              <a:pPr/>
              <a:t>‹#›</a:t>
            </a:fld>
            <a:endParaRPr lang="en-US"/>
          </a:p>
        </p:txBody>
      </p:sp>
    </p:spTree>
    <p:extLst>
      <p:ext uri="{BB962C8B-B14F-4D97-AF65-F5344CB8AC3E}">
        <p14:creationId xmlns:p14="http://schemas.microsoft.com/office/powerpoint/2010/main" val="1441945791"/>
      </p:ext>
    </p:extLst>
  </p:cSld>
  <p:clrMap bg1="lt1" tx1="dk1" bg2="lt2" tx2="dk2" accent1="accent1" accent2="accent2" accent3="accent3" accent4="accent4" accent5="accent5" accent6="accent6" hlink="hlink" folHlink="folHlink"/>
  <p:sldLayoutIdLst>
    <p:sldLayoutId id="2147483703" r:id="rId1"/>
    <p:sldLayoutId id="2147483685" r:id="rId2"/>
    <p:sldLayoutId id="2147483681" r:id="rId3"/>
    <p:sldLayoutId id="2147483694" r:id="rId4"/>
    <p:sldLayoutId id="2147483674" r:id="rId5"/>
    <p:sldLayoutId id="2147483686" r:id="rId6"/>
    <p:sldLayoutId id="2147483689" r:id="rId7"/>
    <p:sldLayoutId id="2147483668" r:id="rId8"/>
    <p:sldLayoutId id="2147483695" r:id="rId9"/>
    <p:sldLayoutId id="2147483672" r:id="rId10"/>
    <p:sldLayoutId id="2147483704" r:id="rId11"/>
    <p:sldLayoutId id="2147483698" r:id="rId12"/>
    <p:sldLayoutId id="2147483653" r:id="rId13"/>
    <p:sldLayoutId id="2147483656" r:id="rId14"/>
    <p:sldLayoutId id="2147483654" r:id="rId15"/>
    <p:sldLayoutId id="2147483655" r:id="rId16"/>
  </p:sldLayoutIdLst>
  <p:hf hdr="0"/>
  <p:txStyles>
    <p:titleStyle>
      <a:lvl1pPr algn="l" defTabSz="914400" rtl="0" eaLnBrk="1" latinLnBrk="0" hangingPunct="1">
        <a:lnSpc>
          <a:spcPts val="4000"/>
        </a:lnSpc>
        <a:spcBef>
          <a:spcPct val="0"/>
        </a:spcBef>
        <a:buNone/>
        <a:defRPr sz="3500" kern="1200" baseline="0">
          <a:solidFill>
            <a:srgbClr val="7A4183"/>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frontlineeducation.com/solutions/central/insights/lampeter-strasburg-school-district-case-study/"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121E-5FCA-2F42-8A17-4E642E51C608}"/>
              </a:ext>
            </a:extLst>
          </p:cNvPr>
          <p:cNvSpPr>
            <a:spLocks noGrp="1"/>
          </p:cNvSpPr>
          <p:nvPr>
            <p:ph type="ctrTitle"/>
          </p:nvPr>
        </p:nvSpPr>
        <p:spPr>
          <a:xfrm>
            <a:off x="731521" y="1867839"/>
            <a:ext cx="10711179" cy="2017964"/>
          </a:xfrm>
        </p:spPr>
        <p:txBody>
          <a:bodyPr wrap="square" anchor="ctr" anchorCtr="0"/>
          <a:lstStyle/>
          <a:p>
            <a:pPr>
              <a:lnSpc>
                <a:spcPts val="8000"/>
              </a:lnSpc>
            </a:pPr>
            <a:r>
              <a:rPr lang="en-US" sz="7200" dirty="0"/>
              <a:t>Self-Diagnostic</a:t>
            </a:r>
            <a:br>
              <a:rPr lang="en-US" sz="7200" dirty="0"/>
            </a:br>
            <a:r>
              <a:rPr lang="en-US" sz="7200" dirty="0"/>
              <a:t>Workbook</a:t>
            </a:r>
          </a:p>
        </p:txBody>
      </p:sp>
      <p:sp>
        <p:nvSpPr>
          <p:cNvPr id="3" name="Subtitle 2">
            <a:extLst>
              <a:ext uri="{FF2B5EF4-FFF2-40B4-BE49-F238E27FC236}">
                <a16:creationId xmlns:a16="http://schemas.microsoft.com/office/drawing/2014/main" id="{001C0F0B-4665-3E41-870E-DED40484C416}"/>
              </a:ext>
            </a:extLst>
          </p:cNvPr>
          <p:cNvSpPr>
            <a:spLocks noGrp="1"/>
          </p:cNvSpPr>
          <p:nvPr>
            <p:ph type="subTitle" idx="1"/>
          </p:nvPr>
        </p:nvSpPr>
        <p:spPr>
          <a:xfrm>
            <a:off x="731521" y="4147457"/>
            <a:ext cx="5464101" cy="1142909"/>
          </a:xfrm>
        </p:spPr>
        <p:txBody>
          <a:bodyPr/>
          <a:lstStyle/>
          <a:p>
            <a:r>
              <a:rPr lang="en-US" sz="2400" dirty="0"/>
              <a:t>Evaluate your district and determine which of these three common HR processes should be your top priority for improvement.</a:t>
            </a:r>
          </a:p>
        </p:txBody>
      </p:sp>
    </p:spTree>
    <p:extLst>
      <p:ext uri="{BB962C8B-B14F-4D97-AF65-F5344CB8AC3E}">
        <p14:creationId xmlns:p14="http://schemas.microsoft.com/office/powerpoint/2010/main" val="159259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Annual Contract Renewals in Our District</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992084"/>
            <a:ext cx="10685781" cy="4191002"/>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0"/>
              </a:spcAft>
            </a:pPr>
            <a:r>
              <a:rPr lang="en-US" sz="2000" dirty="0"/>
              <a:t>We send out </a:t>
            </a:r>
            <a:r>
              <a:rPr lang="en-US" sz="2000" u="sng" dirty="0"/>
              <a:t>      </a:t>
            </a:r>
            <a:r>
              <a:rPr lang="en-US" sz="2000" dirty="0"/>
              <a:t> employee contract renewals every year.</a:t>
            </a:r>
          </a:p>
          <a:p>
            <a:pPr>
              <a:spcBef>
                <a:spcPts val="0"/>
              </a:spcBef>
              <a:spcAft>
                <a:spcPts val="1000"/>
              </a:spcAft>
            </a:pPr>
            <a:r>
              <a:rPr lang="en-US" sz="2000" dirty="0"/>
              <a:t>That’s </a:t>
            </a:r>
            <a:r>
              <a:rPr lang="en-US" sz="2000" u="sng" dirty="0"/>
              <a:t>      </a:t>
            </a:r>
            <a:r>
              <a:rPr lang="en-US" sz="2000" dirty="0"/>
              <a:t> pages of paper for each employee: </a:t>
            </a:r>
            <a:r>
              <a:rPr lang="en-US" sz="2000" u="sng" dirty="0"/>
              <a:t>      </a:t>
            </a:r>
            <a:r>
              <a:rPr lang="en-US" sz="2000" dirty="0"/>
              <a:t> pages of paper total.</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Are we okay with the amount of paper used during the contract renewal process? </a:t>
            </a:r>
          </a:p>
          <a:p>
            <a:pPr>
              <a:spcBef>
                <a:spcPts val="0"/>
              </a:spcBef>
              <a:spcAft>
                <a:spcPts val="1000"/>
              </a:spcAft>
            </a:pPr>
            <a:r>
              <a:rPr lang="en-US" sz="2000" dirty="0"/>
              <a:t>From the time we send the contracts out, it takes </a:t>
            </a:r>
            <a:r>
              <a:rPr lang="en-US" sz="2000" u="sng" dirty="0"/>
              <a:t>      </a:t>
            </a:r>
            <a:r>
              <a:rPr lang="en-US" sz="2000" dirty="0"/>
              <a:t> to have them all completed and returned to our office.</a:t>
            </a:r>
          </a:p>
          <a:p>
            <a:pPr>
              <a:spcBef>
                <a:spcPts val="0"/>
              </a:spcBef>
              <a:spcAft>
                <a:spcPts val="1000"/>
              </a:spcAft>
            </a:pPr>
            <a:r>
              <a:rPr lang="en-US" sz="2000" dirty="0"/>
              <a:t>It takes us a total of </a:t>
            </a:r>
            <a:r>
              <a:rPr lang="en-US" sz="2000" u="sng" dirty="0"/>
              <a:t>      </a:t>
            </a:r>
            <a:r>
              <a:rPr lang="en-US" sz="2000" dirty="0"/>
              <a:t> hours to manage the contract renewal process.</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Assuming an hourly wage of </a:t>
            </a:r>
            <a:r>
              <a:rPr lang="en-US" sz="1800" i="1" u="sng" dirty="0">
                <a:solidFill>
                  <a:schemeClr val="accent3"/>
                </a:solidFill>
              </a:rPr>
              <a:t>      </a:t>
            </a:r>
            <a:r>
              <a:rPr lang="en-US" sz="1800" i="1" dirty="0">
                <a:solidFill>
                  <a:schemeClr val="accent3"/>
                </a:solidFill>
              </a:rPr>
              <a:t>, time spent managing employee contract renewals costs the district about $</a:t>
            </a:r>
            <a:r>
              <a:rPr lang="en-US" sz="1800" i="1" u="sng" dirty="0">
                <a:solidFill>
                  <a:schemeClr val="accent3"/>
                </a:solidFill>
              </a:rPr>
              <a:t>      </a:t>
            </a:r>
            <a:r>
              <a:rPr lang="en-US" sz="1800" i="1" dirty="0">
                <a:solidFill>
                  <a:schemeClr val="accent3"/>
                </a:solidFill>
              </a:rPr>
              <a:t> in labor every year.</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How else could that time be spent?</a:t>
            </a:r>
          </a:p>
        </p:txBody>
      </p:sp>
    </p:spTree>
    <p:extLst>
      <p:ext uri="{BB962C8B-B14F-4D97-AF65-F5344CB8AC3E}">
        <p14:creationId xmlns:p14="http://schemas.microsoft.com/office/powerpoint/2010/main" val="205270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Contract Renewals &amp; Frontline Central</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992084"/>
            <a:ext cx="10774682" cy="4191002"/>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Automated workflows, drag-and-drop forms and digital signatures make the employee annual contract renewal process take a fraction of the time.</a:t>
            </a:r>
          </a:p>
          <a:p>
            <a:r>
              <a:rPr lang="en-US" sz="2800" dirty="0"/>
              <a:t>Contracts are electronically distributed with the click of a button, and employees can acknowledge and return them just as easily.</a:t>
            </a:r>
          </a:p>
          <a:p>
            <a:r>
              <a:rPr lang="en-US" sz="2800" dirty="0"/>
              <a:t>See at a glance which contracts have been returned and which haven’t — no more manually updating lists or spreadsheets as contracts come in.</a:t>
            </a:r>
          </a:p>
        </p:txBody>
      </p:sp>
    </p:spTree>
    <p:extLst>
      <p:ext uri="{BB962C8B-B14F-4D97-AF65-F5344CB8AC3E}">
        <p14:creationId xmlns:p14="http://schemas.microsoft.com/office/powerpoint/2010/main" val="303336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What Others Are Saying:</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992084"/>
            <a:ext cx="10685781" cy="4191002"/>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t>“It’s actually amazing. We sent out 1,599 contracts the first time that we used the system, they went out to every employee flawlessly. It was just great… For us to be able to basically do everything in a day, get the contracts ready, make sure the list looks correct and hit send, was great. Following up was a piece of cake, with the system being able to email reminders out. It’s definitely reduced our turnaround time and paper costs and all of that.”</a:t>
            </a:r>
            <a:endParaRPr lang="en-US" sz="2000" dirty="0"/>
          </a:p>
          <a:p>
            <a:pPr indent="0">
              <a:buNone/>
            </a:pPr>
            <a:r>
              <a:rPr lang="en-US" sz="2000" dirty="0"/>
              <a:t>– Karen Rose, Benefits &amp; Risk Manager, Hurst-Euless Bedford School District</a:t>
            </a:r>
            <a:br>
              <a:rPr lang="en-US" sz="2000" dirty="0"/>
            </a:br>
            <a:endParaRPr lang="en-US" sz="2000" dirty="0"/>
          </a:p>
          <a:p>
            <a:r>
              <a:rPr lang="en-US" sz="2000" i="1" dirty="0"/>
              <a:t>“Using Frontline Central has had a huge impact on our district. We have seen massive improvement versus last year, when we were still using paper for our employee contract process.”</a:t>
            </a:r>
          </a:p>
          <a:p>
            <a:pPr indent="0">
              <a:buNone/>
            </a:pPr>
            <a:r>
              <a:rPr lang="en-US" sz="2000" dirty="0"/>
              <a:t>– Doug Cromwell, Director of Personnel, Operations &amp; Planning, Oxford School District</a:t>
            </a:r>
            <a:endParaRPr lang="en-US" sz="1800" dirty="0"/>
          </a:p>
        </p:txBody>
      </p:sp>
    </p:spTree>
    <p:extLst>
      <p:ext uri="{BB962C8B-B14F-4D97-AF65-F5344CB8AC3E}">
        <p14:creationId xmlns:p14="http://schemas.microsoft.com/office/powerpoint/2010/main" val="230986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BCDBDC9-82EB-D04C-84AC-C63FAC2DBFF6}"/>
              </a:ext>
            </a:extLst>
          </p:cNvPr>
          <p:cNvSpPr txBox="1"/>
          <p:nvPr/>
        </p:nvSpPr>
        <p:spPr>
          <a:xfrm>
            <a:off x="731520" y="914400"/>
            <a:ext cx="3162300" cy="3221446"/>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pPr lvl="0"/>
            <a:r>
              <a:rPr lang="en-US" sz="4800" b="1" i="0" spc="300" dirty="0">
                <a:latin typeface="+mn-lt"/>
                <a:ea typeface="Lato Black" charset="0"/>
                <a:cs typeface="Lato Black" charset="0"/>
              </a:rPr>
              <a:t>How to Use This Workbook</a:t>
            </a:r>
          </a:p>
        </p:txBody>
      </p:sp>
      <p:sp>
        <p:nvSpPr>
          <p:cNvPr id="25" name="TextBox 24">
            <a:extLst>
              <a:ext uri="{FF2B5EF4-FFF2-40B4-BE49-F238E27FC236}">
                <a16:creationId xmlns:a16="http://schemas.microsoft.com/office/drawing/2014/main" id="{F77FAC17-B9C6-8243-B429-61D6BEDF2872}"/>
              </a:ext>
            </a:extLst>
          </p:cNvPr>
          <p:cNvSpPr txBox="1"/>
          <p:nvPr/>
        </p:nvSpPr>
        <p:spPr>
          <a:xfrm>
            <a:off x="4484914" y="914400"/>
            <a:ext cx="7053943" cy="4601260"/>
          </a:xfrm>
          <a:prstGeom prst="rect">
            <a:avLst/>
          </a:prstGeom>
          <a:noFill/>
        </p:spPr>
        <p:txBody>
          <a:bodyPr wrap="square" rtlCol="0">
            <a:spAutoFit/>
          </a:bodyPr>
          <a:lstStyle/>
          <a:p>
            <a:pPr marL="342900" indent="-342900">
              <a:lnSpc>
                <a:spcPct val="100000"/>
              </a:lnSpc>
              <a:spcAft>
                <a:spcPts val="600"/>
              </a:spcAft>
              <a:buClr>
                <a:schemeClr val="bg2"/>
              </a:buClr>
              <a:buFont typeface="+mj-lt"/>
              <a:buAutoNum type="arabicPeriod"/>
            </a:pPr>
            <a:r>
              <a:rPr lang="en-US" sz="1600" dirty="0"/>
              <a:t>Fill out your department’s main goals and mission statement on the next slide.</a:t>
            </a:r>
          </a:p>
          <a:p>
            <a:pPr marL="342900" indent="-342900">
              <a:lnSpc>
                <a:spcPct val="100000"/>
              </a:lnSpc>
              <a:spcAft>
                <a:spcPts val="600"/>
              </a:spcAft>
              <a:buClr>
                <a:schemeClr val="bg2"/>
              </a:buClr>
              <a:buFont typeface="+mj-lt"/>
              <a:buAutoNum type="arabicPeriod"/>
            </a:pPr>
            <a:r>
              <a:rPr lang="en-US" sz="1600" dirty="0"/>
              <a:t>Work your way through the template to evaluate how your current processes impact productivity. </a:t>
            </a:r>
          </a:p>
          <a:p>
            <a:pPr marL="635000" lvl="1" indent="-292100">
              <a:lnSpc>
                <a:spcPct val="100000"/>
              </a:lnSpc>
              <a:spcAft>
                <a:spcPts val="600"/>
              </a:spcAft>
              <a:buClr>
                <a:schemeClr val="tx2"/>
              </a:buClr>
              <a:buFont typeface="Arial" panose="020B0604020202020204" pitchFamily="34" charset="0"/>
              <a:buChar char="•"/>
            </a:pPr>
            <a:r>
              <a:rPr lang="en-US" sz="1400" dirty="0">
                <a:solidFill>
                  <a:schemeClr val="accent3"/>
                </a:solidFill>
              </a:rPr>
              <a:t>See the PowerPoint notes for guidance and tips.</a:t>
            </a:r>
          </a:p>
          <a:p>
            <a:pPr marL="635000" lvl="1" indent="-292100">
              <a:lnSpc>
                <a:spcPct val="100000"/>
              </a:lnSpc>
              <a:spcAft>
                <a:spcPts val="600"/>
              </a:spcAft>
              <a:buClr>
                <a:schemeClr val="tx2"/>
              </a:buClr>
              <a:buFont typeface="Arial" panose="020B0604020202020204" pitchFamily="34" charset="0"/>
              <a:buChar char="•"/>
            </a:pPr>
            <a:r>
              <a:rPr lang="en-US" sz="1400" dirty="0">
                <a:solidFill>
                  <a:schemeClr val="accent3"/>
                </a:solidFill>
              </a:rPr>
              <a:t>Feel free to edit the questions and bullet points as you see fit, or add any additional context or information.</a:t>
            </a:r>
          </a:p>
          <a:p>
            <a:pPr marL="342900" indent="-342900">
              <a:lnSpc>
                <a:spcPct val="100000"/>
              </a:lnSpc>
              <a:spcAft>
                <a:spcPts val="600"/>
              </a:spcAft>
              <a:buClr>
                <a:schemeClr val="bg2"/>
              </a:buClr>
              <a:buFont typeface="+mj-lt"/>
              <a:buAutoNum type="arabicPeriod"/>
            </a:pPr>
            <a:r>
              <a:rPr lang="en-US" sz="1600" dirty="0"/>
              <a:t>As you complete the workbook, ask yourself: “Are our processes supporting</a:t>
            </a:r>
            <a:br>
              <a:rPr lang="en-US" sz="1600" dirty="0"/>
            </a:br>
            <a:r>
              <a:rPr lang="en-US" sz="1600" dirty="0"/>
              <a:t>us in reaching our goals and staying aligned to our mission?”</a:t>
            </a:r>
          </a:p>
          <a:p>
            <a:pPr marL="342900" indent="-342900">
              <a:lnSpc>
                <a:spcPct val="100000"/>
              </a:lnSpc>
              <a:spcAft>
                <a:spcPts val="600"/>
              </a:spcAft>
              <a:buClr>
                <a:schemeClr val="bg2"/>
              </a:buClr>
              <a:buFont typeface="+mj-lt"/>
              <a:buAutoNum type="arabicPeriod"/>
            </a:pPr>
            <a:r>
              <a:rPr lang="en-US" sz="1600" dirty="0"/>
              <a:t>Determine which process should be the highest priority for automation and improvement. </a:t>
            </a:r>
          </a:p>
          <a:p>
            <a:pPr marL="635000" lvl="1" indent="-292100">
              <a:lnSpc>
                <a:spcPct val="100000"/>
              </a:lnSpc>
              <a:spcAft>
                <a:spcPts val="600"/>
              </a:spcAft>
              <a:buClr>
                <a:schemeClr val="tx2"/>
              </a:buClr>
              <a:buFont typeface="Arial" panose="020B0604020202020204" pitchFamily="34" charset="0"/>
              <a:buChar char="•"/>
            </a:pPr>
            <a:r>
              <a:rPr lang="en-US" sz="1400" dirty="0">
                <a:solidFill>
                  <a:schemeClr val="accent3"/>
                </a:solidFill>
              </a:rPr>
              <a:t>We’ve included information about how Frontline can help with each of the three processes covered in this template. We encourage you to do your research, ask questions and find the best solution for your district — even if you’re not ready to make the leap to an online system just yet.</a:t>
            </a:r>
          </a:p>
          <a:p>
            <a:pPr marL="342900" indent="-342900">
              <a:lnSpc>
                <a:spcPct val="100000"/>
              </a:lnSpc>
              <a:spcAft>
                <a:spcPts val="600"/>
              </a:spcAft>
              <a:buClr>
                <a:schemeClr val="bg2"/>
              </a:buClr>
              <a:buFont typeface="+mj-lt"/>
              <a:buAutoNum type="arabicPeriod"/>
            </a:pPr>
            <a:r>
              <a:rPr lang="en-US" sz="1600" dirty="0"/>
              <a:t>Once you’re done, consider taking the completed PowerPoint to your department head (or other district leadership) to help demonstrate why initiatives to improve these processes should be a priority.</a:t>
            </a:r>
          </a:p>
        </p:txBody>
      </p:sp>
    </p:spTree>
    <p:extLst>
      <p:ext uri="{BB962C8B-B14F-4D97-AF65-F5344CB8AC3E}">
        <p14:creationId xmlns:p14="http://schemas.microsoft.com/office/powerpoint/2010/main" val="339791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DC67C6EA-5110-004E-B452-22936BD26882}"/>
              </a:ext>
            </a:extLst>
          </p:cNvPr>
          <p:cNvSpPr>
            <a:spLocks noGrp="1"/>
          </p:cNvSpPr>
          <p:nvPr>
            <p:ph type="body" sz="quarter" idx="13"/>
          </p:nvPr>
        </p:nvSpPr>
        <p:spPr>
          <a:xfrm>
            <a:off x="731518" y="2460625"/>
            <a:ext cx="5238967" cy="2667000"/>
          </a:xfrm>
        </p:spPr>
        <p:txBody>
          <a:bodyPr/>
          <a:lstStyle/>
          <a:p>
            <a:endParaRPr lang="en-US" dirty="0"/>
          </a:p>
        </p:txBody>
      </p:sp>
      <p:sp>
        <p:nvSpPr>
          <p:cNvPr id="24" name="Text Placeholder 23">
            <a:extLst>
              <a:ext uri="{FF2B5EF4-FFF2-40B4-BE49-F238E27FC236}">
                <a16:creationId xmlns:a16="http://schemas.microsoft.com/office/drawing/2014/main" id="{351C1A4F-DEFD-EF41-8D08-AADEA17C6863}"/>
              </a:ext>
            </a:extLst>
          </p:cNvPr>
          <p:cNvSpPr>
            <a:spLocks noGrp="1"/>
          </p:cNvSpPr>
          <p:nvPr>
            <p:ph type="body" sz="quarter" idx="14"/>
          </p:nvPr>
        </p:nvSpPr>
        <p:spPr/>
        <p:txBody>
          <a:bodyPr/>
          <a:lstStyle/>
          <a:p>
            <a:endParaRPr lang="en-US" dirty="0"/>
          </a:p>
        </p:txBody>
      </p:sp>
      <p:sp>
        <p:nvSpPr>
          <p:cNvPr id="28" name="Text Placeholder 4">
            <a:extLst>
              <a:ext uri="{FF2B5EF4-FFF2-40B4-BE49-F238E27FC236}">
                <a16:creationId xmlns:a16="http://schemas.microsoft.com/office/drawing/2014/main" id="{8862D42D-EABA-4841-B099-02D36DB7C5A8}"/>
              </a:ext>
            </a:extLst>
          </p:cNvPr>
          <p:cNvSpPr txBox="1">
            <a:spLocks/>
          </p:cNvSpPr>
          <p:nvPr/>
        </p:nvSpPr>
        <p:spPr>
          <a:xfrm>
            <a:off x="731518" y="1992085"/>
            <a:ext cx="10685781" cy="228600"/>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Our goals and mission statement as a department are:</a:t>
            </a:r>
            <a:endParaRPr lang="en-US" dirty="0"/>
          </a:p>
        </p:txBody>
      </p:sp>
      <p:sp>
        <p:nvSpPr>
          <p:cNvPr id="29" name="Text Placeholder 4">
            <a:extLst>
              <a:ext uri="{FF2B5EF4-FFF2-40B4-BE49-F238E27FC236}">
                <a16:creationId xmlns:a16="http://schemas.microsoft.com/office/drawing/2014/main" id="{D41C4C07-59DD-5C45-A823-E0DD914C0637}"/>
              </a:ext>
            </a:extLst>
          </p:cNvPr>
          <p:cNvSpPr txBox="1">
            <a:spLocks/>
          </p:cNvSpPr>
          <p:nvPr/>
        </p:nvSpPr>
        <p:spPr>
          <a:xfrm>
            <a:off x="731518" y="5561353"/>
            <a:ext cx="10685781" cy="489857"/>
          </a:xfrm>
          <a:prstGeom prst="rect">
            <a:avLst/>
          </a:prstGeom>
        </p:spPr>
        <p:txBody>
          <a:bodyPr vert="horz" lIns="0" tIns="0" rIns="0" bIns="0" numCol="1" spcCol="18288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Looking over the HR procedures we’ve evaluated in this workbook: Are our processes supporting us in reaching our goals and staying aligned to our mission?</a:t>
            </a:r>
          </a:p>
        </p:txBody>
      </p:sp>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Our Department’s Goals and Mission</a:t>
            </a:r>
          </a:p>
        </p:txBody>
      </p:sp>
    </p:spTree>
    <p:extLst>
      <p:ext uri="{BB962C8B-B14F-4D97-AF65-F5344CB8AC3E}">
        <p14:creationId xmlns:p14="http://schemas.microsoft.com/office/powerpoint/2010/main" val="152190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Onboarding in Our District</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992084"/>
            <a:ext cx="10685781" cy="4191002"/>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0"/>
              </a:spcAft>
            </a:pPr>
            <a:r>
              <a:rPr lang="en-US" sz="2000" dirty="0"/>
              <a:t>We hire </a:t>
            </a:r>
            <a:r>
              <a:rPr lang="en-US" sz="2000" u="sng" dirty="0"/>
              <a:t>      </a:t>
            </a:r>
            <a:r>
              <a:rPr lang="en-US" sz="2000" dirty="0"/>
              <a:t> new employees every year.</a:t>
            </a:r>
          </a:p>
          <a:p>
            <a:pPr>
              <a:spcBef>
                <a:spcPts val="0"/>
              </a:spcBef>
              <a:spcAft>
                <a:spcPts val="1000"/>
              </a:spcAft>
            </a:pPr>
            <a:r>
              <a:rPr lang="en-US" sz="2000" dirty="0"/>
              <a:t>Each new hire packet is about </a:t>
            </a:r>
            <a:r>
              <a:rPr lang="en-US" sz="2000" u="sng" dirty="0"/>
              <a:t>      </a:t>
            </a:r>
            <a:r>
              <a:rPr lang="en-US" sz="2000" dirty="0"/>
              <a:t> pages long. </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Are we okay with the amount of paper used during the onboarding process?</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Do we need to print as much as we currently do?</a:t>
            </a:r>
          </a:p>
          <a:p>
            <a:pPr>
              <a:spcBef>
                <a:spcPts val="0"/>
              </a:spcBef>
              <a:spcAft>
                <a:spcPts val="1000"/>
              </a:spcAft>
            </a:pPr>
            <a:r>
              <a:rPr lang="en-US" sz="2000" u="sng" dirty="0"/>
              <a:t>      </a:t>
            </a:r>
            <a:r>
              <a:rPr lang="en-US" sz="2000" dirty="0"/>
              <a:t> % of new hire paperwork is returned late.</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How does this impact our workflow? What is the impact on other departments?</a:t>
            </a:r>
          </a:p>
          <a:p>
            <a:pPr>
              <a:spcBef>
                <a:spcPts val="0"/>
              </a:spcBef>
              <a:spcAft>
                <a:spcPts val="1000"/>
              </a:spcAft>
            </a:pPr>
            <a:r>
              <a:rPr lang="en-US" sz="2000" dirty="0"/>
              <a:t>It takes </a:t>
            </a:r>
            <a:r>
              <a:rPr lang="en-US" sz="2000" u="sng" dirty="0"/>
              <a:t>      </a:t>
            </a:r>
            <a:r>
              <a:rPr lang="en-US" sz="2000" dirty="0"/>
              <a:t> hours to process onboarding paperwork for each new hire. That’s a total of </a:t>
            </a:r>
            <a:r>
              <a:rPr lang="en-US" sz="2000" u="sng" dirty="0"/>
              <a:t>      </a:t>
            </a:r>
            <a:r>
              <a:rPr lang="en-US" sz="2000" dirty="0"/>
              <a:t> hours for all new hires combined.</a:t>
            </a:r>
          </a:p>
          <a:p>
            <a:pPr lvl="1">
              <a:spcBef>
                <a:spcPts val="0"/>
              </a:spcBef>
              <a:spcAft>
                <a:spcPts val="1000"/>
              </a:spcAft>
              <a:buClr>
                <a:schemeClr val="tx2"/>
              </a:buClr>
              <a:buFont typeface="Arial" panose="020B0604020202020204" pitchFamily="34" charset="0"/>
              <a:buChar char="•"/>
            </a:pPr>
            <a:r>
              <a:rPr lang="en-US" sz="1800" dirty="0">
                <a:solidFill>
                  <a:schemeClr val="accent3"/>
                </a:solidFill>
              </a:rPr>
              <a:t>Assuming an hourly wage of $</a:t>
            </a:r>
            <a:r>
              <a:rPr lang="en-US" sz="1800" u="sng" dirty="0">
                <a:solidFill>
                  <a:schemeClr val="accent3"/>
                </a:solidFill>
              </a:rPr>
              <a:t>      </a:t>
            </a:r>
            <a:r>
              <a:rPr lang="en-US" sz="1800" dirty="0">
                <a:solidFill>
                  <a:schemeClr val="accent3"/>
                </a:solidFill>
              </a:rPr>
              <a:t>, time spent onboarding new employees costs the district about</a:t>
            </a:r>
            <a:br>
              <a:rPr lang="en-US" sz="1800" dirty="0">
                <a:solidFill>
                  <a:schemeClr val="accent3"/>
                </a:solidFill>
              </a:rPr>
            </a:br>
            <a:r>
              <a:rPr lang="en-US" sz="1800" dirty="0">
                <a:solidFill>
                  <a:schemeClr val="accent3"/>
                </a:solidFill>
              </a:rPr>
              <a:t>$</a:t>
            </a:r>
            <a:r>
              <a:rPr lang="en-US" sz="1800" u="sng" dirty="0">
                <a:solidFill>
                  <a:schemeClr val="accent3"/>
                </a:solidFill>
              </a:rPr>
              <a:t>      </a:t>
            </a:r>
            <a:r>
              <a:rPr lang="en-US" sz="1800" dirty="0">
                <a:solidFill>
                  <a:schemeClr val="accent3"/>
                </a:solidFill>
              </a:rPr>
              <a:t> in labor every year. </a:t>
            </a:r>
          </a:p>
          <a:p>
            <a:pPr lvl="1">
              <a:spcBef>
                <a:spcPts val="0"/>
              </a:spcBef>
              <a:spcAft>
                <a:spcPts val="1000"/>
              </a:spcAft>
              <a:buClr>
                <a:schemeClr val="tx2"/>
              </a:buClr>
              <a:buFont typeface="Arial" panose="020B0604020202020204" pitchFamily="34" charset="0"/>
              <a:buChar char="•"/>
            </a:pPr>
            <a:r>
              <a:rPr lang="en-US" sz="1800" i="1" dirty="0">
                <a:solidFill>
                  <a:schemeClr val="accent3"/>
                </a:solidFill>
              </a:rPr>
              <a:t>How else could that time be spent, if onboarding didn’t take as long?</a:t>
            </a:r>
          </a:p>
        </p:txBody>
      </p:sp>
    </p:spTree>
    <p:extLst>
      <p:ext uri="{BB962C8B-B14F-4D97-AF65-F5344CB8AC3E}">
        <p14:creationId xmlns:p14="http://schemas.microsoft.com/office/powerpoint/2010/main" val="123603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Onboarding &amp; Frontline Central</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992084"/>
            <a:ext cx="10685781" cy="4191002"/>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Candidate information is automatically imported </a:t>
            </a:r>
            <a:r>
              <a:rPr lang="en-US" sz="2800" i="1" dirty="0"/>
              <a:t>(if using Frontline Recruiting &amp; Hiring)</a:t>
            </a:r>
            <a:r>
              <a:rPr lang="en-US" sz="2800" dirty="0"/>
              <a:t>, eliminating the need to manually enter data.</a:t>
            </a:r>
          </a:p>
          <a:p>
            <a:r>
              <a:rPr lang="en-US" sz="2800" dirty="0"/>
              <a:t>New hire packets are distributed electronically, and new employees can complete, sign and submit onboarding paperwork — all online.</a:t>
            </a:r>
          </a:p>
          <a:p>
            <a:r>
              <a:rPr lang="en-US" sz="2800" dirty="0"/>
              <a:t>At-a-glance dashboards give you visibility into new hires’ progress through paperwork, and automatic reminders help ensure that paperwork is returned on time.</a:t>
            </a:r>
          </a:p>
        </p:txBody>
      </p:sp>
    </p:spTree>
    <p:extLst>
      <p:ext uri="{BB962C8B-B14F-4D97-AF65-F5344CB8AC3E}">
        <p14:creationId xmlns:p14="http://schemas.microsoft.com/office/powerpoint/2010/main" val="175300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What Others Are Saying:</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992084"/>
            <a:ext cx="10685781" cy="4191002"/>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t>“We’ve created an onboarding packet of all the forms and policies that we want employees to read and acknowledge, and just started sending them out… That’s definitely going to save us time, with meeting face-to-face with employees for onboarding. We used to spend about an hour and a half with the employees, and now we’re cutting it back down to maybe 10 minutes.”</a:t>
            </a:r>
            <a:endParaRPr lang="en-US" sz="2000" dirty="0"/>
          </a:p>
          <a:p>
            <a:pPr indent="0">
              <a:buNone/>
            </a:pPr>
            <a:r>
              <a:rPr lang="en-US" sz="2000" dirty="0"/>
              <a:t>– Karen Rose, Benefits &amp; Risk Manager, Hurst-Euless Bedford School District</a:t>
            </a:r>
            <a:br>
              <a:rPr lang="en-US" sz="2000" dirty="0"/>
            </a:br>
            <a:endParaRPr lang="en-US" sz="2000" dirty="0"/>
          </a:p>
          <a:p>
            <a:r>
              <a:rPr lang="en-US" sz="2000" i="1" dirty="0"/>
              <a:t>“The system is pretty much handling all those things for us. The time savings could even be more than three hours, just because you’re not dealing with logistics of people handing you packets of stuff that you then go file, then go hand to the next department… Now, it takes no longer than 15 minutes. You send the packet out, the packet comes back, you put the information in.”</a:t>
            </a:r>
          </a:p>
          <a:p>
            <a:pPr indent="0">
              <a:buNone/>
            </a:pPr>
            <a:r>
              <a:rPr lang="en-US" sz="2000" dirty="0"/>
              <a:t>– Penny Tracy, Payroll Coordinator, Lampeter-Strasburg School District</a:t>
            </a:r>
          </a:p>
          <a:p>
            <a:pPr marL="401638" lvl="1" indent="0">
              <a:buNone/>
            </a:pPr>
            <a:r>
              <a:rPr lang="en-US" sz="1800" b="1" dirty="0"/>
              <a:t>Case Study</a:t>
            </a:r>
            <a:r>
              <a:rPr lang="en-US" sz="1800" dirty="0"/>
              <a:t>: </a:t>
            </a:r>
            <a:r>
              <a:rPr lang="en-US" sz="1800" dirty="0">
                <a:hlinkClick r:id="rId3"/>
              </a:rPr>
              <a:t>Frontline Central at Lampeter-Strasburg School District</a:t>
            </a:r>
            <a:endParaRPr lang="en-US" sz="1800" dirty="0"/>
          </a:p>
        </p:txBody>
      </p:sp>
    </p:spTree>
    <p:extLst>
      <p:ext uri="{BB962C8B-B14F-4D97-AF65-F5344CB8AC3E}">
        <p14:creationId xmlns:p14="http://schemas.microsoft.com/office/powerpoint/2010/main" val="154059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Employee Paperwork in Our District</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992084"/>
            <a:ext cx="10685781" cy="4191002"/>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0"/>
              </a:spcAft>
            </a:pPr>
            <a:r>
              <a:rPr lang="en-US" sz="2000" dirty="0"/>
              <a:t>We spend </a:t>
            </a:r>
            <a:r>
              <a:rPr lang="en-US" sz="2000" u="sng" dirty="0"/>
              <a:t>      </a:t>
            </a:r>
            <a:r>
              <a:rPr lang="en-US" sz="2000" dirty="0"/>
              <a:t> tracking down and/or updating information like addresses and emergency contact information for our employees.</a:t>
            </a:r>
          </a:p>
          <a:p>
            <a:pPr>
              <a:spcBef>
                <a:spcPts val="0"/>
              </a:spcBef>
              <a:spcAft>
                <a:spcPts val="1000"/>
              </a:spcAft>
            </a:pPr>
            <a:r>
              <a:rPr lang="en-US" sz="2000" dirty="0"/>
              <a:t>Every week, we receive about </a:t>
            </a:r>
            <a:r>
              <a:rPr lang="en-US" sz="2000" u="sng" dirty="0"/>
              <a:t>      </a:t>
            </a:r>
            <a:r>
              <a:rPr lang="en-US" sz="2000" dirty="0"/>
              <a:t> requests (emails, phone calls, in-person visits) from employees looking for specific forms.</a:t>
            </a:r>
          </a:p>
          <a:p>
            <a:pPr marL="685800">
              <a:spcBef>
                <a:spcPts val="0"/>
              </a:spcBef>
              <a:spcAft>
                <a:spcPts val="1000"/>
              </a:spcAft>
              <a:buClr>
                <a:schemeClr val="tx2"/>
              </a:buClr>
            </a:pPr>
            <a:r>
              <a:rPr lang="en-US" sz="1800" i="1" dirty="0">
                <a:solidFill>
                  <a:schemeClr val="accent3"/>
                </a:solidFill>
              </a:rPr>
              <a:t>How do these interruptions affect our productivity?</a:t>
            </a:r>
          </a:p>
          <a:p>
            <a:pPr>
              <a:spcBef>
                <a:spcPts val="0"/>
              </a:spcBef>
              <a:spcAft>
                <a:spcPts val="1000"/>
              </a:spcAft>
            </a:pPr>
            <a:r>
              <a:rPr lang="en-US" sz="2000" dirty="0"/>
              <a:t>It takes </a:t>
            </a:r>
            <a:r>
              <a:rPr lang="en-US" sz="2000" u="sng" dirty="0"/>
              <a:t>      </a:t>
            </a:r>
            <a:r>
              <a:rPr lang="en-US" sz="2000" dirty="0"/>
              <a:t> to ensure that employee certifications haven’t expired (or are about to.)</a:t>
            </a:r>
          </a:p>
          <a:p>
            <a:pPr marL="685800">
              <a:spcBef>
                <a:spcPts val="0"/>
              </a:spcBef>
              <a:spcAft>
                <a:spcPts val="1000"/>
              </a:spcAft>
              <a:buClr>
                <a:schemeClr val="tx2"/>
              </a:buClr>
            </a:pPr>
            <a:r>
              <a:rPr lang="en-US" sz="1800" i="1" dirty="0">
                <a:solidFill>
                  <a:schemeClr val="accent3"/>
                </a:solidFill>
              </a:rPr>
              <a:t>How often have we found employees with expired credentials? If the responsibility is on employees to track their certifications, what is the liability if it turns out that credentials are expired?</a:t>
            </a:r>
          </a:p>
          <a:p>
            <a:pPr>
              <a:spcBef>
                <a:spcPts val="0"/>
              </a:spcBef>
              <a:spcAft>
                <a:spcPts val="1000"/>
              </a:spcAft>
            </a:pPr>
            <a:r>
              <a:rPr lang="en-US" sz="2000" dirty="0"/>
              <a:t>When we need to find a specific file, it can take us up to </a:t>
            </a:r>
            <a:r>
              <a:rPr lang="en-US" sz="2000" u="sng" dirty="0"/>
              <a:t>      </a:t>
            </a:r>
            <a:r>
              <a:rPr lang="en-US" sz="2000" dirty="0"/>
              <a:t> to find the right one.</a:t>
            </a:r>
          </a:p>
          <a:p>
            <a:pPr marL="685800">
              <a:spcBef>
                <a:spcPts val="0"/>
              </a:spcBef>
              <a:spcAft>
                <a:spcPts val="1000"/>
              </a:spcAft>
              <a:buClr>
                <a:schemeClr val="tx2"/>
              </a:buClr>
            </a:pPr>
            <a:r>
              <a:rPr lang="en-US" sz="1800" i="1" dirty="0">
                <a:solidFill>
                  <a:schemeClr val="accent3"/>
                </a:solidFill>
              </a:rPr>
              <a:t>Are we okay with the amount of paper created from everyday HR processes?</a:t>
            </a:r>
          </a:p>
          <a:p>
            <a:pPr marL="685800">
              <a:spcBef>
                <a:spcPts val="0"/>
              </a:spcBef>
              <a:spcAft>
                <a:spcPts val="1000"/>
              </a:spcAft>
              <a:buClr>
                <a:schemeClr val="tx2"/>
              </a:buClr>
            </a:pPr>
            <a:r>
              <a:rPr lang="en-US" sz="1800" i="1" dirty="0">
                <a:solidFill>
                  <a:schemeClr val="accent3"/>
                </a:solidFill>
              </a:rPr>
              <a:t>How often are we unable to find the right records, whether they were misplaced or simply never completed and returned?)</a:t>
            </a:r>
          </a:p>
          <a:p>
            <a:pPr lvl="1">
              <a:spcBef>
                <a:spcPts val="0"/>
              </a:spcBef>
              <a:spcAft>
                <a:spcPts val="1000"/>
              </a:spcAft>
            </a:pPr>
            <a:r>
              <a:rPr lang="en-US" sz="1300" i="1" dirty="0">
                <a:solidFill>
                  <a:schemeClr val="accent3"/>
                </a:solidFill>
              </a:rPr>
              <a:t>Is this a potential legal liability?</a:t>
            </a:r>
          </a:p>
        </p:txBody>
      </p:sp>
    </p:spTree>
    <p:extLst>
      <p:ext uri="{BB962C8B-B14F-4D97-AF65-F5344CB8AC3E}">
        <p14:creationId xmlns:p14="http://schemas.microsoft.com/office/powerpoint/2010/main" val="365079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Employee Paperwork &amp; Frontline Central</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992084"/>
            <a:ext cx="10774682" cy="4191002"/>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After employees complete paperwork online, automated workflows ensure that forms get to the right place.</a:t>
            </a:r>
          </a:p>
          <a:p>
            <a:r>
              <a:rPr lang="en-US" sz="2800" dirty="0"/>
              <a:t>Employees can easily sign new or updated policies online via the digital signature feature, and update their own information when needed.</a:t>
            </a:r>
          </a:p>
          <a:p>
            <a:r>
              <a:rPr lang="en-US" sz="2800" dirty="0"/>
              <a:t>Forms and records are all securely managed electronically in one place, from tuition reimbursement and direct deposit forms to the district’s acceptable use policy.</a:t>
            </a:r>
          </a:p>
          <a:p>
            <a:r>
              <a:rPr lang="en-US" sz="2800" dirty="0"/>
              <a:t>Report on employee credentials with ease and see if any certifications are about to expire.</a:t>
            </a:r>
          </a:p>
        </p:txBody>
      </p:sp>
    </p:spTree>
    <p:extLst>
      <p:ext uri="{BB962C8B-B14F-4D97-AF65-F5344CB8AC3E}">
        <p14:creationId xmlns:p14="http://schemas.microsoft.com/office/powerpoint/2010/main" val="361153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184B87B6-E73C-FB4B-8F0B-2777CBEB1989}"/>
              </a:ext>
            </a:extLst>
          </p:cNvPr>
          <p:cNvSpPr txBox="1">
            <a:spLocks/>
          </p:cNvSpPr>
          <p:nvPr/>
        </p:nvSpPr>
        <p:spPr>
          <a:xfrm>
            <a:off x="731518" y="480218"/>
            <a:ext cx="10685781" cy="1325563"/>
          </a:xfrm>
          <a:prstGeom prst="rect">
            <a:avLst/>
          </a:prstGeom>
        </p:spPr>
        <p:txBody>
          <a:bodyPr vert="horz" lIns="0" tIns="0" rIns="0" bIns="0" numCol="1" rtlCol="0" anchor="ctr">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What Others Are Saying:</a:t>
            </a:r>
          </a:p>
        </p:txBody>
      </p:sp>
      <p:sp>
        <p:nvSpPr>
          <p:cNvPr id="7" name="Text Placeholder 4">
            <a:extLst>
              <a:ext uri="{FF2B5EF4-FFF2-40B4-BE49-F238E27FC236}">
                <a16:creationId xmlns:a16="http://schemas.microsoft.com/office/drawing/2014/main" id="{B88EC5E0-63AD-4449-ABCD-9C2DFA256DDB}"/>
              </a:ext>
            </a:extLst>
          </p:cNvPr>
          <p:cNvSpPr txBox="1">
            <a:spLocks/>
          </p:cNvSpPr>
          <p:nvPr/>
        </p:nvSpPr>
        <p:spPr>
          <a:xfrm>
            <a:off x="731518" y="1992084"/>
            <a:ext cx="10685781" cy="4191002"/>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t>“This year I sent the Letter of Reasonable Assurance form out through Frontline Central and I loved it. I put a deadline on there to have them send this back to me. I absolutely loved it, because I didn’t have to worry whether or not they got it back before they left school.”</a:t>
            </a:r>
            <a:endParaRPr lang="en-US" sz="2000" dirty="0"/>
          </a:p>
          <a:p>
            <a:pPr indent="0">
              <a:buNone/>
            </a:pPr>
            <a:r>
              <a:rPr lang="en-US" sz="2000" dirty="0"/>
              <a:t>– Debbie Horton, HR Specialist, Bonham ISD</a:t>
            </a:r>
            <a:br>
              <a:rPr lang="en-US" sz="2000" dirty="0"/>
            </a:br>
            <a:endParaRPr lang="en-US" sz="2000" dirty="0"/>
          </a:p>
          <a:p>
            <a:r>
              <a:rPr lang="en-US" sz="2000" i="1" dirty="0"/>
              <a:t>“It’s a one-stop shop. That’s what I’m liking. In the past I had all that paperwork. My personnel files were in a vault that wasn’t anywhere near my desk. If I had to get into them I had to leave my desk and I might be in the vault for quite some time… The fact that I can sit at my desk and I can look at an employee’s record, or whether or not they have turned in a form. That’s what I like. Just the fact that it’s all digital. I can sit at my computer. I don’t have to go anywhere, and I can find what I need.”</a:t>
            </a:r>
          </a:p>
          <a:p>
            <a:pPr indent="0">
              <a:buNone/>
            </a:pPr>
            <a:r>
              <a:rPr lang="en-US" sz="2000" dirty="0"/>
              <a:t>– Debbie Horton</a:t>
            </a:r>
            <a:endParaRPr lang="en-US" sz="1800" dirty="0"/>
          </a:p>
        </p:txBody>
      </p:sp>
    </p:spTree>
    <p:extLst>
      <p:ext uri="{BB962C8B-B14F-4D97-AF65-F5344CB8AC3E}">
        <p14:creationId xmlns:p14="http://schemas.microsoft.com/office/powerpoint/2010/main" val="774403518"/>
      </p:ext>
    </p:extLst>
  </p:cSld>
  <p:clrMapOvr>
    <a:masterClrMapping/>
  </p:clrMapOvr>
</p:sld>
</file>

<file path=ppt/theme/theme1.xml><?xml version="1.0" encoding="utf-8"?>
<a:theme xmlns:a="http://schemas.openxmlformats.org/drawingml/2006/main" name="Office Theme">
  <a:themeElements>
    <a:clrScheme name="Frontline Education">
      <a:dk1>
        <a:srgbClr val="2E4D58"/>
      </a:dk1>
      <a:lt1>
        <a:srgbClr val="FFFFFF"/>
      </a:lt1>
      <a:dk2>
        <a:srgbClr val="7A4183"/>
      </a:dk2>
      <a:lt2>
        <a:srgbClr val="6ECEB2"/>
      </a:lt2>
      <a:accent1>
        <a:srgbClr val="E56A54"/>
      </a:accent1>
      <a:accent2>
        <a:srgbClr val="D0D3D4"/>
      </a:accent2>
      <a:accent3>
        <a:srgbClr val="A2AAAD"/>
      </a:accent3>
      <a:accent4>
        <a:srgbClr val="3F2A56"/>
      </a:accent4>
      <a:accent5>
        <a:srgbClr val="4EC3E0"/>
      </a:accent5>
      <a:accent6>
        <a:srgbClr val="F3DD6D"/>
      </a:accent6>
      <a:hlink>
        <a:srgbClr val="6ECEB2"/>
      </a:hlink>
      <a:folHlink>
        <a:srgbClr val="A2AAA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8E4C016-2A60-0B42-A32E-1DF34F23F768}" vid="{A770B55E-AB14-F04D-8F2A-F33903955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4F018BA9BC47478B9CD7A5D94BFA1E" ma:contentTypeVersion="10" ma:contentTypeDescription="Create a new document." ma:contentTypeScope="" ma:versionID="e283f4cadf42b78283b97257b210c335">
  <xsd:schema xmlns:xsd="http://www.w3.org/2001/XMLSchema" xmlns:xs="http://www.w3.org/2001/XMLSchema" xmlns:p="http://schemas.microsoft.com/office/2006/metadata/properties" xmlns:ns1="http://schemas.microsoft.com/sharepoint/v3" xmlns:ns2="eccd0dcd-783a-45e5-b09f-9af4c866040d" xmlns:ns3="d56204e0-4cc4-417a-bc95-87dd688b7851" targetNamespace="http://schemas.microsoft.com/office/2006/metadata/properties" ma:root="true" ma:fieldsID="041aa4df9a61911cb5c5d79c5480ef70" ns1:_="" ns2:_="" ns3:_="">
    <xsd:import namespace="http://schemas.microsoft.com/sharepoint/v3"/>
    <xsd:import namespace="eccd0dcd-783a-45e5-b09f-9af4c866040d"/>
    <xsd:import namespace="d56204e0-4cc4-417a-bc95-87dd688b7851"/>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description="" ma:hidden="true" ma:internalName="_ip_UnifiedCompliancePolicyProperties">
      <xsd:simpleType>
        <xsd:restriction base="dms:Note"/>
      </xsd:simpleType>
    </xsd:element>
    <xsd:element name="_ip_UnifiedCompliancePolicyUIAction" ma:index="1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cd0dcd-783a-45e5-b09f-9af4c86604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6204e0-4cc4-417a-bc95-87dd688b7851"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9133C1-5E6D-4247-8A93-9728516BB06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76470C0-9338-4D81-8486-83DC8F822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cd0dcd-783a-45e5-b09f-9af4c866040d"/>
    <ds:schemaRef ds:uri="d56204e0-4cc4-417a-bc95-87dd688b7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D05029-4DE3-4BB2-89E6-030D3A0D5D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481</TotalTime>
  <Words>1350</Words>
  <Application>Microsoft Macintosh PowerPoint</Application>
  <PresentationFormat>Widescreen</PresentationFormat>
  <Paragraphs>91</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Lato</vt:lpstr>
      <vt:lpstr>Lato Black</vt:lpstr>
      <vt:lpstr>Office Theme</vt:lpstr>
      <vt:lpstr>Self-Diagnostic Workbook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Dyke Habegger</dc:creator>
  <cp:lastModifiedBy>Joe Brundage</cp:lastModifiedBy>
  <cp:revision>22</cp:revision>
  <cp:lastPrinted>2016-05-16T13:12:12Z</cp:lastPrinted>
  <dcterms:created xsi:type="dcterms:W3CDTF">2019-04-19T14:37:03Z</dcterms:created>
  <dcterms:modified xsi:type="dcterms:W3CDTF">2019-08-12T16:14:25Z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0x010100234F018BA9BC47478B9CD7A5D94BFA1E</vt:lpwstr>
  </property>
</Properties>
</file>